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4"/>
    <p:sldMasterId id="2147483660" r:id="rId5"/>
  </p:sldMasterIdLst>
  <p:notesMasterIdLst>
    <p:notesMasterId r:id="rId52"/>
  </p:notesMasterIdLst>
  <p:sldIdLst>
    <p:sldId id="270" r:id="rId6"/>
    <p:sldId id="272" r:id="rId7"/>
    <p:sldId id="267" r:id="rId8"/>
    <p:sldId id="273" r:id="rId9"/>
    <p:sldId id="286" r:id="rId10"/>
    <p:sldId id="289" r:id="rId11"/>
    <p:sldId id="287" r:id="rId12"/>
    <p:sldId id="301" r:id="rId13"/>
    <p:sldId id="302" r:id="rId14"/>
    <p:sldId id="303" r:id="rId15"/>
    <p:sldId id="307" r:id="rId16"/>
    <p:sldId id="308" r:id="rId17"/>
    <p:sldId id="304" r:id="rId18"/>
    <p:sldId id="309" r:id="rId19"/>
    <p:sldId id="310" r:id="rId20"/>
    <p:sldId id="290" r:id="rId21"/>
    <p:sldId id="299" r:id="rId22"/>
    <p:sldId id="300" r:id="rId23"/>
    <p:sldId id="314" r:id="rId24"/>
    <p:sldId id="288" r:id="rId25"/>
    <p:sldId id="311" r:id="rId26"/>
    <p:sldId id="315" r:id="rId27"/>
    <p:sldId id="281" r:id="rId28"/>
    <p:sldId id="274" r:id="rId29"/>
    <p:sldId id="278" r:id="rId30"/>
    <p:sldId id="312" r:id="rId31"/>
    <p:sldId id="275" r:id="rId32"/>
    <p:sldId id="316" r:id="rId33"/>
    <p:sldId id="280" r:id="rId34"/>
    <p:sldId id="276" r:id="rId35"/>
    <p:sldId id="277" r:id="rId36"/>
    <p:sldId id="291" r:id="rId37"/>
    <p:sldId id="292" r:id="rId38"/>
    <p:sldId id="293" r:id="rId39"/>
    <p:sldId id="294" r:id="rId40"/>
    <p:sldId id="295" r:id="rId41"/>
    <p:sldId id="296" r:id="rId42"/>
    <p:sldId id="297" r:id="rId43"/>
    <p:sldId id="298" r:id="rId44"/>
    <p:sldId id="268" r:id="rId45"/>
    <p:sldId id="282" r:id="rId46"/>
    <p:sldId id="283" r:id="rId47"/>
    <p:sldId id="285" r:id="rId48"/>
    <p:sldId id="313" r:id="rId49"/>
    <p:sldId id="317" r:id="rId50"/>
    <p:sldId id="284"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yler, Karen (SFS)" initials="TK(" lastIdx="6" clrIdx="0">
    <p:extLst>
      <p:ext uri="{19B8F6BF-5375-455C-9EA6-DF929625EA0E}">
        <p15:presenceInfo xmlns:p15="http://schemas.microsoft.com/office/powerpoint/2012/main" userId="S-1-5-21-3246093565-521751838-2943168727-70755" providerId="AD"/>
      </p:ext>
    </p:extLst>
  </p:cmAuthor>
  <p:cmAuthor id="2" name="Clark, Deborah (SFS)" initials="CD(" lastIdx="9" clrIdx="1">
    <p:extLst>
      <p:ext uri="{19B8F6BF-5375-455C-9EA6-DF929625EA0E}">
        <p15:presenceInfo xmlns:p15="http://schemas.microsoft.com/office/powerpoint/2012/main" userId="S-1-5-21-3246093565-521751838-2943168727-55108" providerId="AD"/>
      </p:ext>
    </p:extLst>
  </p:cmAuthor>
  <p:cmAuthor id="3" name="Aucoin, Roger F (SFS)" initials="ARF(" lastIdx="6" clrIdx="2">
    <p:extLst>
      <p:ext uri="{19B8F6BF-5375-455C-9EA6-DF929625EA0E}">
        <p15:presenceInfo xmlns:p15="http://schemas.microsoft.com/office/powerpoint/2012/main" userId="S-1-5-21-3246093565-521751838-2943168727-2390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AB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0085" autoAdjust="0"/>
  </p:normalViewPr>
  <p:slideViewPr>
    <p:cSldViewPr>
      <p:cViewPr varScale="1">
        <p:scale>
          <a:sx n="69" d="100"/>
          <a:sy n="69" d="100"/>
        </p:scale>
        <p:origin x="564" y="40"/>
      </p:cViewPr>
      <p:guideLst>
        <p:guide orient="horz" pos="2160"/>
        <p:guide pos="3840"/>
      </p:guideLst>
    </p:cSldViewPr>
  </p:slideViewPr>
  <p:notesTextViewPr>
    <p:cViewPr>
      <p:scale>
        <a:sx n="1" d="1"/>
        <a:sy n="1" d="1"/>
      </p:scale>
      <p:origin x="0" y="0"/>
    </p:cViewPr>
  </p:notesTextViewPr>
  <p:notesViewPr>
    <p:cSldViewPr>
      <p:cViewPr varScale="1">
        <p:scale>
          <a:sx n="52" d="100"/>
          <a:sy n="52" d="100"/>
        </p:scale>
        <p:origin x="2680"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commentAuthors" Target="commentAuthor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6B70FC-DB6D-47DA-9C3B-09EFB88CA8F9}" type="datetimeFigureOut">
              <a:rPr lang="en-US" smtClean="0"/>
              <a:t>8/27/2021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AA1DD3-5F0B-4159-BF2A-79F8574692C9}" type="slidenum">
              <a:rPr lang="en-US" smtClean="0"/>
              <a:t>‹#›</a:t>
            </a:fld>
            <a:endParaRPr lang="en-US" dirty="0"/>
          </a:p>
        </p:txBody>
      </p:sp>
    </p:spTree>
    <p:extLst>
      <p:ext uri="{BB962C8B-B14F-4D97-AF65-F5344CB8AC3E}">
        <p14:creationId xmlns:p14="http://schemas.microsoft.com/office/powerpoint/2010/main" val="2564929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AA1DD3-5F0B-4159-BF2A-79F8574692C9}" type="slidenum">
              <a:rPr lang="en-US" smtClean="0"/>
              <a:t>1</a:t>
            </a:fld>
            <a:endParaRPr lang="en-US" dirty="0"/>
          </a:p>
        </p:txBody>
      </p:sp>
    </p:spTree>
    <p:extLst>
      <p:ext uri="{BB962C8B-B14F-4D97-AF65-F5344CB8AC3E}">
        <p14:creationId xmlns:p14="http://schemas.microsoft.com/office/powerpoint/2010/main" val="3293598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SFS last presented in 2018, so we will look at these topics with completely fresh eyes</a:t>
            </a:r>
            <a:endParaRPr lang="en-US" dirty="0"/>
          </a:p>
        </p:txBody>
      </p:sp>
      <p:sp>
        <p:nvSpPr>
          <p:cNvPr id="4" name="Slide Number Placeholder 3"/>
          <p:cNvSpPr>
            <a:spLocks noGrp="1"/>
          </p:cNvSpPr>
          <p:nvPr>
            <p:ph type="sldNum" sz="quarter" idx="10"/>
          </p:nvPr>
        </p:nvSpPr>
        <p:spPr/>
        <p:txBody>
          <a:bodyPr/>
          <a:lstStyle/>
          <a:p>
            <a:fld id="{42AA1DD3-5F0B-4159-BF2A-79F8574692C9}" type="slidenum">
              <a:rPr lang="en-US" smtClean="0"/>
              <a:t>2</a:t>
            </a:fld>
            <a:endParaRPr lang="en-US" dirty="0"/>
          </a:p>
        </p:txBody>
      </p:sp>
    </p:spTree>
    <p:extLst>
      <p:ext uri="{BB962C8B-B14F-4D97-AF65-F5344CB8AC3E}">
        <p14:creationId xmlns:p14="http://schemas.microsoft.com/office/powerpoint/2010/main" val="498074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AA1DD3-5F0B-4159-BF2A-79F8574692C9}" type="slidenum">
              <a:rPr lang="en-US" smtClean="0"/>
              <a:t>11</a:t>
            </a:fld>
            <a:endParaRPr lang="en-US" dirty="0"/>
          </a:p>
        </p:txBody>
      </p:sp>
    </p:spTree>
    <p:extLst>
      <p:ext uri="{BB962C8B-B14F-4D97-AF65-F5344CB8AC3E}">
        <p14:creationId xmlns:p14="http://schemas.microsoft.com/office/powerpoint/2010/main" val="2214418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example the Compliance Reviewer and Financial Certifier sections</a:t>
            </a:r>
            <a:r>
              <a:rPr lang="en-US" baseline="0" dirty="0" smtClean="0"/>
              <a:t> are ‘collapsed’ to more easily show each Comments section</a:t>
            </a:r>
            <a:endParaRPr lang="en-US" dirty="0"/>
          </a:p>
        </p:txBody>
      </p:sp>
      <p:sp>
        <p:nvSpPr>
          <p:cNvPr id="4" name="Slide Number Placeholder 3"/>
          <p:cNvSpPr>
            <a:spLocks noGrp="1"/>
          </p:cNvSpPr>
          <p:nvPr>
            <p:ph type="sldNum" sz="quarter" idx="10"/>
          </p:nvPr>
        </p:nvSpPr>
        <p:spPr/>
        <p:txBody>
          <a:bodyPr/>
          <a:lstStyle/>
          <a:p>
            <a:fld id="{42AA1DD3-5F0B-4159-BF2A-79F8574692C9}" type="slidenum">
              <a:rPr lang="en-US" smtClean="0"/>
              <a:t>12</a:t>
            </a:fld>
            <a:endParaRPr lang="en-US" dirty="0"/>
          </a:p>
        </p:txBody>
      </p:sp>
    </p:spTree>
    <p:extLst>
      <p:ext uri="{BB962C8B-B14F-4D97-AF65-F5344CB8AC3E}">
        <p14:creationId xmlns:p14="http://schemas.microsoft.com/office/powerpoint/2010/main" val="2975362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it is not clear from the screenshot, make sure they know that this screenshot is from the</a:t>
            </a:r>
            <a:r>
              <a:rPr lang="en-US" baseline="0" dirty="0" smtClean="0"/>
              <a:t> same Validation.</a:t>
            </a:r>
            <a:endParaRPr lang="en-US" dirty="0"/>
          </a:p>
        </p:txBody>
      </p:sp>
      <p:sp>
        <p:nvSpPr>
          <p:cNvPr id="4" name="Slide Number Placeholder 3"/>
          <p:cNvSpPr>
            <a:spLocks noGrp="1"/>
          </p:cNvSpPr>
          <p:nvPr>
            <p:ph type="sldNum" sz="quarter" idx="10"/>
          </p:nvPr>
        </p:nvSpPr>
        <p:spPr/>
        <p:txBody>
          <a:bodyPr/>
          <a:lstStyle/>
          <a:p>
            <a:fld id="{42AA1DD3-5F0B-4159-BF2A-79F8574692C9}" type="slidenum">
              <a:rPr lang="en-US" smtClean="0"/>
              <a:t>14</a:t>
            </a:fld>
            <a:endParaRPr lang="en-US" dirty="0"/>
          </a:p>
        </p:txBody>
      </p:sp>
    </p:spTree>
    <p:extLst>
      <p:ext uri="{BB962C8B-B14F-4D97-AF65-F5344CB8AC3E}">
        <p14:creationId xmlns:p14="http://schemas.microsoft.com/office/powerpoint/2010/main" val="956089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AA1DD3-5F0B-4159-BF2A-79F8574692C9}" type="slidenum">
              <a:rPr lang="en-US" smtClean="0"/>
              <a:t>15</a:t>
            </a:fld>
            <a:endParaRPr lang="en-US" dirty="0"/>
          </a:p>
        </p:txBody>
      </p:sp>
    </p:spTree>
    <p:extLst>
      <p:ext uri="{BB962C8B-B14F-4D97-AF65-F5344CB8AC3E}">
        <p14:creationId xmlns:p14="http://schemas.microsoft.com/office/powerpoint/2010/main" val="14961073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resentation">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23368000" y="6892926"/>
            <a:ext cx="2844800" cy="365125"/>
          </a:xfrm>
          <a:prstGeom prst="rect">
            <a:avLst/>
          </a:prstGeom>
        </p:spPr>
        <p:txBody>
          <a:bodyPr/>
          <a:lstStyle/>
          <a:p>
            <a:fld id="{CC466E79-7FF2-4A82-83CF-178F5F7303C1}" type="slidenum">
              <a:rPr lang="en-US" smtClean="0"/>
              <a:t>‹#›</a:t>
            </a:fld>
            <a:endParaRPr lang="en-US" dirty="0"/>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6719" y="411481"/>
            <a:ext cx="2058001" cy="1036319"/>
          </a:xfrm>
          <a:prstGeom prst="rect">
            <a:avLst/>
          </a:prstGeom>
        </p:spPr>
      </p:pic>
      <p:sp>
        <p:nvSpPr>
          <p:cNvPr id="13" name="Text Placeholder 23"/>
          <p:cNvSpPr>
            <a:spLocks noGrp="1"/>
          </p:cNvSpPr>
          <p:nvPr>
            <p:ph type="body" sz="quarter" idx="14" hasCustomPrompt="1"/>
          </p:nvPr>
        </p:nvSpPr>
        <p:spPr>
          <a:xfrm>
            <a:off x="426720" y="3813176"/>
            <a:ext cx="11338560" cy="411353"/>
          </a:xfrm>
          <a:prstGeom prst="rect">
            <a:avLst/>
          </a:prstGeom>
        </p:spPr>
        <p:txBody>
          <a:bodyPr lIns="0" tIns="0" rIns="0" bIns="0"/>
          <a:lstStyle>
            <a:lvl1pPr marL="0" indent="0">
              <a:buFontTx/>
              <a:buNone/>
              <a:defRPr sz="2400">
                <a:solidFill>
                  <a:schemeClr val="accent1"/>
                </a:solidFill>
              </a:defRPr>
            </a:lvl1pPr>
          </a:lstStyle>
          <a:p>
            <a:r>
              <a:rPr lang="en-US" sz="2800" b="1" dirty="0" smtClean="0">
                <a:solidFill>
                  <a:srgbClr val="002D62"/>
                </a:solidFill>
              </a:rPr>
              <a:t>Click to edit subtitle</a:t>
            </a:r>
            <a:endParaRPr lang="en-US" sz="2800" b="1" dirty="0">
              <a:solidFill>
                <a:srgbClr val="002D62"/>
              </a:solidFill>
            </a:endParaRPr>
          </a:p>
        </p:txBody>
      </p:sp>
      <p:sp>
        <p:nvSpPr>
          <p:cNvPr id="3" name="Text Placeholder 2"/>
          <p:cNvSpPr>
            <a:spLocks noGrp="1"/>
          </p:cNvSpPr>
          <p:nvPr>
            <p:ph type="body" sz="quarter" idx="16" hasCustomPrompt="1"/>
          </p:nvPr>
        </p:nvSpPr>
        <p:spPr>
          <a:xfrm>
            <a:off x="426720" y="2944368"/>
            <a:ext cx="11338560" cy="832104"/>
          </a:xfrm>
        </p:spPr>
        <p:txBody>
          <a:bodyPr anchor="ctr">
            <a:noAutofit/>
          </a:bodyPr>
          <a:lstStyle>
            <a:lvl1pPr marL="0" indent="0">
              <a:buNone/>
              <a:defRPr sz="44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Insert presentation title</a:t>
            </a:r>
            <a:endParaRPr lang="en-US" dirty="0"/>
          </a:p>
        </p:txBody>
      </p:sp>
      <p:sp>
        <p:nvSpPr>
          <p:cNvPr id="16" name="Rectangle 15"/>
          <p:cNvSpPr/>
          <p:nvPr userDrawn="1"/>
        </p:nvSpPr>
        <p:spPr>
          <a:xfrm>
            <a:off x="0" y="6460848"/>
            <a:ext cx="12192000" cy="4297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800" dirty="0">
              <a:solidFill>
                <a:prstClr val="white"/>
              </a:solidFill>
            </a:endParaRPr>
          </a:p>
        </p:txBody>
      </p:sp>
      <p:sp>
        <p:nvSpPr>
          <p:cNvPr id="17" name="Rectangle 16"/>
          <p:cNvSpPr/>
          <p:nvPr userDrawn="1"/>
        </p:nvSpPr>
        <p:spPr>
          <a:xfrm>
            <a:off x="0" y="6339840"/>
            <a:ext cx="12192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800" dirty="0">
              <a:solidFill>
                <a:prstClr val="white"/>
              </a:solidFill>
            </a:endParaRPr>
          </a:p>
        </p:txBody>
      </p:sp>
      <p:sp>
        <p:nvSpPr>
          <p:cNvPr id="18" name="Date Placeholder 3"/>
          <p:cNvSpPr>
            <a:spLocks noGrp="1"/>
          </p:cNvSpPr>
          <p:nvPr>
            <p:ph type="dt" sz="half" idx="2"/>
          </p:nvPr>
        </p:nvSpPr>
        <p:spPr>
          <a:xfrm>
            <a:off x="426720" y="6598008"/>
            <a:ext cx="1572768" cy="183792"/>
          </a:xfrm>
          <a:prstGeom prst="rect">
            <a:avLst/>
          </a:prstGeom>
        </p:spPr>
        <p:txBody>
          <a:bodyPr vert="horz" lIns="0" tIns="0" rIns="0" bIns="0" rtlCol="0" anchor="b" anchorCtr="0"/>
          <a:lstStyle>
            <a:lvl1pPr algn="l">
              <a:defRPr sz="1200" b="1">
                <a:solidFill>
                  <a:schemeClr val="accent3"/>
                </a:solidFill>
              </a:defRPr>
            </a:lvl1pPr>
          </a:lstStyle>
          <a:p>
            <a:r>
              <a:rPr lang="en-US" smtClean="0"/>
              <a:t>September 16, 2021</a:t>
            </a:r>
            <a:endParaRPr lang="en-US" dirty="0"/>
          </a:p>
        </p:txBody>
      </p:sp>
      <p:sp>
        <p:nvSpPr>
          <p:cNvPr id="19" name="TextBox 18"/>
          <p:cNvSpPr txBox="1"/>
          <p:nvPr userDrawn="1"/>
        </p:nvSpPr>
        <p:spPr>
          <a:xfrm>
            <a:off x="4267200" y="6629401"/>
            <a:ext cx="3657600" cy="123111"/>
          </a:xfrm>
          <a:prstGeom prst="rect">
            <a:avLst/>
          </a:prstGeom>
          <a:noFill/>
        </p:spPr>
        <p:txBody>
          <a:bodyPr wrap="square" lIns="0" tIns="0" rIns="0" bIns="0" rtlCol="0">
            <a:spAutoFit/>
          </a:bodyPr>
          <a:lstStyle/>
          <a:p>
            <a:pPr algn="ctr"/>
            <a:r>
              <a:rPr lang="en-US" sz="800" b="1" dirty="0" smtClean="0">
                <a:solidFill>
                  <a:schemeClr val="accent3"/>
                </a:solidFill>
                <a:latin typeface="Arial" panose="020B0604020202020204" pitchFamily="34" charset="0"/>
                <a:cs typeface="Arial" panose="020B0604020202020204" pitchFamily="34" charset="0"/>
              </a:rPr>
              <a:t>Contents subject to change.</a:t>
            </a:r>
            <a:endParaRPr lang="en-US" sz="800" b="1"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113210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Presenta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26720" y="1905000"/>
            <a:ext cx="11338560" cy="4011168"/>
          </a:xfrm>
        </p:spPr>
        <p:txBody>
          <a:bodyPr/>
          <a:lstStyle>
            <a:lvl1pPr marL="342900" indent="-342900">
              <a:lnSpc>
                <a:spcPct val="100000"/>
              </a:lnSpc>
              <a:spcBef>
                <a:spcPts val="0"/>
              </a:spcBef>
              <a:buFont typeface="Wingdings" panose="05000000000000000000" pitchFamily="2" charset="2"/>
              <a:buChar char="§"/>
              <a:defRPr sz="2400">
                <a:latin typeface="Arial" panose="020B0604020202020204" pitchFamily="34" charset="0"/>
                <a:cs typeface="Arial" panose="020B0604020202020204" pitchFamily="34" charset="0"/>
              </a:defRPr>
            </a:lvl1pPr>
            <a:lvl2pPr marL="742950" indent="-285750">
              <a:lnSpc>
                <a:spcPct val="100000"/>
              </a:lnSpc>
              <a:spcBef>
                <a:spcPts val="0"/>
              </a:spcBef>
              <a:buFont typeface="Arial" panose="020B0604020202020204" pitchFamily="34" charset="0"/>
              <a:buChar char="•"/>
              <a:defRPr sz="2200">
                <a:latin typeface="Arial" panose="020B0604020202020204" pitchFamily="34" charset="0"/>
                <a:cs typeface="Arial" panose="020B0604020202020204" pitchFamily="34" charset="0"/>
              </a:defRPr>
            </a:lvl2pPr>
            <a:lvl3pPr marL="1143000" indent="-228600">
              <a:lnSpc>
                <a:spcPct val="100000"/>
              </a:lnSpc>
              <a:spcBef>
                <a:spcPts val="0"/>
              </a:spcBef>
              <a:buFont typeface="Wingdings" panose="05000000000000000000" pitchFamily="2" charset="2"/>
              <a:buChar char="§"/>
              <a:defRPr sz="2000">
                <a:latin typeface="Arial" panose="020B0604020202020204" pitchFamily="34" charset="0"/>
                <a:cs typeface="Arial" panose="020B0604020202020204" pitchFamily="34" charset="0"/>
              </a:defRPr>
            </a:lvl3pPr>
            <a:lvl4pPr>
              <a:lnSpc>
                <a:spcPct val="100000"/>
              </a:lnSpc>
              <a:spcBef>
                <a:spcPts val="0"/>
              </a:spcBef>
              <a:defRPr sz="2000">
                <a:latin typeface="Arial" panose="020B0604020202020204" pitchFamily="34" charset="0"/>
                <a:cs typeface="Arial" panose="020B0604020202020204" pitchFamily="34" charset="0"/>
              </a:defRPr>
            </a:lvl4pPr>
            <a:lvl5pPr>
              <a:lnSpc>
                <a:spcPct val="100000"/>
              </a:lnSpc>
              <a:spcBef>
                <a:spcPts val="0"/>
              </a:spcBef>
              <a:defRPr sz="2000">
                <a:latin typeface="Arial" panose="020B0604020202020204" pitchFamily="34" charset="0"/>
                <a:cs typeface="Arial" panose="020B0604020202020204" pitchFamily="34" charset="0"/>
              </a:defRPr>
            </a:lvl5pPr>
            <a:lvl6pPr marL="2514600" indent="-228600">
              <a:lnSpc>
                <a:spcPct val="125000"/>
              </a:lnSpc>
              <a:spcBef>
                <a:spcPts val="0"/>
              </a:spcBef>
              <a:buFont typeface="Wingdings" panose="05000000000000000000" pitchFamily="2" charset="2"/>
              <a:buChar char="s"/>
              <a:defRPr sz="1800">
                <a:latin typeface="Arial" panose="020B0604020202020204" pitchFamily="34" charset="0"/>
                <a:cs typeface="Arial" panose="020B0604020202020204" pitchFamily="34" charset="0"/>
              </a:defRPr>
            </a:lvl6p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p:nvSpPr>
        <p:spPr>
          <a:xfrm>
            <a:off x="0" y="137160"/>
            <a:ext cx="12192000" cy="2743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7"/>
          <p:cNvSpPr/>
          <p:nvPr/>
        </p:nvSpPr>
        <p:spPr>
          <a:xfrm>
            <a:off x="0" y="0"/>
            <a:ext cx="12192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5" name="TextBox 14"/>
          <p:cNvSpPr txBox="1"/>
          <p:nvPr/>
        </p:nvSpPr>
        <p:spPr>
          <a:xfrm>
            <a:off x="1999488" y="6400801"/>
            <a:ext cx="195072" cy="307777"/>
          </a:xfrm>
          <a:prstGeom prst="rect">
            <a:avLst/>
          </a:prstGeom>
          <a:noFill/>
        </p:spPr>
        <p:txBody>
          <a:bodyPr wrap="square" lIns="0" tIns="0" rIns="0" bIns="0" rtlCol="0">
            <a:spAutoFit/>
          </a:bodyPr>
          <a:lstStyle/>
          <a:p>
            <a:pPr algn="l"/>
            <a:r>
              <a:rPr lang="en-US" sz="2000" b="0" dirty="0" smtClean="0">
                <a:solidFill>
                  <a:schemeClr val="accent3"/>
                </a:solidFill>
                <a:latin typeface="Arial" panose="020B0604020202020204" pitchFamily="34" charset="0"/>
                <a:cs typeface="Arial" panose="020B0604020202020204" pitchFamily="34" charset="0"/>
              </a:rPr>
              <a:t>||</a:t>
            </a:r>
            <a:endParaRPr lang="en-US" sz="2000" b="0" dirty="0">
              <a:solidFill>
                <a:schemeClr val="accent3"/>
              </a:solidFill>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6" hasCustomPrompt="1"/>
          </p:nvPr>
        </p:nvSpPr>
        <p:spPr>
          <a:xfrm>
            <a:off x="423333" y="594360"/>
            <a:ext cx="11338560" cy="701040"/>
          </a:xfrm>
        </p:spPr>
        <p:txBody>
          <a:bodyPr>
            <a:noAutofit/>
          </a:bodyPr>
          <a:lstStyle>
            <a:lvl1pPr marL="0" indent="0">
              <a:lnSpc>
                <a:spcPts val="4200"/>
              </a:lnSpc>
              <a:buNone/>
              <a:defRPr sz="3600" b="1" baseline="0">
                <a:solidFill>
                  <a:schemeClr val="tx2"/>
                </a:solidFill>
              </a:defRPr>
            </a:lvl1pPr>
          </a:lstStyle>
          <a:p>
            <a:pPr lvl="0"/>
            <a:r>
              <a:rPr lang="en-US" dirty="0" smtClean="0"/>
              <a:t>Presentation slide: Click to edit title</a:t>
            </a:r>
            <a:endParaRPr lang="en-US" dirty="0"/>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0400" y="6183863"/>
            <a:ext cx="934975" cy="487312"/>
          </a:xfrm>
          <a:prstGeom prst="rect">
            <a:avLst/>
          </a:prstGeom>
        </p:spPr>
      </p:pic>
      <p:sp>
        <p:nvSpPr>
          <p:cNvPr id="18" name="Date Placeholder 3"/>
          <p:cNvSpPr>
            <a:spLocks noGrp="1"/>
          </p:cNvSpPr>
          <p:nvPr>
            <p:ph type="dt" sz="half" idx="2"/>
          </p:nvPr>
        </p:nvSpPr>
        <p:spPr>
          <a:xfrm>
            <a:off x="426720" y="6431280"/>
            <a:ext cx="1572768" cy="274320"/>
          </a:xfrm>
          <a:prstGeom prst="rect">
            <a:avLst/>
          </a:prstGeom>
        </p:spPr>
        <p:txBody>
          <a:bodyPr vert="horz" lIns="0" tIns="0" rIns="0" bIns="0" rtlCol="0" anchor="b" anchorCtr="0"/>
          <a:lstStyle>
            <a:lvl1pPr algn="l">
              <a:defRPr sz="1200" b="1">
                <a:solidFill>
                  <a:schemeClr val="accent3"/>
                </a:solidFill>
              </a:defRPr>
            </a:lvl1pPr>
          </a:lstStyle>
          <a:p>
            <a:r>
              <a:rPr lang="en-US" smtClean="0"/>
              <a:t>September 16, 2021</a:t>
            </a:r>
            <a:endParaRPr lang="en-US" dirty="0"/>
          </a:p>
        </p:txBody>
      </p:sp>
    </p:spTree>
    <p:extLst>
      <p:ext uri="{BB962C8B-B14F-4D97-AF65-F5344CB8AC3E}">
        <p14:creationId xmlns:p14="http://schemas.microsoft.com/office/powerpoint/2010/main" val="26837657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 Presentation">
    <p:spTree>
      <p:nvGrpSpPr>
        <p:cNvPr id="1" name=""/>
        <p:cNvGrpSpPr/>
        <p:nvPr/>
      </p:nvGrpSpPr>
      <p:grpSpPr>
        <a:xfrm>
          <a:off x="0" y="0"/>
          <a:ext cx="0" cy="0"/>
          <a:chOff x="0" y="0"/>
          <a:chExt cx="0" cy="0"/>
        </a:xfrm>
      </p:grpSpPr>
      <p:sp>
        <p:nvSpPr>
          <p:cNvPr id="18" name="Subtitle 2"/>
          <p:cNvSpPr>
            <a:spLocks noGrp="1"/>
          </p:cNvSpPr>
          <p:nvPr>
            <p:ph type="subTitle" idx="1" hasCustomPrompt="1"/>
          </p:nvPr>
        </p:nvSpPr>
        <p:spPr>
          <a:xfrm>
            <a:off x="1828800" y="3858768"/>
            <a:ext cx="8534400" cy="411480"/>
          </a:xfrm>
        </p:spPr>
        <p:txBody>
          <a:bodyPr lIns="0" tIns="0" rIns="0" bIns="0">
            <a:noAutofit/>
          </a:bodyPr>
          <a:lstStyle>
            <a:lvl1pPr marL="0" indent="0" algn="ctr">
              <a:lnSpc>
                <a:spcPct val="100000"/>
              </a:lnSpc>
              <a:buNone/>
              <a:defRPr sz="2400" b="1" baseline="0">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Insert speaker name</a:t>
            </a:r>
            <a:endParaRPr lang="en-US" dirty="0"/>
          </a:p>
        </p:txBody>
      </p:sp>
      <p:sp>
        <p:nvSpPr>
          <p:cNvPr id="3" name="Text Placeholder 2"/>
          <p:cNvSpPr>
            <a:spLocks noGrp="1"/>
          </p:cNvSpPr>
          <p:nvPr>
            <p:ph type="body" sz="quarter" idx="16" hasCustomPrompt="1"/>
          </p:nvPr>
        </p:nvSpPr>
        <p:spPr>
          <a:xfrm>
            <a:off x="1828800" y="2331720"/>
            <a:ext cx="8534400" cy="1307592"/>
          </a:xfrm>
        </p:spPr>
        <p:txBody>
          <a:bodyPr anchor="b" anchorCtr="0">
            <a:noAutofit/>
          </a:bodyPr>
          <a:lstStyle>
            <a:lvl1pPr marL="0" indent="0" algn="ctr">
              <a:lnSpc>
                <a:spcPct val="100000"/>
              </a:lnSpc>
              <a:buNone/>
              <a:defRPr sz="3600" b="1">
                <a:solidFill>
                  <a:schemeClr val="tx2"/>
                </a:solidFill>
              </a:defRPr>
            </a:lvl1pPr>
            <a:lvl2pPr marL="457200" indent="0">
              <a:buNone/>
              <a:defRPr sz="3800" b="1">
                <a:solidFill>
                  <a:schemeClr val="bg1"/>
                </a:solidFill>
              </a:defRPr>
            </a:lvl2pPr>
            <a:lvl3pPr marL="914400" indent="0">
              <a:buNone/>
              <a:defRPr sz="3800" b="1">
                <a:solidFill>
                  <a:schemeClr val="bg1"/>
                </a:solidFill>
              </a:defRPr>
            </a:lvl3pPr>
            <a:lvl4pPr marL="1371600" indent="0">
              <a:buNone/>
              <a:defRPr sz="3800" b="1">
                <a:solidFill>
                  <a:schemeClr val="bg1"/>
                </a:solidFill>
              </a:defRPr>
            </a:lvl4pPr>
            <a:lvl5pPr marL="1828800" indent="0">
              <a:buNone/>
              <a:defRPr sz="3800" b="1">
                <a:solidFill>
                  <a:schemeClr val="bg1"/>
                </a:solidFill>
              </a:defRPr>
            </a:lvl5pPr>
          </a:lstStyle>
          <a:p>
            <a:pPr lvl="0"/>
            <a:r>
              <a:rPr lang="en-US" dirty="0" smtClean="0"/>
              <a:t>Optional section break page: click to edit title</a:t>
            </a:r>
            <a:endParaRPr lang="en-US" dirty="0"/>
          </a:p>
        </p:txBody>
      </p:sp>
      <p:sp>
        <p:nvSpPr>
          <p:cNvPr id="21" name="Rectangle 20"/>
          <p:cNvSpPr/>
          <p:nvPr userDrawn="1"/>
        </p:nvSpPr>
        <p:spPr>
          <a:xfrm>
            <a:off x="1828800" y="3785616"/>
            <a:ext cx="8534400" cy="731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800" dirty="0"/>
          </a:p>
        </p:txBody>
      </p:sp>
      <p:sp>
        <p:nvSpPr>
          <p:cNvPr id="14" name="Rectangle 13"/>
          <p:cNvSpPr/>
          <p:nvPr userDrawn="1"/>
        </p:nvSpPr>
        <p:spPr>
          <a:xfrm>
            <a:off x="0" y="6460848"/>
            <a:ext cx="12192000" cy="4297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800" dirty="0">
              <a:solidFill>
                <a:prstClr val="white"/>
              </a:solidFill>
            </a:endParaRPr>
          </a:p>
        </p:txBody>
      </p:sp>
      <p:sp>
        <p:nvSpPr>
          <p:cNvPr id="20" name="Rectangle 19"/>
          <p:cNvSpPr/>
          <p:nvPr userDrawn="1"/>
        </p:nvSpPr>
        <p:spPr>
          <a:xfrm>
            <a:off x="0" y="6339840"/>
            <a:ext cx="12192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800" dirty="0">
              <a:solidFill>
                <a:prstClr val="white"/>
              </a:solidFill>
            </a:endParaRPr>
          </a:p>
        </p:txBody>
      </p:sp>
      <p:sp>
        <p:nvSpPr>
          <p:cNvPr id="22" name="Date Placeholder 3"/>
          <p:cNvSpPr>
            <a:spLocks noGrp="1"/>
          </p:cNvSpPr>
          <p:nvPr>
            <p:ph type="dt" sz="half" idx="2"/>
          </p:nvPr>
        </p:nvSpPr>
        <p:spPr>
          <a:xfrm>
            <a:off x="426720" y="6598008"/>
            <a:ext cx="1572768" cy="183792"/>
          </a:xfrm>
          <a:prstGeom prst="rect">
            <a:avLst/>
          </a:prstGeom>
        </p:spPr>
        <p:txBody>
          <a:bodyPr vert="horz" lIns="0" tIns="0" rIns="0" bIns="0" rtlCol="0" anchor="b" anchorCtr="0"/>
          <a:lstStyle>
            <a:lvl1pPr algn="l">
              <a:defRPr sz="1200" b="1">
                <a:solidFill>
                  <a:schemeClr val="accent3"/>
                </a:solidFill>
              </a:defRPr>
            </a:lvl1pPr>
          </a:lstStyle>
          <a:p>
            <a:r>
              <a:rPr lang="en-US" smtClean="0"/>
              <a:t>September 16, 2021</a:t>
            </a:r>
            <a:endParaRPr lang="en-US" dirty="0"/>
          </a:p>
        </p:txBody>
      </p:sp>
      <p:sp>
        <p:nvSpPr>
          <p:cNvPr id="23" name="TextBox 22"/>
          <p:cNvSpPr txBox="1"/>
          <p:nvPr userDrawn="1"/>
        </p:nvSpPr>
        <p:spPr>
          <a:xfrm>
            <a:off x="4267200" y="6629401"/>
            <a:ext cx="3657600" cy="123111"/>
          </a:xfrm>
          <a:prstGeom prst="rect">
            <a:avLst/>
          </a:prstGeom>
          <a:noFill/>
        </p:spPr>
        <p:txBody>
          <a:bodyPr wrap="square" lIns="0" tIns="0" rIns="0" bIns="0" rtlCol="0">
            <a:spAutoFit/>
          </a:bodyPr>
          <a:lstStyle/>
          <a:p>
            <a:pPr algn="ctr"/>
            <a:r>
              <a:rPr lang="en-US" sz="800" b="1" dirty="0" smtClean="0">
                <a:solidFill>
                  <a:schemeClr val="accent3"/>
                </a:solidFill>
                <a:latin typeface="Arial" panose="020B0604020202020204" pitchFamily="34" charset="0"/>
                <a:cs typeface="Arial" panose="020B0604020202020204" pitchFamily="34" charset="0"/>
              </a:rPr>
              <a:t>Contents subject to change.</a:t>
            </a:r>
            <a:endParaRPr lang="en-US" sz="800" b="1" dirty="0">
              <a:solidFill>
                <a:schemeClr val="accent3"/>
              </a:solidFill>
              <a:latin typeface="Arial" panose="020B0604020202020204" pitchFamily="34" charset="0"/>
              <a:cs typeface="Arial" panose="020B0604020202020204" pitchFamily="34" charset="0"/>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6719" y="411481"/>
            <a:ext cx="2058001" cy="1036319"/>
          </a:xfrm>
          <a:prstGeom prst="rect">
            <a:avLst/>
          </a:prstGeom>
        </p:spPr>
      </p:pic>
    </p:spTree>
    <p:extLst>
      <p:ext uri="{BB962C8B-B14F-4D97-AF65-F5344CB8AC3E}">
        <p14:creationId xmlns:p14="http://schemas.microsoft.com/office/powerpoint/2010/main" val="281621709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 Presentation">
    <p:spTree>
      <p:nvGrpSpPr>
        <p:cNvPr id="1" name=""/>
        <p:cNvGrpSpPr/>
        <p:nvPr/>
      </p:nvGrpSpPr>
      <p:grpSpPr>
        <a:xfrm>
          <a:off x="0" y="0"/>
          <a:ext cx="0" cy="0"/>
          <a:chOff x="0" y="0"/>
          <a:chExt cx="0" cy="0"/>
        </a:xfrm>
      </p:grpSpPr>
      <p:sp>
        <p:nvSpPr>
          <p:cNvPr id="17" name="TextBox 16"/>
          <p:cNvSpPr txBox="1"/>
          <p:nvPr userDrawn="1"/>
        </p:nvSpPr>
        <p:spPr>
          <a:xfrm>
            <a:off x="1999488" y="6400801"/>
            <a:ext cx="195072" cy="307777"/>
          </a:xfrm>
          <a:prstGeom prst="rect">
            <a:avLst/>
          </a:prstGeom>
          <a:noFill/>
        </p:spPr>
        <p:txBody>
          <a:bodyPr wrap="square" lIns="0" tIns="0" rIns="0" bIns="0" rtlCol="0">
            <a:spAutoFit/>
          </a:bodyPr>
          <a:lstStyle/>
          <a:p>
            <a:pPr algn="l"/>
            <a:r>
              <a:rPr lang="en-US" sz="2000" b="0" dirty="0" smtClean="0">
                <a:solidFill>
                  <a:schemeClr val="accent3"/>
                </a:solidFill>
                <a:latin typeface="Arial" panose="020B0604020202020204" pitchFamily="34" charset="0"/>
                <a:cs typeface="Arial" panose="020B0604020202020204" pitchFamily="34" charset="0"/>
              </a:rPr>
              <a:t>||</a:t>
            </a:r>
            <a:endParaRPr lang="en-US" sz="2000" b="0" dirty="0">
              <a:solidFill>
                <a:schemeClr val="accent3"/>
              </a:solidFill>
              <a:latin typeface="Arial" panose="020B0604020202020204" pitchFamily="34" charset="0"/>
              <a:cs typeface="Arial" panose="020B0604020202020204" pitchFamily="34" charset="0"/>
            </a:endParaRPr>
          </a:p>
        </p:txBody>
      </p:sp>
      <p:sp>
        <p:nvSpPr>
          <p:cNvPr id="21" name="Date Placeholder 3"/>
          <p:cNvSpPr>
            <a:spLocks noGrp="1"/>
          </p:cNvSpPr>
          <p:nvPr>
            <p:ph type="dt" sz="half" idx="2"/>
          </p:nvPr>
        </p:nvSpPr>
        <p:spPr>
          <a:xfrm>
            <a:off x="426720" y="6431280"/>
            <a:ext cx="1572768" cy="274320"/>
          </a:xfrm>
          <a:prstGeom prst="rect">
            <a:avLst/>
          </a:prstGeom>
        </p:spPr>
        <p:txBody>
          <a:bodyPr vert="horz" lIns="0" tIns="0" rIns="0" bIns="0" rtlCol="0" anchor="b" anchorCtr="0"/>
          <a:lstStyle>
            <a:lvl1pPr algn="l">
              <a:defRPr sz="1200" b="1">
                <a:solidFill>
                  <a:schemeClr val="accent3"/>
                </a:solidFill>
              </a:defRPr>
            </a:lvl1pPr>
          </a:lstStyle>
          <a:p>
            <a:r>
              <a:rPr lang="en-US" smtClean="0"/>
              <a:t>September 16, 2021</a:t>
            </a: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0400" y="6183863"/>
            <a:ext cx="934975" cy="487312"/>
          </a:xfrm>
          <a:prstGeom prst="rect">
            <a:avLst/>
          </a:prstGeom>
        </p:spPr>
      </p:pic>
    </p:spTree>
    <p:extLst>
      <p:ext uri="{BB962C8B-B14F-4D97-AF65-F5344CB8AC3E}">
        <p14:creationId xmlns:p14="http://schemas.microsoft.com/office/powerpoint/2010/main" val="223149750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estions and Answers - Presentation">
    <p:spTree>
      <p:nvGrpSpPr>
        <p:cNvPr id="1" name=""/>
        <p:cNvGrpSpPr/>
        <p:nvPr/>
      </p:nvGrpSpPr>
      <p:grpSpPr>
        <a:xfrm>
          <a:off x="0" y="0"/>
          <a:ext cx="0" cy="0"/>
          <a:chOff x="0" y="0"/>
          <a:chExt cx="0" cy="0"/>
        </a:xfrm>
      </p:grpSpPr>
      <p:sp>
        <p:nvSpPr>
          <p:cNvPr id="6" name="TextBox 5"/>
          <p:cNvSpPr txBox="1"/>
          <p:nvPr userDrawn="1"/>
        </p:nvSpPr>
        <p:spPr>
          <a:xfrm>
            <a:off x="1944371" y="3121225"/>
            <a:ext cx="8303259" cy="492443"/>
          </a:xfrm>
          <a:prstGeom prst="rect">
            <a:avLst/>
          </a:prstGeom>
          <a:noFill/>
        </p:spPr>
        <p:txBody>
          <a:bodyPr wrap="square" lIns="0" tIns="0" rIns="0" bIns="0" rtlCol="0">
            <a:spAutoFit/>
          </a:bodyPr>
          <a:lstStyle/>
          <a:p>
            <a:pPr algn="ctr"/>
            <a:r>
              <a:rPr lang="en-US" sz="3200" b="1" dirty="0" smtClean="0">
                <a:solidFill>
                  <a:schemeClr val="tx2"/>
                </a:solidFill>
              </a:rPr>
              <a:t>Questions and Answers</a:t>
            </a:r>
            <a:endParaRPr lang="en-US" sz="3200" b="1" dirty="0">
              <a:solidFill>
                <a:schemeClr val="tx2"/>
              </a:solidFill>
            </a:endParaRPr>
          </a:p>
        </p:txBody>
      </p:sp>
      <p:sp>
        <p:nvSpPr>
          <p:cNvPr id="19" name="TextBox 18"/>
          <p:cNvSpPr txBox="1"/>
          <p:nvPr userDrawn="1"/>
        </p:nvSpPr>
        <p:spPr>
          <a:xfrm>
            <a:off x="1999488" y="6400801"/>
            <a:ext cx="195072" cy="307777"/>
          </a:xfrm>
          <a:prstGeom prst="rect">
            <a:avLst/>
          </a:prstGeom>
          <a:noFill/>
        </p:spPr>
        <p:txBody>
          <a:bodyPr wrap="square" lIns="0" tIns="0" rIns="0" bIns="0" rtlCol="0">
            <a:spAutoFit/>
          </a:bodyPr>
          <a:lstStyle/>
          <a:p>
            <a:pPr algn="l"/>
            <a:r>
              <a:rPr lang="en-US" sz="2000" b="0" dirty="0" smtClean="0">
                <a:solidFill>
                  <a:schemeClr val="accent3"/>
                </a:solidFill>
                <a:latin typeface="Arial" panose="020B0604020202020204" pitchFamily="34" charset="0"/>
                <a:cs typeface="Arial" panose="020B0604020202020204" pitchFamily="34" charset="0"/>
              </a:rPr>
              <a:t>||</a:t>
            </a:r>
            <a:endParaRPr lang="en-US" sz="2000" b="0" dirty="0">
              <a:solidFill>
                <a:schemeClr val="accent3"/>
              </a:solidFill>
              <a:latin typeface="Arial" panose="020B0604020202020204" pitchFamily="34" charset="0"/>
              <a:cs typeface="Arial" panose="020B0604020202020204" pitchFamily="34" charset="0"/>
            </a:endParaRPr>
          </a:p>
        </p:txBody>
      </p:sp>
      <p:sp>
        <p:nvSpPr>
          <p:cNvPr id="24" name="Date Placeholder 3"/>
          <p:cNvSpPr>
            <a:spLocks noGrp="1"/>
          </p:cNvSpPr>
          <p:nvPr>
            <p:ph type="dt" sz="half" idx="2"/>
          </p:nvPr>
        </p:nvSpPr>
        <p:spPr>
          <a:xfrm>
            <a:off x="426720" y="6431280"/>
            <a:ext cx="1572768" cy="274320"/>
          </a:xfrm>
          <a:prstGeom prst="rect">
            <a:avLst/>
          </a:prstGeom>
        </p:spPr>
        <p:txBody>
          <a:bodyPr vert="horz" lIns="0" tIns="0" rIns="0" bIns="0" rtlCol="0" anchor="b" anchorCtr="0"/>
          <a:lstStyle>
            <a:lvl1pPr algn="l">
              <a:defRPr sz="1200" b="1">
                <a:solidFill>
                  <a:schemeClr val="accent3"/>
                </a:solidFill>
              </a:defRPr>
            </a:lvl1pPr>
          </a:lstStyle>
          <a:p>
            <a:r>
              <a:rPr lang="en-US" smtClean="0"/>
              <a:t>September 16, 2021</a:t>
            </a:r>
            <a:endParaRPr lang="en-US" dirty="0"/>
          </a:p>
        </p:txBody>
      </p:sp>
      <p:sp>
        <p:nvSpPr>
          <p:cNvPr id="25" name="Rectangle 24"/>
          <p:cNvSpPr/>
          <p:nvPr userDrawn="1"/>
        </p:nvSpPr>
        <p:spPr>
          <a:xfrm>
            <a:off x="0" y="137160"/>
            <a:ext cx="12192000" cy="2743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6" name="Rectangle 25"/>
          <p:cNvSpPr/>
          <p:nvPr userDrawn="1"/>
        </p:nvSpPr>
        <p:spPr>
          <a:xfrm>
            <a:off x="0" y="0"/>
            <a:ext cx="12192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0400" y="6183863"/>
            <a:ext cx="934975" cy="487312"/>
          </a:xfrm>
          <a:prstGeom prst="rect">
            <a:avLst/>
          </a:prstGeom>
        </p:spPr>
      </p:pic>
    </p:spTree>
    <p:extLst>
      <p:ext uri="{BB962C8B-B14F-4D97-AF65-F5344CB8AC3E}">
        <p14:creationId xmlns:p14="http://schemas.microsoft.com/office/powerpoint/2010/main" val="146329395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 Handou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23368000" y="6892926"/>
            <a:ext cx="2844800" cy="365125"/>
          </a:xfrm>
          <a:prstGeom prst="rect">
            <a:avLst/>
          </a:prstGeom>
        </p:spPr>
        <p:txBody>
          <a:bodyPr/>
          <a:lstStyle/>
          <a:p>
            <a:fld id="{CC466E79-7FF2-4A82-83CF-178F5F7303C1}" type="slidenum">
              <a:rPr lang="en-US" smtClean="0"/>
              <a:t>‹#›</a:t>
            </a:fld>
            <a:endParaRPr lang="en-US" dirty="0"/>
          </a:p>
        </p:txBody>
      </p:sp>
      <p:sp>
        <p:nvSpPr>
          <p:cNvPr id="13" name="Text Placeholder 23"/>
          <p:cNvSpPr>
            <a:spLocks noGrp="1"/>
          </p:cNvSpPr>
          <p:nvPr>
            <p:ph type="body" sz="quarter" idx="14" hasCustomPrompt="1"/>
          </p:nvPr>
        </p:nvSpPr>
        <p:spPr>
          <a:xfrm>
            <a:off x="426720" y="3813176"/>
            <a:ext cx="11338560" cy="411353"/>
          </a:xfrm>
          <a:prstGeom prst="rect">
            <a:avLst/>
          </a:prstGeom>
        </p:spPr>
        <p:txBody>
          <a:bodyPr lIns="0" tIns="0" rIns="0" bIns="0"/>
          <a:lstStyle>
            <a:lvl1pPr marL="0" indent="0">
              <a:buFontTx/>
              <a:buNone/>
              <a:defRPr sz="2400">
                <a:solidFill>
                  <a:schemeClr val="accent1"/>
                </a:solidFill>
              </a:defRPr>
            </a:lvl1pPr>
          </a:lstStyle>
          <a:p>
            <a:r>
              <a:rPr lang="en-US" sz="2800" b="1" dirty="0" smtClean="0">
                <a:solidFill>
                  <a:srgbClr val="002D62"/>
                </a:solidFill>
              </a:rPr>
              <a:t>Click to edit subtitle</a:t>
            </a:r>
            <a:endParaRPr lang="en-US" sz="2800" b="1" dirty="0">
              <a:solidFill>
                <a:srgbClr val="002D62"/>
              </a:solidFill>
            </a:endParaRPr>
          </a:p>
        </p:txBody>
      </p:sp>
      <p:sp>
        <p:nvSpPr>
          <p:cNvPr id="3" name="Text Placeholder 2"/>
          <p:cNvSpPr>
            <a:spLocks noGrp="1"/>
          </p:cNvSpPr>
          <p:nvPr>
            <p:ph type="body" sz="quarter" idx="16" hasCustomPrompt="1"/>
          </p:nvPr>
        </p:nvSpPr>
        <p:spPr>
          <a:xfrm>
            <a:off x="426720" y="2944368"/>
            <a:ext cx="11338560" cy="832104"/>
          </a:xfrm>
        </p:spPr>
        <p:txBody>
          <a:bodyPr anchor="ctr">
            <a:noAutofit/>
          </a:bodyPr>
          <a:lstStyle>
            <a:lvl1pPr marL="0" indent="0">
              <a:buNone/>
              <a:defRPr sz="32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Insert presentation title</a:t>
            </a:r>
            <a:endParaRPr lang="en-US" dirty="0"/>
          </a:p>
        </p:txBody>
      </p:sp>
      <p:sp>
        <p:nvSpPr>
          <p:cNvPr id="16" name="Rectangle 15"/>
          <p:cNvSpPr/>
          <p:nvPr userDrawn="1"/>
        </p:nvSpPr>
        <p:spPr>
          <a:xfrm>
            <a:off x="0" y="6460848"/>
            <a:ext cx="12192000" cy="4297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800" dirty="0">
              <a:solidFill>
                <a:prstClr val="white"/>
              </a:solidFill>
            </a:endParaRPr>
          </a:p>
        </p:txBody>
      </p:sp>
      <p:sp>
        <p:nvSpPr>
          <p:cNvPr id="17" name="Rectangle 16"/>
          <p:cNvSpPr/>
          <p:nvPr userDrawn="1"/>
        </p:nvSpPr>
        <p:spPr>
          <a:xfrm>
            <a:off x="0" y="6339840"/>
            <a:ext cx="12192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800" dirty="0">
              <a:solidFill>
                <a:prstClr val="white"/>
              </a:solidFill>
            </a:endParaRPr>
          </a:p>
        </p:txBody>
      </p:sp>
      <p:sp>
        <p:nvSpPr>
          <p:cNvPr id="18" name="Date Placeholder 3"/>
          <p:cNvSpPr>
            <a:spLocks noGrp="1"/>
          </p:cNvSpPr>
          <p:nvPr>
            <p:ph type="dt" sz="half" idx="2"/>
          </p:nvPr>
        </p:nvSpPr>
        <p:spPr>
          <a:xfrm>
            <a:off x="426720" y="6598008"/>
            <a:ext cx="1572768" cy="183792"/>
          </a:xfrm>
          <a:prstGeom prst="rect">
            <a:avLst/>
          </a:prstGeom>
        </p:spPr>
        <p:txBody>
          <a:bodyPr vert="horz" lIns="0" tIns="0" rIns="0" bIns="0" rtlCol="0" anchor="b" anchorCtr="0"/>
          <a:lstStyle>
            <a:lvl1pPr algn="l">
              <a:defRPr sz="1200" b="1">
                <a:solidFill>
                  <a:schemeClr val="accent3"/>
                </a:solidFill>
              </a:defRPr>
            </a:lvl1pPr>
          </a:lstStyle>
          <a:p>
            <a:r>
              <a:rPr lang="en-US" smtClean="0"/>
              <a:t>September 16, 2021</a:t>
            </a:r>
            <a:endParaRPr lang="en-US" dirty="0"/>
          </a:p>
        </p:txBody>
      </p:sp>
      <p:sp>
        <p:nvSpPr>
          <p:cNvPr id="19" name="TextBox 18"/>
          <p:cNvSpPr txBox="1"/>
          <p:nvPr userDrawn="1"/>
        </p:nvSpPr>
        <p:spPr>
          <a:xfrm>
            <a:off x="4267200" y="6629401"/>
            <a:ext cx="3657600" cy="123111"/>
          </a:xfrm>
          <a:prstGeom prst="rect">
            <a:avLst/>
          </a:prstGeom>
          <a:noFill/>
        </p:spPr>
        <p:txBody>
          <a:bodyPr wrap="square" lIns="0" tIns="0" rIns="0" bIns="0" rtlCol="0">
            <a:spAutoFit/>
          </a:bodyPr>
          <a:lstStyle/>
          <a:p>
            <a:pPr algn="ctr"/>
            <a:r>
              <a:rPr lang="en-US" sz="800" b="1" dirty="0" smtClean="0">
                <a:solidFill>
                  <a:schemeClr val="accent3"/>
                </a:solidFill>
                <a:latin typeface="Arial" panose="020B0604020202020204" pitchFamily="34" charset="0"/>
                <a:cs typeface="Arial" panose="020B0604020202020204" pitchFamily="34" charset="0"/>
              </a:rPr>
              <a:t>Contents subject to change.</a:t>
            </a:r>
            <a:endParaRPr lang="en-US" sz="800" b="1" dirty="0">
              <a:solidFill>
                <a:schemeClr val="accent3"/>
              </a:solidFill>
              <a:latin typeface="Arial" panose="020B0604020202020204" pitchFamily="34" charset="0"/>
              <a:cs typeface="Arial" panose="020B0604020202020204" pitchFamily="34" charset="0"/>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6719" y="411481"/>
            <a:ext cx="2058001" cy="1036319"/>
          </a:xfrm>
          <a:prstGeom prst="rect">
            <a:avLst/>
          </a:prstGeom>
        </p:spPr>
      </p:pic>
    </p:spTree>
    <p:extLst>
      <p:ext uri="{BB962C8B-B14F-4D97-AF65-F5344CB8AC3E}">
        <p14:creationId xmlns:p14="http://schemas.microsoft.com/office/powerpoint/2010/main" val="204315958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 Handou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26720" y="1905000"/>
            <a:ext cx="11338560" cy="4011168"/>
          </a:xfrm>
        </p:spPr>
        <p:txBody>
          <a:bodyPr/>
          <a:lstStyle>
            <a:lvl1pPr marL="342900" indent="-342900">
              <a:lnSpc>
                <a:spcPct val="100000"/>
              </a:lnSpc>
              <a:spcBef>
                <a:spcPts val="0"/>
              </a:spcBef>
              <a:buFont typeface="Wingdings" panose="05000000000000000000" pitchFamily="2" charset="2"/>
              <a:buChar char="§"/>
              <a:defRPr sz="1800">
                <a:latin typeface="Arial" panose="020B0604020202020204" pitchFamily="34" charset="0"/>
                <a:cs typeface="Arial" panose="020B0604020202020204" pitchFamily="34" charset="0"/>
              </a:defRPr>
            </a:lvl1pPr>
            <a:lvl2pPr marL="742950" indent="-285750">
              <a:lnSpc>
                <a:spcPct val="100000"/>
              </a:lnSpc>
              <a:spcBef>
                <a:spcPts val="0"/>
              </a:spcBef>
              <a:buFont typeface="Arial" panose="020B0604020202020204" pitchFamily="34" charset="0"/>
              <a:buChar char="•"/>
              <a:defRPr sz="1600">
                <a:latin typeface="Arial" panose="020B0604020202020204" pitchFamily="34" charset="0"/>
                <a:cs typeface="Arial" panose="020B0604020202020204" pitchFamily="34" charset="0"/>
              </a:defRPr>
            </a:lvl2pPr>
            <a:lvl3pPr marL="1143000" indent="-228600">
              <a:lnSpc>
                <a:spcPct val="100000"/>
              </a:lnSpc>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3pPr>
            <a:lvl4pPr>
              <a:lnSpc>
                <a:spcPct val="100000"/>
              </a:lnSpc>
              <a:spcBef>
                <a:spcPts val="0"/>
              </a:spcBef>
              <a:defRPr sz="1400">
                <a:latin typeface="Arial" panose="020B0604020202020204" pitchFamily="34" charset="0"/>
                <a:cs typeface="Arial" panose="020B0604020202020204" pitchFamily="34" charset="0"/>
              </a:defRPr>
            </a:lvl4pPr>
            <a:lvl5pPr>
              <a:lnSpc>
                <a:spcPct val="100000"/>
              </a:lnSpc>
              <a:spcBef>
                <a:spcPts val="0"/>
              </a:spcBef>
              <a:defRPr sz="1400">
                <a:latin typeface="Arial" panose="020B0604020202020204" pitchFamily="34" charset="0"/>
                <a:cs typeface="Arial" panose="020B0604020202020204" pitchFamily="34" charset="0"/>
              </a:defRPr>
            </a:lvl5pPr>
            <a:lvl6pPr marL="2514600" indent="-228600">
              <a:lnSpc>
                <a:spcPct val="125000"/>
              </a:lnSpc>
              <a:spcBef>
                <a:spcPts val="0"/>
              </a:spcBef>
              <a:buFont typeface="Wingdings" panose="05000000000000000000" pitchFamily="2" charset="2"/>
              <a:buChar char="s"/>
              <a:defRPr sz="1800">
                <a:latin typeface="Arial" panose="020B0604020202020204" pitchFamily="34" charset="0"/>
                <a:cs typeface="Arial" panose="020B0604020202020204" pitchFamily="34" charset="0"/>
              </a:defRPr>
            </a:lvl6p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p:nvSpPr>
        <p:spPr>
          <a:xfrm>
            <a:off x="0" y="137160"/>
            <a:ext cx="12192000" cy="2743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7"/>
          <p:cNvSpPr/>
          <p:nvPr/>
        </p:nvSpPr>
        <p:spPr>
          <a:xfrm>
            <a:off x="0" y="0"/>
            <a:ext cx="12192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5" name="TextBox 14"/>
          <p:cNvSpPr txBox="1"/>
          <p:nvPr/>
        </p:nvSpPr>
        <p:spPr>
          <a:xfrm>
            <a:off x="1999488" y="6400801"/>
            <a:ext cx="195072" cy="307777"/>
          </a:xfrm>
          <a:prstGeom prst="rect">
            <a:avLst/>
          </a:prstGeom>
          <a:noFill/>
        </p:spPr>
        <p:txBody>
          <a:bodyPr wrap="square" lIns="0" tIns="0" rIns="0" bIns="0" rtlCol="0">
            <a:spAutoFit/>
          </a:bodyPr>
          <a:lstStyle/>
          <a:p>
            <a:pPr algn="l"/>
            <a:r>
              <a:rPr lang="en-US" sz="2000" b="0" dirty="0" smtClean="0">
                <a:solidFill>
                  <a:schemeClr val="accent3"/>
                </a:solidFill>
                <a:latin typeface="Arial" panose="020B0604020202020204" pitchFamily="34" charset="0"/>
                <a:cs typeface="Arial" panose="020B0604020202020204" pitchFamily="34" charset="0"/>
              </a:rPr>
              <a:t>||</a:t>
            </a:r>
            <a:endParaRPr lang="en-US" sz="2000" b="0" dirty="0">
              <a:solidFill>
                <a:schemeClr val="accent3"/>
              </a:solidFill>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6" hasCustomPrompt="1"/>
          </p:nvPr>
        </p:nvSpPr>
        <p:spPr>
          <a:xfrm>
            <a:off x="423333" y="594360"/>
            <a:ext cx="11338560" cy="701040"/>
          </a:xfrm>
        </p:spPr>
        <p:txBody>
          <a:bodyPr>
            <a:noAutofit/>
          </a:bodyPr>
          <a:lstStyle>
            <a:lvl1pPr marL="0" indent="0">
              <a:lnSpc>
                <a:spcPts val="4200"/>
              </a:lnSpc>
              <a:buNone/>
              <a:defRPr sz="2800" b="1" baseline="0">
                <a:solidFill>
                  <a:schemeClr val="tx2"/>
                </a:solidFill>
              </a:defRPr>
            </a:lvl1pPr>
          </a:lstStyle>
          <a:p>
            <a:pPr lvl="0"/>
            <a:r>
              <a:rPr lang="en-US" dirty="0" smtClean="0"/>
              <a:t>Handout slide: Click to edit title</a:t>
            </a:r>
            <a:endParaRPr lang="en-US" dirty="0"/>
          </a:p>
        </p:txBody>
      </p:sp>
      <p:sp>
        <p:nvSpPr>
          <p:cNvPr id="18" name="Date Placeholder 3"/>
          <p:cNvSpPr>
            <a:spLocks noGrp="1"/>
          </p:cNvSpPr>
          <p:nvPr>
            <p:ph type="dt" sz="half" idx="2"/>
          </p:nvPr>
        </p:nvSpPr>
        <p:spPr>
          <a:xfrm>
            <a:off x="426720" y="6431280"/>
            <a:ext cx="1572768" cy="274320"/>
          </a:xfrm>
          <a:prstGeom prst="rect">
            <a:avLst/>
          </a:prstGeom>
        </p:spPr>
        <p:txBody>
          <a:bodyPr vert="horz" lIns="0" tIns="0" rIns="0" bIns="0" rtlCol="0" anchor="b" anchorCtr="0"/>
          <a:lstStyle>
            <a:lvl1pPr algn="l">
              <a:defRPr sz="1200" b="1">
                <a:solidFill>
                  <a:schemeClr val="accent3"/>
                </a:solidFill>
              </a:defRPr>
            </a:lvl1pPr>
          </a:lstStyle>
          <a:p>
            <a:r>
              <a:rPr lang="en-US" smtClean="0"/>
              <a:t>September 16, 2021</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0400" y="6183863"/>
            <a:ext cx="934975" cy="487312"/>
          </a:xfrm>
          <a:prstGeom prst="rect">
            <a:avLst/>
          </a:prstGeom>
        </p:spPr>
      </p:pic>
    </p:spTree>
    <p:extLst>
      <p:ext uri="{BB962C8B-B14F-4D97-AF65-F5344CB8AC3E}">
        <p14:creationId xmlns:p14="http://schemas.microsoft.com/office/powerpoint/2010/main" val="273125661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 Handout">
    <p:spTree>
      <p:nvGrpSpPr>
        <p:cNvPr id="1" name=""/>
        <p:cNvGrpSpPr/>
        <p:nvPr/>
      </p:nvGrpSpPr>
      <p:grpSpPr>
        <a:xfrm>
          <a:off x="0" y="0"/>
          <a:ext cx="0" cy="0"/>
          <a:chOff x="0" y="0"/>
          <a:chExt cx="0" cy="0"/>
        </a:xfrm>
      </p:grpSpPr>
      <p:sp>
        <p:nvSpPr>
          <p:cNvPr id="18" name="Subtitle 2"/>
          <p:cNvSpPr>
            <a:spLocks noGrp="1"/>
          </p:cNvSpPr>
          <p:nvPr>
            <p:ph type="subTitle" idx="1" hasCustomPrompt="1"/>
          </p:nvPr>
        </p:nvSpPr>
        <p:spPr>
          <a:xfrm>
            <a:off x="1828800" y="3858768"/>
            <a:ext cx="8534400" cy="411480"/>
          </a:xfrm>
        </p:spPr>
        <p:txBody>
          <a:bodyPr lIns="0" tIns="0" rIns="0" bIns="0">
            <a:noAutofit/>
          </a:bodyPr>
          <a:lstStyle>
            <a:lvl1pPr marL="0" indent="0" algn="ctr">
              <a:lnSpc>
                <a:spcPct val="100000"/>
              </a:lnSpc>
              <a:buNone/>
              <a:defRPr sz="2400" b="1" baseline="0">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Insert speaker name</a:t>
            </a:r>
            <a:endParaRPr lang="en-US" dirty="0"/>
          </a:p>
        </p:txBody>
      </p:sp>
      <p:sp>
        <p:nvSpPr>
          <p:cNvPr id="3" name="Text Placeholder 2"/>
          <p:cNvSpPr>
            <a:spLocks noGrp="1"/>
          </p:cNvSpPr>
          <p:nvPr>
            <p:ph type="body" sz="quarter" idx="16" hasCustomPrompt="1"/>
          </p:nvPr>
        </p:nvSpPr>
        <p:spPr>
          <a:xfrm>
            <a:off x="1828800" y="2331720"/>
            <a:ext cx="8534400" cy="1307592"/>
          </a:xfrm>
        </p:spPr>
        <p:txBody>
          <a:bodyPr anchor="b" anchorCtr="0">
            <a:noAutofit/>
          </a:bodyPr>
          <a:lstStyle>
            <a:lvl1pPr marL="0" indent="0" algn="ctr">
              <a:lnSpc>
                <a:spcPct val="100000"/>
              </a:lnSpc>
              <a:buNone/>
              <a:defRPr sz="3200" b="1">
                <a:solidFill>
                  <a:schemeClr val="tx2"/>
                </a:solidFill>
              </a:defRPr>
            </a:lvl1pPr>
            <a:lvl2pPr marL="457200" indent="0">
              <a:buNone/>
              <a:defRPr sz="3800" b="1">
                <a:solidFill>
                  <a:schemeClr val="bg1"/>
                </a:solidFill>
              </a:defRPr>
            </a:lvl2pPr>
            <a:lvl3pPr marL="914400" indent="0">
              <a:buNone/>
              <a:defRPr sz="3800" b="1">
                <a:solidFill>
                  <a:schemeClr val="bg1"/>
                </a:solidFill>
              </a:defRPr>
            </a:lvl3pPr>
            <a:lvl4pPr marL="1371600" indent="0">
              <a:buNone/>
              <a:defRPr sz="3800" b="1">
                <a:solidFill>
                  <a:schemeClr val="bg1"/>
                </a:solidFill>
              </a:defRPr>
            </a:lvl4pPr>
            <a:lvl5pPr marL="1828800" indent="0">
              <a:buNone/>
              <a:defRPr sz="3800" b="1">
                <a:solidFill>
                  <a:schemeClr val="bg1"/>
                </a:solidFill>
              </a:defRPr>
            </a:lvl5pPr>
          </a:lstStyle>
          <a:p>
            <a:pPr lvl="0"/>
            <a:r>
              <a:rPr lang="en-US" dirty="0" smtClean="0"/>
              <a:t>Optional section break page: click to edit title</a:t>
            </a:r>
            <a:endParaRPr lang="en-US" dirty="0"/>
          </a:p>
        </p:txBody>
      </p:sp>
      <p:sp>
        <p:nvSpPr>
          <p:cNvPr id="21" name="Rectangle 20"/>
          <p:cNvSpPr/>
          <p:nvPr userDrawn="1"/>
        </p:nvSpPr>
        <p:spPr>
          <a:xfrm>
            <a:off x="1828800" y="3785616"/>
            <a:ext cx="8534400" cy="731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800" dirty="0"/>
          </a:p>
        </p:txBody>
      </p:sp>
      <p:sp>
        <p:nvSpPr>
          <p:cNvPr id="14" name="Rectangle 13"/>
          <p:cNvSpPr/>
          <p:nvPr userDrawn="1"/>
        </p:nvSpPr>
        <p:spPr>
          <a:xfrm>
            <a:off x="0" y="6460848"/>
            <a:ext cx="12192000" cy="4297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800" dirty="0">
              <a:solidFill>
                <a:prstClr val="white"/>
              </a:solidFill>
            </a:endParaRPr>
          </a:p>
        </p:txBody>
      </p:sp>
      <p:sp>
        <p:nvSpPr>
          <p:cNvPr id="20" name="Rectangle 19"/>
          <p:cNvSpPr/>
          <p:nvPr userDrawn="1"/>
        </p:nvSpPr>
        <p:spPr>
          <a:xfrm>
            <a:off x="0" y="6339840"/>
            <a:ext cx="12192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800" dirty="0">
              <a:solidFill>
                <a:prstClr val="white"/>
              </a:solidFill>
            </a:endParaRPr>
          </a:p>
        </p:txBody>
      </p:sp>
      <p:sp>
        <p:nvSpPr>
          <p:cNvPr id="22" name="Date Placeholder 3"/>
          <p:cNvSpPr>
            <a:spLocks noGrp="1"/>
          </p:cNvSpPr>
          <p:nvPr>
            <p:ph type="dt" sz="half" idx="2"/>
          </p:nvPr>
        </p:nvSpPr>
        <p:spPr>
          <a:xfrm>
            <a:off x="426720" y="6598008"/>
            <a:ext cx="1572768" cy="183792"/>
          </a:xfrm>
          <a:prstGeom prst="rect">
            <a:avLst/>
          </a:prstGeom>
        </p:spPr>
        <p:txBody>
          <a:bodyPr vert="horz" lIns="0" tIns="0" rIns="0" bIns="0" rtlCol="0" anchor="b" anchorCtr="0"/>
          <a:lstStyle>
            <a:lvl1pPr algn="l">
              <a:defRPr sz="1200" b="1">
                <a:solidFill>
                  <a:schemeClr val="accent3"/>
                </a:solidFill>
              </a:defRPr>
            </a:lvl1pPr>
          </a:lstStyle>
          <a:p>
            <a:r>
              <a:rPr lang="en-US" smtClean="0"/>
              <a:t>September 16, 2021</a:t>
            </a:r>
            <a:endParaRPr lang="en-US" dirty="0"/>
          </a:p>
        </p:txBody>
      </p:sp>
      <p:sp>
        <p:nvSpPr>
          <p:cNvPr id="23" name="TextBox 22"/>
          <p:cNvSpPr txBox="1"/>
          <p:nvPr userDrawn="1"/>
        </p:nvSpPr>
        <p:spPr>
          <a:xfrm>
            <a:off x="4267200" y="6629401"/>
            <a:ext cx="3657600" cy="123111"/>
          </a:xfrm>
          <a:prstGeom prst="rect">
            <a:avLst/>
          </a:prstGeom>
          <a:noFill/>
        </p:spPr>
        <p:txBody>
          <a:bodyPr wrap="square" lIns="0" tIns="0" rIns="0" bIns="0" rtlCol="0">
            <a:spAutoFit/>
          </a:bodyPr>
          <a:lstStyle/>
          <a:p>
            <a:pPr algn="ctr"/>
            <a:r>
              <a:rPr lang="en-US" sz="800" b="1" dirty="0" smtClean="0">
                <a:solidFill>
                  <a:schemeClr val="accent3"/>
                </a:solidFill>
                <a:latin typeface="Arial" panose="020B0604020202020204" pitchFamily="34" charset="0"/>
                <a:cs typeface="Arial" panose="020B0604020202020204" pitchFamily="34" charset="0"/>
              </a:rPr>
              <a:t>Contents subject to change.</a:t>
            </a:r>
            <a:endParaRPr lang="en-US" sz="800" b="1" dirty="0">
              <a:solidFill>
                <a:schemeClr val="accent3"/>
              </a:solidFill>
              <a:latin typeface="Arial" panose="020B0604020202020204" pitchFamily="34" charset="0"/>
              <a:cs typeface="Arial" panose="020B0604020202020204" pitchFamily="34" charset="0"/>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6719" y="411481"/>
            <a:ext cx="2058001" cy="1036319"/>
          </a:xfrm>
          <a:prstGeom prst="rect">
            <a:avLst/>
          </a:prstGeom>
        </p:spPr>
      </p:pic>
    </p:spTree>
    <p:extLst>
      <p:ext uri="{BB962C8B-B14F-4D97-AF65-F5344CB8AC3E}">
        <p14:creationId xmlns:p14="http://schemas.microsoft.com/office/powerpoint/2010/main" val="176589438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 Handout">
    <p:spTree>
      <p:nvGrpSpPr>
        <p:cNvPr id="1" name=""/>
        <p:cNvGrpSpPr/>
        <p:nvPr/>
      </p:nvGrpSpPr>
      <p:grpSpPr>
        <a:xfrm>
          <a:off x="0" y="0"/>
          <a:ext cx="0" cy="0"/>
          <a:chOff x="0" y="0"/>
          <a:chExt cx="0" cy="0"/>
        </a:xfrm>
      </p:grpSpPr>
      <p:sp>
        <p:nvSpPr>
          <p:cNvPr id="17" name="TextBox 16"/>
          <p:cNvSpPr txBox="1"/>
          <p:nvPr userDrawn="1"/>
        </p:nvSpPr>
        <p:spPr>
          <a:xfrm>
            <a:off x="1999488" y="6400801"/>
            <a:ext cx="195072" cy="307777"/>
          </a:xfrm>
          <a:prstGeom prst="rect">
            <a:avLst/>
          </a:prstGeom>
          <a:noFill/>
        </p:spPr>
        <p:txBody>
          <a:bodyPr wrap="square" lIns="0" tIns="0" rIns="0" bIns="0" rtlCol="0">
            <a:spAutoFit/>
          </a:bodyPr>
          <a:lstStyle/>
          <a:p>
            <a:pPr algn="l"/>
            <a:r>
              <a:rPr lang="en-US" sz="2000" b="0" dirty="0" smtClean="0">
                <a:solidFill>
                  <a:schemeClr val="accent3"/>
                </a:solidFill>
                <a:latin typeface="Arial" panose="020B0604020202020204" pitchFamily="34" charset="0"/>
                <a:cs typeface="Arial" panose="020B0604020202020204" pitchFamily="34" charset="0"/>
              </a:rPr>
              <a:t>||</a:t>
            </a:r>
            <a:endParaRPr lang="en-US" sz="2000" b="0" dirty="0">
              <a:solidFill>
                <a:schemeClr val="accent3"/>
              </a:solidFill>
              <a:latin typeface="Arial" panose="020B0604020202020204" pitchFamily="34" charset="0"/>
              <a:cs typeface="Arial" panose="020B0604020202020204" pitchFamily="34" charset="0"/>
            </a:endParaRPr>
          </a:p>
        </p:txBody>
      </p:sp>
      <p:sp>
        <p:nvSpPr>
          <p:cNvPr id="21" name="Date Placeholder 3"/>
          <p:cNvSpPr>
            <a:spLocks noGrp="1"/>
          </p:cNvSpPr>
          <p:nvPr>
            <p:ph type="dt" sz="half" idx="2"/>
          </p:nvPr>
        </p:nvSpPr>
        <p:spPr>
          <a:xfrm>
            <a:off x="426720" y="6431280"/>
            <a:ext cx="1572768" cy="274320"/>
          </a:xfrm>
          <a:prstGeom prst="rect">
            <a:avLst/>
          </a:prstGeom>
        </p:spPr>
        <p:txBody>
          <a:bodyPr vert="horz" lIns="0" tIns="0" rIns="0" bIns="0" rtlCol="0" anchor="b" anchorCtr="0"/>
          <a:lstStyle>
            <a:lvl1pPr algn="l">
              <a:defRPr sz="1200" b="1">
                <a:solidFill>
                  <a:schemeClr val="accent3"/>
                </a:solidFill>
              </a:defRPr>
            </a:lvl1pPr>
          </a:lstStyle>
          <a:p>
            <a:r>
              <a:rPr lang="en-US" smtClean="0"/>
              <a:t>September 16, 2021</a:t>
            </a: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0400" y="6183863"/>
            <a:ext cx="934975" cy="487312"/>
          </a:xfrm>
          <a:prstGeom prst="rect">
            <a:avLst/>
          </a:prstGeom>
        </p:spPr>
      </p:pic>
    </p:spTree>
    <p:extLst>
      <p:ext uri="{BB962C8B-B14F-4D97-AF65-F5344CB8AC3E}">
        <p14:creationId xmlns:p14="http://schemas.microsoft.com/office/powerpoint/2010/main" val="384488479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estions and Answers - Handout">
    <p:spTree>
      <p:nvGrpSpPr>
        <p:cNvPr id="1" name=""/>
        <p:cNvGrpSpPr/>
        <p:nvPr/>
      </p:nvGrpSpPr>
      <p:grpSpPr>
        <a:xfrm>
          <a:off x="0" y="0"/>
          <a:ext cx="0" cy="0"/>
          <a:chOff x="0" y="0"/>
          <a:chExt cx="0" cy="0"/>
        </a:xfrm>
      </p:grpSpPr>
      <p:sp>
        <p:nvSpPr>
          <p:cNvPr id="6" name="TextBox 5"/>
          <p:cNvSpPr txBox="1"/>
          <p:nvPr userDrawn="1"/>
        </p:nvSpPr>
        <p:spPr>
          <a:xfrm>
            <a:off x="1944371" y="3121225"/>
            <a:ext cx="8303259" cy="492443"/>
          </a:xfrm>
          <a:prstGeom prst="rect">
            <a:avLst/>
          </a:prstGeom>
          <a:noFill/>
        </p:spPr>
        <p:txBody>
          <a:bodyPr wrap="square" lIns="0" tIns="0" rIns="0" bIns="0" rtlCol="0">
            <a:spAutoFit/>
          </a:bodyPr>
          <a:lstStyle/>
          <a:p>
            <a:pPr algn="ctr"/>
            <a:r>
              <a:rPr lang="en-US" sz="3200" b="1" dirty="0" smtClean="0">
                <a:solidFill>
                  <a:schemeClr val="tx2"/>
                </a:solidFill>
              </a:rPr>
              <a:t>Questions and Answers</a:t>
            </a:r>
            <a:endParaRPr lang="en-US" sz="3200" b="1" dirty="0">
              <a:solidFill>
                <a:schemeClr val="tx2"/>
              </a:solidFill>
            </a:endParaRPr>
          </a:p>
        </p:txBody>
      </p:sp>
      <p:sp>
        <p:nvSpPr>
          <p:cNvPr id="19" name="TextBox 18"/>
          <p:cNvSpPr txBox="1"/>
          <p:nvPr userDrawn="1"/>
        </p:nvSpPr>
        <p:spPr>
          <a:xfrm>
            <a:off x="1999488" y="6400801"/>
            <a:ext cx="195072" cy="307777"/>
          </a:xfrm>
          <a:prstGeom prst="rect">
            <a:avLst/>
          </a:prstGeom>
          <a:noFill/>
        </p:spPr>
        <p:txBody>
          <a:bodyPr wrap="square" lIns="0" tIns="0" rIns="0" bIns="0" rtlCol="0">
            <a:spAutoFit/>
          </a:bodyPr>
          <a:lstStyle/>
          <a:p>
            <a:pPr algn="l"/>
            <a:r>
              <a:rPr lang="en-US" sz="2000" b="0" dirty="0" smtClean="0">
                <a:solidFill>
                  <a:schemeClr val="accent3"/>
                </a:solidFill>
                <a:latin typeface="Arial" panose="020B0604020202020204" pitchFamily="34" charset="0"/>
                <a:cs typeface="Arial" panose="020B0604020202020204" pitchFamily="34" charset="0"/>
              </a:rPr>
              <a:t>||</a:t>
            </a:r>
            <a:endParaRPr lang="en-US" sz="2000" b="0" dirty="0">
              <a:solidFill>
                <a:schemeClr val="accent3"/>
              </a:solidFill>
              <a:latin typeface="Arial" panose="020B0604020202020204" pitchFamily="34" charset="0"/>
              <a:cs typeface="Arial" panose="020B0604020202020204" pitchFamily="34" charset="0"/>
            </a:endParaRPr>
          </a:p>
        </p:txBody>
      </p:sp>
      <p:sp>
        <p:nvSpPr>
          <p:cNvPr id="24" name="Date Placeholder 3"/>
          <p:cNvSpPr>
            <a:spLocks noGrp="1"/>
          </p:cNvSpPr>
          <p:nvPr>
            <p:ph type="dt" sz="half" idx="2"/>
          </p:nvPr>
        </p:nvSpPr>
        <p:spPr>
          <a:xfrm>
            <a:off x="426720" y="6431280"/>
            <a:ext cx="1572768" cy="274320"/>
          </a:xfrm>
          <a:prstGeom prst="rect">
            <a:avLst/>
          </a:prstGeom>
        </p:spPr>
        <p:txBody>
          <a:bodyPr vert="horz" lIns="0" tIns="0" rIns="0" bIns="0" rtlCol="0" anchor="b" anchorCtr="0"/>
          <a:lstStyle>
            <a:lvl1pPr algn="l">
              <a:defRPr sz="1200" b="1">
                <a:solidFill>
                  <a:schemeClr val="accent3"/>
                </a:solidFill>
              </a:defRPr>
            </a:lvl1pPr>
          </a:lstStyle>
          <a:p>
            <a:r>
              <a:rPr lang="en-US" smtClean="0"/>
              <a:t>September 16, 2021</a:t>
            </a:r>
            <a:endParaRPr lang="en-US" dirty="0"/>
          </a:p>
        </p:txBody>
      </p:sp>
      <p:sp>
        <p:nvSpPr>
          <p:cNvPr id="25" name="Rectangle 24"/>
          <p:cNvSpPr/>
          <p:nvPr userDrawn="1"/>
        </p:nvSpPr>
        <p:spPr>
          <a:xfrm>
            <a:off x="0" y="137160"/>
            <a:ext cx="12192000" cy="2743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6" name="Rectangle 25"/>
          <p:cNvSpPr/>
          <p:nvPr userDrawn="1"/>
        </p:nvSpPr>
        <p:spPr>
          <a:xfrm>
            <a:off x="0" y="0"/>
            <a:ext cx="12192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0400" y="6183863"/>
            <a:ext cx="934975" cy="487312"/>
          </a:xfrm>
          <a:prstGeom prst="rect">
            <a:avLst/>
          </a:prstGeom>
        </p:spPr>
      </p:pic>
    </p:spTree>
    <p:extLst>
      <p:ext uri="{BB962C8B-B14F-4D97-AF65-F5344CB8AC3E}">
        <p14:creationId xmlns:p14="http://schemas.microsoft.com/office/powerpoint/2010/main" val="14144400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26720" y="1600201"/>
            <a:ext cx="11338560" cy="4525963"/>
          </a:xfrm>
          <a:prstGeom prst="rect">
            <a:avLst/>
          </a:prstGeom>
        </p:spPr>
        <p:txBody>
          <a:bodyPr vert="horz" lIns="0" tIns="0" rIns="0" bIns="0" rtlCol="0">
            <a:noAutofit/>
          </a:body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26720" y="6400800"/>
            <a:ext cx="1572768" cy="274320"/>
          </a:xfrm>
          <a:prstGeom prst="rect">
            <a:avLst/>
          </a:prstGeom>
        </p:spPr>
        <p:txBody>
          <a:bodyPr vert="horz" lIns="0" tIns="0" rIns="0" bIns="0" rtlCol="0" anchor="b" anchorCtr="0"/>
          <a:lstStyle>
            <a:lvl1pPr algn="l">
              <a:defRPr sz="1200" b="1">
                <a:solidFill>
                  <a:schemeClr val="accent3"/>
                </a:solidFill>
              </a:defRPr>
            </a:lvl1pPr>
          </a:lstStyle>
          <a:p>
            <a:r>
              <a:rPr lang="en-US" smtClean="0"/>
              <a:t>September 16, 2021</a:t>
            </a:r>
            <a:endParaRPr lang="en-US" dirty="0"/>
          </a:p>
        </p:txBody>
      </p:sp>
      <p:sp>
        <p:nvSpPr>
          <p:cNvPr id="8" name="TextBox 7"/>
          <p:cNvSpPr txBox="1"/>
          <p:nvPr userDrawn="1"/>
        </p:nvSpPr>
        <p:spPr>
          <a:xfrm>
            <a:off x="2267712" y="6536324"/>
            <a:ext cx="609600" cy="169277"/>
          </a:xfrm>
          <a:prstGeom prst="rect">
            <a:avLst/>
          </a:prstGeom>
          <a:noFill/>
        </p:spPr>
        <p:txBody>
          <a:bodyPr wrap="square" lIns="0" tIns="0" rIns="0" bIns="0" rtlCol="0" anchor="b" anchorCtr="0">
            <a:spAutoFit/>
          </a:bodyPr>
          <a:lstStyle/>
          <a:p>
            <a:pPr algn="l">
              <a:tabLst>
                <a:tab pos="3373438" algn="r"/>
              </a:tabLst>
            </a:pPr>
            <a:fld id="{EF3CBE3E-3336-4F75-8901-1C0AB0AB1077}" type="slidenum">
              <a:rPr lang="en-US" sz="1100" b="1" smtClean="0">
                <a:solidFill>
                  <a:schemeClr val="accent3"/>
                </a:solidFill>
                <a:latin typeface="Arial" panose="020B0604020202020204" pitchFamily="34" charset="0"/>
                <a:cs typeface="Arial" panose="020B0604020202020204" pitchFamily="34" charset="0"/>
              </a:rPr>
              <a:pPr algn="l">
                <a:tabLst>
                  <a:tab pos="3373438" algn="r"/>
                </a:tabLst>
              </a:pPr>
              <a:t>‹#›</a:t>
            </a:fld>
            <a:endParaRPr lang="en-US" sz="1100" b="1" dirty="0">
              <a:solidFill>
                <a:schemeClr val="accent3"/>
              </a:solidFill>
              <a:latin typeface="Arial" panose="020B0604020202020204" pitchFamily="34" charset="0"/>
              <a:cs typeface="Arial" panose="020B0604020202020204" pitchFamily="34" charset="0"/>
            </a:endParaRPr>
          </a:p>
        </p:txBody>
      </p:sp>
      <p:sp>
        <p:nvSpPr>
          <p:cNvPr id="6" name="TextBox 5"/>
          <p:cNvSpPr txBox="1"/>
          <p:nvPr userDrawn="1"/>
        </p:nvSpPr>
        <p:spPr>
          <a:xfrm>
            <a:off x="4267200" y="6582490"/>
            <a:ext cx="3657600" cy="123111"/>
          </a:xfrm>
          <a:prstGeom prst="rect">
            <a:avLst/>
          </a:prstGeom>
          <a:noFill/>
        </p:spPr>
        <p:txBody>
          <a:bodyPr wrap="square" lIns="0" tIns="0" rIns="0" bIns="0" rtlCol="0">
            <a:spAutoFit/>
          </a:bodyPr>
          <a:lstStyle/>
          <a:p>
            <a:pPr algn="ctr"/>
            <a:r>
              <a:rPr lang="en-US" sz="800" b="1" dirty="0" smtClean="0">
                <a:solidFill>
                  <a:schemeClr val="accent3"/>
                </a:solidFill>
                <a:latin typeface="Arial" panose="020B0604020202020204" pitchFamily="34" charset="0"/>
                <a:cs typeface="Arial" panose="020B0604020202020204" pitchFamily="34" charset="0"/>
              </a:rPr>
              <a:t>Contents subject to change.</a:t>
            </a:r>
            <a:endParaRPr lang="en-US" sz="800" b="1"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063596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Lst>
  <p:timing>
    <p:tnLst>
      <p:par>
        <p:cTn id="1" dur="indefinite" restart="never" nodeType="tmRoot"/>
      </p:par>
    </p:tnLst>
  </p:timing>
  <p:hf sldNum="0" hdr="0" ftr="0"/>
  <p:txStyles>
    <p:titleStyle>
      <a:lvl1pPr algn="ctr"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100000"/>
        </a:lnSpc>
        <a:spcBef>
          <a:spcPts val="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125000"/>
        </a:lnSpc>
        <a:spcBef>
          <a:spcPts val="0"/>
        </a:spcBef>
        <a:buFont typeface="Wingdings" panose="05000000000000000000" pitchFamily="2" charset="2"/>
        <a:buChar char="s"/>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26720" y="1600201"/>
            <a:ext cx="11338560" cy="4525963"/>
          </a:xfrm>
          <a:prstGeom prst="rect">
            <a:avLst/>
          </a:prstGeom>
        </p:spPr>
        <p:txBody>
          <a:bodyPr vert="horz" lIns="0" tIns="0" rIns="0" bIns="0" rtlCol="0">
            <a:noAutofit/>
          </a:body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26720" y="6400800"/>
            <a:ext cx="1572768" cy="274320"/>
          </a:xfrm>
          <a:prstGeom prst="rect">
            <a:avLst/>
          </a:prstGeom>
        </p:spPr>
        <p:txBody>
          <a:bodyPr vert="horz" lIns="0" tIns="0" rIns="0" bIns="0" rtlCol="0" anchor="b" anchorCtr="0"/>
          <a:lstStyle>
            <a:lvl1pPr algn="l">
              <a:defRPr sz="1200" b="1">
                <a:solidFill>
                  <a:schemeClr val="accent3"/>
                </a:solidFill>
              </a:defRPr>
            </a:lvl1pPr>
          </a:lstStyle>
          <a:p>
            <a:r>
              <a:rPr lang="en-US" smtClean="0"/>
              <a:t>September 16, 2021</a:t>
            </a:r>
            <a:endParaRPr lang="en-US" dirty="0"/>
          </a:p>
        </p:txBody>
      </p:sp>
      <p:sp>
        <p:nvSpPr>
          <p:cNvPr id="8" name="TextBox 7"/>
          <p:cNvSpPr txBox="1"/>
          <p:nvPr userDrawn="1"/>
        </p:nvSpPr>
        <p:spPr>
          <a:xfrm>
            <a:off x="2267712" y="6536324"/>
            <a:ext cx="609600" cy="169277"/>
          </a:xfrm>
          <a:prstGeom prst="rect">
            <a:avLst/>
          </a:prstGeom>
          <a:noFill/>
        </p:spPr>
        <p:txBody>
          <a:bodyPr wrap="square" lIns="0" tIns="0" rIns="0" bIns="0" rtlCol="0" anchor="b" anchorCtr="0">
            <a:spAutoFit/>
          </a:bodyPr>
          <a:lstStyle/>
          <a:p>
            <a:pPr algn="l">
              <a:tabLst>
                <a:tab pos="3373438" algn="r"/>
              </a:tabLst>
            </a:pPr>
            <a:fld id="{EF3CBE3E-3336-4F75-8901-1C0AB0AB1077}" type="slidenum">
              <a:rPr lang="en-US" sz="1100" b="1" smtClean="0">
                <a:solidFill>
                  <a:schemeClr val="accent3"/>
                </a:solidFill>
                <a:latin typeface="Arial" panose="020B0604020202020204" pitchFamily="34" charset="0"/>
                <a:cs typeface="Arial" panose="020B0604020202020204" pitchFamily="34" charset="0"/>
              </a:rPr>
              <a:pPr algn="l">
                <a:tabLst>
                  <a:tab pos="3373438" algn="r"/>
                </a:tabLst>
              </a:pPr>
              <a:t>‹#›</a:t>
            </a:fld>
            <a:endParaRPr lang="en-US" sz="1100" b="1" dirty="0">
              <a:solidFill>
                <a:schemeClr val="accent3"/>
              </a:solidFill>
              <a:latin typeface="Arial" panose="020B0604020202020204" pitchFamily="34" charset="0"/>
              <a:cs typeface="Arial" panose="020B0604020202020204" pitchFamily="34" charset="0"/>
            </a:endParaRPr>
          </a:p>
        </p:txBody>
      </p:sp>
      <p:sp>
        <p:nvSpPr>
          <p:cNvPr id="6" name="TextBox 5"/>
          <p:cNvSpPr txBox="1"/>
          <p:nvPr userDrawn="1"/>
        </p:nvSpPr>
        <p:spPr>
          <a:xfrm>
            <a:off x="4267200" y="6582490"/>
            <a:ext cx="3657600" cy="123111"/>
          </a:xfrm>
          <a:prstGeom prst="rect">
            <a:avLst/>
          </a:prstGeom>
          <a:noFill/>
        </p:spPr>
        <p:txBody>
          <a:bodyPr wrap="square" lIns="0" tIns="0" rIns="0" bIns="0" rtlCol="0">
            <a:spAutoFit/>
          </a:bodyPr>
          <a:lstStyle/>
          <a:p>
            <a:pPr algn="ctr"/>
            <a:r>
              <a:rPr lang="en-US" sz="800" b="1" dirty="0" smtClean="0">
                <a:solidFill>
                  <a:schemeClr val="accent3"/>
                </a:solidFill>
                <a:latin typeface="Arial" panose="020B0604020202020204" pitchFamily="34" charset="0"/>
                <a:cs typeface="Arial" panose="020B0604020202020204" pitchFamily="34" charset="0"/>
              </a:rPr>
              <a:t>Contents subject to change.</a:t>
            </a:r>
            <a:endParaRPr lang="en-US" sz="800" b="1"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07191588"/>
      </p:ext>
    </p:extLst>
  </p:cSld>
  <p:clrMap bg1="lt1" tx1="dk1" bg2="lt2" tx2="dk2" accent1="accent1" accent2="accent2" accent3="accent3" accent4="accent4" accent5="accent5" accent6="accent6" hlink="hlink" folHlink="folHlink"/>
  <p:sldLayoutIdLst>
    <p:sldLayoutId id="2147483685" r:id="rId1"/>
    <p:sldLayoutId id="2147483687" r:id="rId2"/>
    <p:sldLayoutId id="2147483694" r:id="rId3"/>
    <p:sldLayoutId id="2147483690" r:id="rId4"/>
    <p:sldLayoutId id="2147483691" r:id="rId5"/>
  </p:sldLayoutIdLst>
  <p:timing>
    <p:tnLst>
      <p:par>
        <p:cTn id="1" dur="indefinite" restart="never" nodeType="tmRoot"/>
      </p:par>
    </p:tnLst>
  </p:timing>
  <p:hf sldNum="0" hdr="0" ftr="0"/>
  <p:txStyles>
    <p:titleStyle>
      <a:lvl1pPr algn="ctr"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100000"/>
        </a:lnSpc>
        <a:spcBef>
          <a:spcPts val="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lnSpc>
          <a:spcPct val="100000"/>
        </a:lnSpc>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125000"/>
        </a:lnSpc>
        <a:spcBef>
          <a:spcPts val="0"/>
        </a:spcBef>
        <a:buFont typeface="Wingdings" panose="05000000000000000000" pitchFamily="2" charset="2"/>
        <a:buChar char="s"/>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uat.sfs.ny.gov/psp/fscm/EMPLOYEE/?cmd=login&amp;languageCd=ENG&amp;"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sfs.ny.gov/secure/files/security/20200625_SFSInternalControlComplianceReview.pdf" TargetMode="External"/><Relationship Id="rId2" Type="http://schemas.openxmlformats.org/officeDocument/2006/relationships/hyperlink" Target="https://web.osc.state.ny.us/agencies/guide/MyWebHelp/Content/files/XII4Daccess_security_cert.doc"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s://www.sfs.ny.gov/secure/index.php/reference-and-resources/access-to-sfs-security-and-roles"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1752600" y="4184448"/>
            <a:ext cx="8503920" cy="1002791"/>
          </a:xfrm>
        </p:spPr>
        <p:txBody>
          <a:bodyPr/>
          <a:lstStyle/>
          <a:p>
            <a:pPr algn="ctr"/>
            <a:r>
              <a:rPr lang="en-US" dirty="0" smtClean="0"/>
              <a:t>September 16, 2021</a:t>
            </a:r>
            <a:endParaRPr lang="en-US" dirty="0"/>
          </a:p>
        </p:txBody>
      </p:sp>
      <p:sp>
        <p:nvSpPr>
          <p:cNvPr id="3" name="Text Placeholder 2"/>
          <p:cNvSpPr>
            <a:spLocks noGrp="1"/>
          </p:cNvSpPr>
          <p:nvPr>
            <p:ph type="body" sz="quarter" idx="16"/>
          </p:nvPr>
        </p:nvSpPr>
        <p:spPr>
          <a:xfrm>
            <a:off x="426720" y="2286000"/>
            <a:ext cx="11338560" cy="1490472"/>
          </a:xfrm>
        </p:spPr>
        <p:txBody>
          <a:bodyPr/>
          <a:lstStyle/>
          <a:p>
            <a:pPr algn="ctr"/>
            <a:r>
              <a:rPr lang="en-US" sz="3200" dirty="0" smtClean="0"/>
              <a:t>Statewide Financial System and</a:t>
            </a:r>
          </a:p>
          <a:p>
            <a:pPr algn="ctr"/>
            <a:r>
              <a:rPr lang="en-US" sz="3200" dirty="0" smtClean="0"/>
              <a:t>NYSICA Updates </a:t>
            </a:r>
            <a:r>
              <a:rPr lang="en-US" sz="3200" dirty="0"/>
              <a:t>S</a:t>
            </a:r>
            <a:r>
              <a:rPr lang="en-US" sz="3200" dirty="0" smtClean="0"/>
              <a:t>ince 2018</a:t>
            </a:r>
            <a:endParaRPr lang="en-US" sz="3200" dirty="0"/>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39617441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10058400" cy="4011168"/>
          </a:xfrm>
        </p:spPr>
        <p:txBody>
          <a:bodyPr/>
          <a:lstStyle/>
          <a:p>
            <a:pPr>
              <a:spcBef>
                <a:spcPts val="600"/>
              </a:spcBef>
              <a:spcAft>
                <a:spcPts val="4000"/>
              </a:spcAft>
            </a:pPr>
            <a:r>
              <a:rPr lang="en-US" sz="1600" dirty="0" smtClean="0"/>
              <a:t>Annual Agency Recertification (a.k.a. Annual User and Role Validation)</a:t>
            </a:r>
          </a:p>
          <a:p>
            <a:pPr>
              <a:spcBef>
                <a:spcPts val="600"/>
              </a:spcBef>
              <a:spcAft>
                <a:spcPts val="4000"/>
              </a:spcAft>
            </a:pPr>
            <a:r>
              <a:rPr lang="en-US" sz="1600" dirty="0" smtClean="0"/>
              <a:t>Automatic Account Locking</a:t>
            </a:r>
            <a:endParaRPr lang="en-US" sz="1600" dirty="0"/>
          </a:p>
          <a:p>
            <a:pPr>
              <a:spcBef>
                <a:spcPts val="600"/>
              </a:spcBef>
              <a:spcAft>
                <a:spcPts val="4000"/>
              </a:spcAft>
            </a:pPr>
            <a:r>
              <a:rPr lang="en-US" sz="1600" dirty="0" smtClean="0"/>
              <a:t>Retired, Terminated, and Deceased User Processing</a:t>
            </a:r>
            <a:endParaRPr lang="en-US" sz="1600" dirty="0"/>
          </a:p>
          <a:p>
            <a:pPr>
              <a:spcBef>
                <a:spcPts val="600"/>
              </a:spcBef>
              <a:spcAft>
                <a:spcPts val="600"/>
              </a:spcAft>
            </a:pPr>
            <a:r>
              <a:rPr lang="en-US" sz="1600" dirty="0" smtClean="0"/>
              <a:t>Update of Key Resource: Agency Role Guide and SOD Matrix</a:t>
            </a:r>
            <a:endParaRPr lang="en-US" sz="1600" dirty="0"/>
          </a:p>
          <a:p>
            <a:pPr marL="1371600" lvl="3" indent="0">
              <a:buNone/>
            </a:pPr>
            <a:endParaRPr lang="en-US" dirty="0"/>
          </a:p>
        </p:txBody>
      </p:sp>
      <p:sp>
        <p:nvSpPr>
          <p:cNvPr id="3" name="Text Placeholder 2"/>
          <p:cNvSpPr>
            <a:spLocks noGrp="1"/>
          </p:cNvSpPr>
          <p:nvPr>
            <p:ph type="body" sz="quarter" idx="16"/>
          </p:nvPr>
        </p:nvSpPr>
        <p:spPr/>
        <p:txBody>
          <a:bodyPr/>
          <a:lstStyle/>
          <a:p>
            <a:pPr algn="ctr"/>
            <a:r>
              <a:rPr lang="en-US" dirty="0" smtClean="0"/>
              <a:t>Agenda</a:t>
            </a:r>
            <a:endParaRPr lang="en-US" dirty="0"/>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36894706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 </a:t>
            </a:r>
            <a:endParaRPr lang="en-US" dirty="0"/>
          </a:p>
        </p:txBody>
      </p:sp>
      <p:sp>
        <p:nvSpPr>
          <p:cNvPr id="3" name="Text Placeholder 2"/>
          <p:cNvSpPr>
            <a:spLocks noGrp="1"/>
          </p:cNvSpPr>
          <p:nvPr>
            <p:ph type="body" sz="quarter" idx="16"/>
          </p:nvPr>
        </p:nvSpPr>
        <p:spPr/>
        <p:txBody>
          <a:bodyPr/>
          <a:lstStyle/>
          <a:p>
            <a:pPr>
              <a:spcBef>
                <a:spcPts val="600"/>
              </a:spcBef>
              <a:spcAft>
                <a:spcPts val="600"/>
              </a:spcAft>
            </a:pPr>
            <a:r>
              <a:rPr lang="en-US" sz="3200" dirty="0"/>
              <a:t>Annual Agency Recertification</a:t>
            </a:r>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24471201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478280"/>
            <a:ext cx="11338560" cy="4953000"/>
          </a:xfrm>
        </p:spPr>
        <p:txBody>
          <a:bodyPr/>
          <a:lstStyle/>
          <a:p>
            <a:pPr marL="355600">
              <a:spcAft>
                <a:spcPts val="2500"/>
              </a:spcAft>
              <a:buFont typeface="Wingdings"/>
              <a:buChar char=""/>
              <a:tabLst>
                <a:tab pos="354965" algn="l"/>
              </a:tabLst>
            </a:pPr>
            <a:r>
              <a:rPr lang="en-US" sz="1600" spc="-15" dirty="0">
                <a:latin typeface="Arial"/>
                <a:cs typeface="Arial"/>
              </a:rPr>
              <a:t>SFS</a:t>
            </a:r>
            <a:r>
              <a:rPr lang="en-US" sz="1600" spc="-5" dirty="0">
                <a:latin typeface="Arial"/>
                <a:cs typeface="Arial"/>
              </a:rPr>
              <a:t> </a:t>
            </a:r>
            <a:r>
              <a:rPr lang="en-US" sz="1600" dirty="0" smtClean="0">
                <a:latin typeface="Arial"/>
                <a:cs typeface="Arial"/>
              </a:rPr>
              <a:t>i</a:t>
            </a:r>
            <a:r>
              <a:rPr lang="en-US" sz="1600" spc="-30" dirty="0" smtClean="0">
                <a:latin typeface="Arial"/>
                <a:cs typeface="Arial"/>
              </a:rPr>
              <a:t>m</a:t>
            </a:r>
            <a:r>
              <a:rPr lang="en-US" sz="1600" spc="-10" dirty="0" smtClean="0">
                <a:latin typeface="Arial"/>
                <a:cs typeface="Arial"/>
              </a:rPr>
              <a:t>ple</a:t>
            </a:r>
            <a:r>
              <a:rPr lang="en-US" sz="1600" spc="-30" dirty="0" smtClean="0">
                <a:latin typeface="Arial"/>
                <a:cs typeface="Arial"/>
              </a:rPr>
              <a:t>m</a:t>
            </a:r>
            <a:r>
              <a:rPr lang="en-US" sz="1600" spc="-15" dirty="0" smtClean="0">
                <a:latin typeface="Arial"/>
                <a:cs typeface="Arial"/>
              </a:rPr>
              <a:t>ented</a:t>
            </a:r>
            <a:r>
              <a:rPr lang="en-US" sz="1600" spc="10" dirty="0" smtClean="0">
                <a:latin typeface="Arial"/>
                <a:cs typeface="Arial"/>
              </a:rPr>
              <a:t> </a:t>
            </a:r>
            <a:r>
              <a:rPr lang="en-US" sz="1600" spc="-15" dirty="0">
                <a:latin typeface="Arial"/>
                <a:cs typeface="Arial"/>
              </a:rPr>
              <a:t>an</a:t>
            </a:r>
            <a:r>
              <a:rPr lang="en-US" sz="1600" spc="10" dirty="0">
                <a:latin typeface="Arial"/>
                <a:cs typeface="Arial"/>
              </a:rPr>
              <a:t> </a:t>
            </a:r>
            <a:r>
              <a:rPr lang="en-US" sz="1600" spc="-10" dirty="0">
                <a:latin typeface="Arial"/>
                <a:cs typeface="Arial"/>
              </a:rPr>
              <a:t>online </a:t>
            </a:r>
            <a:r>
              <a:rPr lang="en-US" sz="1600" spc="-15" dirty="0">
                <a:latin typeface="Arial"/>
                <a:cs typeface="Arial"/>
              </a:rPr>
              <a:t>so</a:t>
            </a:r>
            <a:r>
              <a:rPr lang="en-US" sz="1600" dirty="0">
                <a:latin typeface="Arial"/>
                <a:cs typeface="Arial"/>
              </a:rPr>
              <a:t>l</a:t>
            </a:r>
            <a:r>
              <a:rPr lang="en-US" sz="1600" spc="-10" dirty="0">
                <a:latin typeface="Arial"/>
                <a:cs typeface="Arial"/>
              </a:rPr>
              <a:t>utio</a:t>
            </a:r>
            <a:r>
              <a:rPr lang="en-US" sz="1600" spc="-15" dirty="0">
                <a:latin typeface="Arial"/>
                <a:cs typeface="Arial"/>
              </a:rPr>
              <a:t>n</a:t>
            </a:r>
            <a:r>
              <a:rPr lang="en-US" sz="1600" spc="-5" dirty="0">
                <a:latin typeface="Arial"/>
                <a:cs typeface="Arial"/>
              </a:rPr>
              <a:t> </a:t>
            </a:r>
            <a:r>
              <a:rPr lang="en-US" sz="1600" spc="-10" dirty="0">
                <a:latin typeface="Arial"/>
                <a:cs typeface="Arial"/>
              </a:rPr>
              <a:t>for</a:t>
            </a:r>
            <a:r>
              <a:rPr lang="en-US" sz="1600" spc="-5" dirty="0">
                <a:latin typeface="Arial"/>
                <a:cs typeface="Arial"/>
              </a:rPr>
              <a:t> </a:t>
            </a:r>
            <a:r>
              <a:rPr lang="en-US" sz="1600" spc="-5" dirty="0" smtClean="0">
                <a:latin typeface="Arial"/>
                <a:cs typeface="Arial"/>
              </a:rPr>
              <a:t>the </a:t>
            </a:r>
            <a:r>
              <a:rPr lang="en-US" sz="1600" spc="-15" dirty="0" smtClean="0">
                <a:latin typeface="Arial"/>
                <a:cs typeface="Arial"/>
              </a:rPr>
              <a:t>Annual Certification Process to replace SFS sending out files and agencies returning a paper certification.</a:t>
            </a:r>
            <a:endParaRPr lang="en-US" sz="1600" dirty="0">
              <a:latin typeface="Arial"/>
              <a:cs typeface="Arial"/>
            </a:endParaRPr>
          </a:p>
          <a:p>
            <a:pPr>
              <a:lnSpc>
                <a:spcPts val="900"/>
              </a:lnSpc>
              <a:spcBef>
                <a:spcPts val="4"/>
              </a:spcBef>
            </a:pPr>
            <a:endParaRPr lang="en-US" sz="1600" dirty="0"/>
          </a:p>
          <a:p>
            <a:pPr>
              <a:lnSpc>
                <a:spcPts val="1000"/>
              </a:lnSpc>
            </a:pPr>
            <a:endParaRPr lang="en-US" sz="1600" dirty="0"/>
          </a:p>
          <a:p>
            <a:pPr marL="355600">
              <a:spcAft>
                <a:spcPts val="800"/>
              </a:spcAft>
              <a:buFont typeface="Wingdings"/>
              <a:buChar char=""/>
              <a:tabLst>
                <a:tab pos="354965" algn="l"/>
              </a:tabLst>
            </a:pPr>
            <a:r>
              <a:rPr lang="en-US" sz="1600" spc="-10" dirty="0" smtClean="0">
                <a:latin typeface="Arial"/>
                <a:cs typeface="Arial"/>
              </a:rPr>
              <a:t>The </a:t>
            </a:r>
            <a:r>
              <a:rPr lang="en-US" sz="1600" spc="-10" dirty="0">
                <a:latin typeface="Arial"/>
                <a:cs typeface="Arial"/>
              </a:rPr>
              <a:t>User and Role Validation </a:t>
            </a:r>
            <a:r>
              <a:rPr lang="en-US" sz="1600" spc="-10" dirty="0" smtClean="0">
                <a:latin typeface="Arial"/>
                <a:cs typeface="Arial"/>
              </a:rPr>
              <a:t>page: </a:t>
            </a:r>
            <a:endParaRPr lang="en-US" sz="1600" spc="-10" dirty="0">
              <a:latin typeface="Arial"/>
              <a:cs typeface="Arial"/>
            </a:endParaRPr>
          </a:p>
          <a:p>
            <a:pPr marL="755650" lvl="1">
              <a:spcAft>
                <a:spcPts val="800"/>
              </a:spcAft>
              <a:tabLst>
                <a:tab pos="354965" algn="l"/>
              </a:tabLst>
            </a:pPr>
            <a:r>
              <a:rPr lang="en-US" sz="1600" spc="-10" dirty="0" smtClean="0">
                <a:latin typeface="Arial"/>
                <a:cs typeface="Arial"/>
              </a:rPr>
              <a:t>Allows </a:t>
            </a:r>
            <a:r>
              <a:rPr lang="en-US" sz="1600" spc="-10" dirty="0">
                <a:latin typeface="Arial"/>
                <a:cs typeface="Arial"/>
              </a:rPr>
              <a:t>agencies to generate the needed review files at their </a:t>
            </a:r>
            <a:r>
              <a:rPr lang="en-US" sz="1600" spc="-10" dirty="0" smtClean="0">
                <a:latin typeface="Arial"/>
                <a:cs typeface="Arial"/>
              </a:rPr>
              <a:t>discretion</a:t>
            </a:r>
            <a:endParaRPr lang="en-US" sz="1600" spc="-10" dirty="0">
              <a:latin typeface="Arial"/>
              <a:cs typeface="Arial"/>
            </a:endParaRPr>
          </a:p>
          <a:p>
            <a:pPr marL="755650" lvl="1">
              <a:spcAft>
                <a:spcPts val="800"/>
              </a:spcAft>
              <a:tabLst>
                <a:tab pos="354965" algn="l"/>
              </a:tabLst>
            </a:pPr>
            <a:r>
              <a:rPr lang="en-US" sz="1600" spc="-10" dirty="0" smtClean="0">
                <a:latin typeface="Arial"/>
                <a:cs typeface="Arial"/>
              </a:rPr>
              <a:t>Provides a single form for attachment of documentation and sign off</a:t>
            </a:r>
            <a:r>
              <a:rPr lang="en-US" sz="1600" spc="-10" dirty="0" smtClean="0">
                <a:solidFill>
                  <a:srgbClr val="FF0000"/>
                </a:solidFill>
                <a:latin typeface="Arial"/>
                <a:cs typeface="Arial"/>
              </a:rPr>
              <a:t>,</a:t>
            </a:r>
            <a:r>
              <a:rPr lang="en-US" sz="1600" spc="-10" dirty="0" smtClean="0">
                <a:latin typeface="Arial"/>
                <a:cs typeface="Arial"/>
              </a:rPr>
              <a:t> all stored within the SFS database</a:t>
            </a:r>
          </a:p>
          <a:p>
            <a:pPr marL="755650" lvl="1">
              <a:spcAft>
                <a:spcPts val="800"/>
              </a:spcAft>
              <a:tabLst>
                <a:tab pos="354965" algn="l"/>
              </a:tabLst>
            </a:pPr>
            <a:r>
              <a:rPr lang="en-US" sz="1600" spc="-10" dirty="0">
                <a:latin typeface="Arial"/>
                <a:cs typeface="Arial"/>
              </a:rPr>
              <a:t>Required mapping to two new </a:t>
            </a:r>
            <a:r>
              <a:rPr lang="en-US" sz="1600" spc="-10" dirty="0" smtClean="0">
                <a:latin typeface="Arial"/>
                <a:cs typeface="Arial"/>
              </a:rPr>
              <a:t>roles:</a:t>
            </a:r>
            <a:endParaRPr lang="en-US" sz="1600" spc="-10" dirty="0">
              <a:latin typeface="Arial"/>
              <a:cs typeface="Arial"/>
            </a:endParaRPr>
          </a:p>
          <a:p>
            <a:pPr marL="1155700" lvl="2">
              <a:spcAft>
                <a:spcPts val="800"/>
              </a:spcAft>
              <a:buFont typeface="Wingdings"/>
              <a:buChar char=""/>
              <a:tabLst>
                <a:tab pos="354965" algn="l"/>
              </a:tabLst>
            </a:pPr>
            <a:r>
              <a:rPr lang="en-US" sz="1600" spc="-10" dirty="0" smtClean="0">
                <a:latin typeface="Arial"/>
                <a:cs typeface="Arial"/>
              </a:rPr>
              <a:t>Compliance Reviewer (often the ICO or designee); noted as CR in the following slides</a:t>
            </a:r>
            <a:endParaRPr lang="en-US" sz="1600" spc="-10" dirty="0">
              <a:latin typeface="Arial"/>
              <a:cs typeface="Arial"/>
            </a:endParaRPr>
          </a:p>
          <a:p>
            <a:pPr marL="1155700" lvl="2">
              <a:spcBef>
                <a:spcPts val="130"/>
              </a:spcBef>
              <a:spcAft>
                <a:spcPts val="2500"/>
              </a:spcAft>
              <a:buFont typeface="Wingdings"/>
              <a:buChar char=""/>
              <a:tabLst>
                <a:tab pos="1155700" algn="l"/>
              </a:tabLst>
            </a:pPr>
            <a:r>
              <a:rPr lang="en-US" sz="1600" spc="-10" dirty="0" smtClean="0">
                <a:latin typeface="Arial"/>
                <a:cs typeface="Arial"/>
              </a:rPr>
              <a:t>Financial Certifier (often the CFO or </a:t>
            </a:r>
            <a:r>
              <a:rPr lang="en-US" sz="1600" spc="-10" dirty="0">
                <a:latin typeface="Arial"/>
                <a:cs typeface="Arial"/>
              </a:rPr>
              <a:t>designee</a:t>
            </a:r>
            <a:r>
              <a:rPr lang="en-US" sz="1600" spc="-10" dirty="0" smtClean="0">
                <a:latin typeface="Arial"/>
                <a:cs typeface="Arial"/>
              </a:rPr>
              <a:t>); </a:t>
            </a:r>
            <a:r>
              <a:rPr lang="en-US" sz="1600" spc="-10" dirty="0">
                <a:latin typeface="Arial"/>
                <a:cs typeface="Arial"/>
              </a:rPr>
              <a:t>noted as </a:t>
            </a:r>
            <a:r>
              <a:rPr lang="en-US" sz="1600" spc="-10" dirty="0" smtClean="0">
                <a:latin typeface="Arial"/>
                <a:cs typeface="Arial"/>
              </a:rPr>
              <a:t>FC </a:t>
            </a:r>
            <a:r>
              <a:rPr lang="en-US" sz="1600" spc="-10" dirty="0">
                <a:latin typeface="Arial"/>
                <a:cs typeface="Arial"/>
              </a:rPr>
              <a:t>in the following </a:t>
            </a:r>
            <a:r>
              <a:rPr lang="en-US" sz="1600" spc="-10" dirty="0" smtClean="0">
                <a:latin typeface="Arial"/>
                <a:cs typeface="Arial"/>
              </a:rPr>
              <a:t>slides</a:t>
            </a:r>
          </a:p>
          <a:p>
            <a:pPr>
              <a:lnSpc>
                <a:spcPts val="1000"/>
              </a:lnSpc>
            </a:pPr>
            <a:endParaRPr lang="en-US" sz="1600" dirty="0"/>
          </a:p>
          <a:p>
            <a:pPr marL="355600">
              <a:spcAft>
                <a:spcPts val="800"/>
              </a:spcAft>
              <a:buFont typeface="Wingdings"/>
              <a:buChar char=""/>
              <a:tabLst>
                <a:tab pos="354965" algn="l"/>
              </a:tabLst>
            </a:pPr>
            <a:r>
              <a:rPr lang="en-US" sz="1600" spc="-10" dirty="0">
                <a:latin typeface="Arial"/>
                <a:cs typeface="Arial"/>
              </a:rPr>
              <a:t>A new security work center was deployed for easy access to the User and Role Validation page</a:t>
            </a:r>
            <a:r>
              <a:rPr lang="en-US" sz="1600" spc="-10" dirty="0" smtClean="0">
                <a:latin typeface="Arial"/>
                <a:cs typeface="Arial"/>
              </a:rPr>
              <a:t>.</a:t>
            </a:r>
          </a:p>
          <a:p>
            <a:pPr marL="755650" lvl="1">
              <a:tabLst>
                <a:tab pos="354965" algn="l"/>
              </a:tabLst>
            </a:pPr>
            <a:r>
              <a:rPr lang="en-US" sz="1600" spc="-10" dirty="0">
                <a:latin typeface="Arial"/>
                <a:cs typeface="Arial"/>
              </a:rPr>
              <a:t>Provides real-time queries to assist agencies in completing their </a:t>
            </a:r>
            <a:r>
              <a:rPr lang="en-US" sz="1600" spc="-10" dirty="0" smtClean="0">
                <a:latin typeface="Arial"/>
                <a:cs typeface="Arial"/>
              </a:rPr>
              <a:t>reviews</a:t>
            </a:r>
            <a:endParaRPr lang="en-US" sz="1600" spc="-10" dirty="0">
              <a:latin typeface="Arial"/>
              <a:cs typeface="Arial"/>
            </a:endParaRPr>
          </a:p>
          <a:p>
            <a:pPr marL="755650" lvl="1">
              <a:buFont typeface="Wingdings"/>
              <a:buChar char=""/>
              <a:tabLst>
                <a:tab pos="354965" algn="l"/>
              </a:tabLst>
            </a:pPr>
            <a:endParaRPr lang="en-US" spc="-10" dirty="0">
              <a:latin typeface="Arial"/>
              <a:cs typeface="Arial"/>
            </a:endParaRPr>
          </a:p>
          <a:p>
            <a:pPr marL="469900" lvl="1" indent="0">
              <a:spcBef>
                <a:spcPts val="130"/>
              </a:spcBef>
              <a:buNone/>
              <a:tabLst>
                <a:tab pos="1155700" algn="l"/>
              </a:tabLst>
            </a:pPr>
            <a:endParaRPr lang="en-US" dirty="0">
              <a:latin typeface="Arial"/>
              <a:cs typeface="Arial"/>
            </a:endParaRPr>
          </a:p>
          <a:p>
            <a:pPr lvl="2">
              <a:lnSpc>
                <a:spcPts val="700"/>
              </a:lnSpc>
              <a:spcBef>
                <a:spcPts val="45"/>
              </a:spcBef>
              <a:buFont typeface="Wingdings"/>
              <a:buChar char=""/>
            </a:pPr>
            <a:endParaRPr lang="en-US" sz="700" dirty="0"/>
          </a:p>
          <a:p>
            <a:pPr marL="914400" lvl="2" indent="0">
              <a:lnSpc>
                <a:spcPts val="1000"/>
              </a:lnSpc>
              <a:buNone/>
            </a:pPr>
            <a:endParaRPr lang="en-US" sz="1000" dirty="0"/>
          </a:p>
        </p:txBody>
      </p:sp>
      <p:sp>
        <p:nvSpPr>
          <p:cNvPr id="3" name="Text Placeholder 2"/>
          <p:cNvSpPr>
            <a:spLocks noGrp="1"/>
          </p:cNvSpPr>
          <p:nvPr>
            <p:ph type="body" sz="quarter" idx="16"/>
          </p:nvPr>
        </p:nvSpPr>
        <p:spPr/>
        <p:txBody>
          <a:bodyPr/>
          <a:lstStyle/>
          <a:p>
            <a:pPr algn="ctr"/>
            <a:r>
              <a:rPr lang="en-US" sz="2800" dirty="0" smtClean="0"/>
              <a:t>In April of 2018….</a:t>
            </a:r>
            <a:endParaRPr lang="en-US" sz="2800" dirty="0"/>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30423003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3333" y="1752600"/>
            <a:ext cx="11463867" cy="4011168"/>
          </a:xfrm>
        </p:spPr>
        <p:txBody>
          <a:bodyPr/>
          <a:lstStyle/>
          <a:p>
            <a:pPr>
              <a:spcBef>
                <a:spcPts val="600"/>
              </a:spcBef>
              <a:spcAft>
                <a:spcPts val="3000"/>
              </a:spcAft>
            </a:pPr>
            <a:r>
              <a:rPr lang="en-US" sz="1600" dirty="0" smtClean="0"/>
              <a:t>SFS continued to enhance the </a:t>
            </a:r>
            <a:r>
              <a:rPr lang="en-US" sz="1600" spc="-10" dirty="0" smtClean="0">
                <a:latin typeface="Arial"/>
                <a:cs typeface="Arial"/>
              </a:rPr>
              <a:t>User </a:t>
            </a:r>
            <a:r>
              <a:rPr lang="en-US" sz="1600" spc="-10" dirty="0">
                <a:latin typeface="Arial"/>
                <a:cs typeface="Arial"/>
              </a:rPr>
              <a:t>and Role Validation page</a:t>
            </a:r>
            <a:r>
              <a:rPr lang="en-US" sz="1600" dirty="0" smtClean="0"/>
              <a:t> to provide:</a:t>
            </a:r>
          </a:p>
          <a:p>
            <a:pPr lvl="1">
              <a:spcBef>
                <a:spcPts val="600"/>
              </a:spcBef>
              <a:spcAft>
                <a:spcPts val="2000"/>
              </a:spcAft>
            </a:pPr>
            <a:r>
              <a:rPr lang="en-US" sz="1600" dirty="0" smtClean="0"/>
              <a:t>An </a:t>
            </a:r>
            <a:r>
              <a:rPr lang="en-US" sz="1600" dirty="0"/>
              <a:t>area to attach supporting </a:t>
            </a:r>
            <a:r>
              <a:rPr lang="en-US" sz="1600" dirty="0" smtClean="0"/>
              <a:t>documentation</a:t>
            </a:r>
            <a:endParaRPr lang="en-US" sz="1600" dirty="0"/>
          </a:p>
          <a:p>
            <a:pPr lvl="1">
              <a:spcBef>
                <a:spcPts val="600"/>
              </a:spcBef>
              <a:spcAft>
                <a:spcPts val="2000"/>
              </a:spcAft>
            </a:pPr>
            <a:r>
              <a:rPr lang="en-US" sz="1600" dirty="0" smtClean="0"/>
              <a:t>A </a:t>
            </a:r>
            <a:r>
              <a:rPr lang="en-US" sz="1600" dirty="0"/>
              <a:t>comments box under the ASA, </a:t>
            </a:r>
            <a:r>
              <a:rPr lang="en-US" sz="1600" dirty="0" smtClean="0"/>
              <a:t>CR, </a:t>
            </a:r>
            <a:r>
              <a:rPr lang="en-US" sz="1600" dirty="0"/>
              <a:t>and </a:t>
            </a:r>
            <a:r>
              <a:rPr lang="en-US" sz="1600" dirty="0" smtClean="0"/>
              <a:t>FC sections</a:t>
            </a:r>
            <a:endParaRPr lang="en-US" sz="1600" dirty="0"/>
          </a:p>
          <a:p>
            <a:pPr lvl="1">
              <a:spcBef>
                <a:spcPts val="600"/>
              </a:spcBef>
              <a:spcAft>
                <a:spcPts val="2000"/>
              </a:spcAft>
            </a:pPr>
            <a:r>
              <a:rPr lang="en-US" sz="1600" dirty="0" smtClean="0"/>
              <a:t>The </a:t>
            </a:r>
            <a:r>
              <a:rPr lang="en-US" sz="1600" dirty="0"/>
              <a:t>ability to link multiple ASA </a:t>
            </a:r>
            <a:r>
              <a:rPr lang="en-US" sz="1600" dirty="0" smtClean="0"/>
              <a:t>self-service </a:t>
            </a:r>
            <a:r>
              <a:rPr lang="en-US" sz="1600" dirty="0"/>
              <a:t>and ASA mass-upload reference </a:t>
            </a:r>
            <a:r>
              <a:rPr lang="en-US" sz="1600" dirty="0" smtClean="0"/>
              <a:t>numbers</a:t>
            </a:r>
            <a:r>
              <a:rPr lang="en-US" sz="1600" dirty="0" smtClean="0">
                <a:solidFill>
                  <a:srgbClr val="FF0000"/>
                </a:solidFill>
              </a:rPr>
              <a:t>,</a:t>
            </a:r>
            <a:r>
              <a:rPr lang="en-US" sz="1600" dirty="0" smtClean="0"/>
              <a:t> </a:t>
            </a:r>
            <a:r>
              <a:rPr lang="en-US" sz="1600" dirty="0"/>
              <a:t>under both the ASA and </a:t>
            </a:r>
            <a:r>
              <a:rPr lang="en-US" sz="1600" dirty="0" smtClean="0"/>
              <a:t>CR sections</a:t>
            </a:r>
            <a:endParaRPr lang="en-US" sz="1600" dirty="0"/>
          </a:p>
          <a:p>
            <a:pPr lvl="1">
              <a:spcBef>
                <a:spcPts val="600"/>
              </a:spcBef>
              <a:spcAft>
                <a:spcPts val="1500"/>
              </a:spcAft>
            </a:pPr>
            <a:r>
              <a:rPr lang="en-US" sz="1600" dirty="0" smtClean="0"/>
              <a:t>The </a:t>
            </a:r>
            <a:r>
              <a:rPr lang="en-US" sz="1600" dirty="0"/>
              <a:t>ability for the ASA to reject and delete a review that is in </a:t>
            </a:r>
            <a:r>
              <a:rPr lang="en-US" sz="1600" dirty="0" smtClean="0"/>
              <a:t>progress  </a:t>
            </a:r>
            <a:endParaRPr lang="en-US" sz="1600" dirty="0"/>
          </a:p>
          <a:p>
            <a:pPr lvl="2">
              <a:spcBef>
                <a:spcPts val="600"/>
              </a:spcBef>
              <a:spcAft>
                <a:spcPts val="600"/>
              </a:spcAft>
            </a:pPr>
            <a:r>
              <a:rPr lang="en-US" sz="1600" dirty="0"/>
              <a:t>Once the review is signed by the </a:t>
            </a:r>
            <a:r>
              <a:rPr lang="en-US" sz="1600" dirty="0" smtClean="0"/>
              <a:t>FC, </a:t>
            </a:r>
            <a:r>
              <a:rPr lang="en-US" sz="1600" dirty="0"/>
              <a:t>the ASA no longer has the option to reject and </a:t>
            </a:r>
            <a:r>
              <a:rPr lang="en-US" sz="1600" dirty="0" smtClean="0"/>
              <a:t>delete</a:t>
            </a:r>
            <a:endParaRPr lang="en-US" sz="1600" dirty="0"/>
          </a:p>
        </p:txBody>
      </p:sp>
      <p:sp>
        <p:nvSpPr>
          <p:cNvPr id="3" name="Text Placeholder 2"/>
          <p:cNvSpPr>
            <a:spLocks noGrp="1"/>
          </p:cNvSpPr>
          <p:nvPr>
            <p:ph type="body" sz="quarter" idx="16"/>
          </p:nvPr>
        </p:nvSpPr>
        <p:spPr/>
        <p:txBody>
          <a:bodyPr/>
          <a:lstStyle/>
          <a:p>
            <a:pPr algn="ctr"/>
            <a:r>
              <a:rPr lang="en-US" sz="2800" dirty="0" smtClean="0"/>
              <a:t>In the Years </a:t>
            </a:r>
            <a:r>
              <a:rPr lang="en-US" sz="2800" dirty="0"/>
              <a:t>S</a:t>
            </a:r>
            <a:r>
              <a:rPr lang="en-US" sz="2800" dirty="0" smtClean="0"/>
              <a:t>ince 2018…</a:t>
            </a:r>
            <a:endParaRPr lang="en-US" sz="2800" dirty="0"/>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2213377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524000"/>
            <a:ext cx="11338560" cy="4315968"/>
          </a:xfrm>
        </p:spPr>
        <p:txBody>
          <a:bodyPr/>
          <a:lstStyle/>
          <a:p>
            <a:pPr>
              <a:spcBef>
                <a:spcPts val="600"/>
              </a:spcBef>
              <a:spcAft>
                <a:spcPts val="1200"/>
              </a:spcAft>
            </a:pPr>
            <a:r>
              <a:rPr lang="en-US" sz="1600" dirty="0"/>
              <a:t>Log into production</a:t>
            </a:r>
          </a:p>
          <a:p>
            <a:pPr>
              <a:spcBef>
                <a:spcPts val="600"/>
              </a:spcBef>
              <a:spcAft>
                <a:spcPts val="1200"/>
              </a:spcAft>
            </a:pPr>
            <a:r>
              <a:rPr lang="en-US" sz="1600" dirty="0"/>
              <a:t>Select Compass </a:t>
            </a:r>
            <a:r>
              <a:rPr lang="en-US" sz="1600" dirty="0" smtClean="0"/>
              <a:t>&gt; </a:t>
            </a:r>
            <a:r>
              <a:rPr lang="en-US" sz="1600" dirty="0" err="1"/>
              <a:t>NavBar</a:t>
            </a:r>
            <a:r>
              <a:rPr lang="en-US" sz="1600" dirty="0"/>
              <a:t> Icon</a:t>
            </a:r>
          </a:p>
          <a:p>
            <a:pPr>
              <a:spcBef>
                <a:spcPts val="600"/>
              </a:spcBef>
              <a:spcAft>
                <a:spcPts val="600"/>
              </a:spcAft>
            </a:pPr>
            <a:r>
              <a:rPr lang="en-US" sz="1600" dirty="0"/>
              <a:t>Then Navigator &gt; PeopleTools &gt; Security &gt; NY SFS Security </a:t>
            </a:r>
            <a:r>
              <a:rPr lang="en-US" sz="1600" dirty="0" smtClean="0"/>
              <a:t>Administration</a:t>
            </a:r>
          </a:p>
          <a:p>
            <a:pPr marL="0" indent="0">
              <a:spcBef>
                <a:spcPts val="600"/>
              </a:spcBef>
              <a:spcAft>
                <a:spcPts val="600"/>
              </a:spcAft>
              <a:buNone/>
            </a:pPr>
            <a:r>
              <a:rPr lang="en-US" dirty="0"/>
              <a:t> </a:t>
            </a:r>
          </a:p>
          <a:p>
            <a:pPr marL="1371600" lvl="3" indent="0">
              <a:buNone/>
            </a:pPr>
            <a:endParaRPr lang="en-US" dirty="0"/>
          </a:p>
        </p:txBody>
      </p:sp>
      <p:sp>
        <p:nvSpPr>
          <p:cNvPr id="3" name="Text Placeholder 2"/>
          <p:cNvSpPr>
            <a:spLocks noGrp="1"/>
          </p:cNvSpPr>
          <p:nvPr>
            <p:ph type="body" sz="quarter" idx="16"/>
          </p:nvPr>
        </p:nvSpPr>
        <p:spPr/>
        <p:txBody>
          <a:bodyPr/>
          <a:lstStyle/>
          <a:p>
            <a:pPr algn="ctr"/>
            <a:r>
              <a:rPr lang="en-US" sz="2800" dirty="0" smtClean="0"/>
              <a:t>So we’d like to take you on a tour…</a:t>
            </a:r>
            <a:endParaRPr lang="en-US" sz="2800" dirty="0"/>
          </a:p>
        </p:txBody>
      </p:sp>
      <p:sp>
        <p:nvSpPr>
          <p:cNvPr id="4" name="Date Placeholder 3"/>
          <p:cNvSpPr>
            <a:spLocks noGrp="1"/>
          </p:cNvSpPr>
          <p:nvPr>
            <p:ph type="dt" sz="half" idx="2"/>
          </p:nvPr>
        </p:nvSpPr>
        <p:spPr/>
        <p:txBody>
          <a:bodyPr/>
          <a:lstStyle/>
          <a:p>
            <a:r>
              <a:rPr lang="en-US" smtClean="0"/>
              <a:t>September 16, 2021</a:t>
            </a:r>
            <a:endParaRPr lang="en-US" dirty="0"/>
          </a:p>
        </p:txBody>
      </p:sp>
      <p:sp>
        <p:nvSpPr>
          <p:cNvPr id="7" name="Rectangle 6"/>
          <p:cNvSpPr/>
          <p:nvPr/>
        </p:nvSpPr>
        <p:spPr>
          <a:xfrm>
            <a:off x="5943600" y="3695620"/>
            <a:ext cx="1828800" cy="461665"/>
          </a:xfrm>
          <a:prstGeom prst="rect">
            <a:avLst/>
          </a:prstGeom>
        </p:spPr>
        <p:txBody>
          <a:bodyPr wrap="square">
            <a:spAutoFit/>
          </a:bodyPr>
          <a:lstStyle/>
          <a:p>
            <a:pPr algn="ctr"/>
            <a:r>
              <a:rPr lang="en-US" sz="2400" b="1" dirty="0" smtClean="0">
                <a:solidFill>
                  <a:schemeClr val="bg1"/>
                </a:solidFill>
                <a:hlinkClick r:id="rId2"/>
              </a:rPr>
              <a:t>Demo</a:t>
            </a:r>
            <a:endParaRPr lang="en-US" sz="2400" b="1" dirty="0">
              <a:solidFill>
                <a:schemeClr val="bg1"/>
              </a:solidFill>
            </a:endParaRPr>
          </a:p>
        </p:txBody>
      </p:sp>
      <p:pic>
        <p:nvPicPr>
          <p:cNvPr id="8" name="Picture 7"/>
          <p:cNvPicPr>
            <a:picLocks noChangeAspect="1"/>
          </p:cNvPicPr>
          <p:nvPr/>
        </p:nvPicPr>
        <p:blipFill>
          <a:blip r:embed="rId3"/>
          <a:stretch>
            <a:fillRect/>
          </a:stretch>
        </p:blipFill>
        <p:spPr>
          <a:xfrm>
            <a:off x="2206213" y="3124200"/>
            <a:ext cx="3886400" cy="2590933"/>
          </a:xfrm>
          <a:prstGeom prst="rect">
            <a:avLst/>
          </a:prstGeom>
        </p:spPr>
      </p:pic>
    </p:spTree>
    <p:extLst>
      <p:ext uri="{BB962C8B-B14F-4D97-AF65-F5344CB8AC3E}">
        <p14:creationId xmlns:p14="http://schemas.microsoft.com/office/powerpoint/2010/main" val="35134440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p:txBody>
          <a:bodyPr/>
          <a:lstStyle/>
          <a:p>
            <a:pPr algn="ctr"/>
            <a:r>
              <a:rPr lang="en-US" sz="2800" dirty="0" smtClean="0"/>
              <a:t>User and Role Validation</a:t>
            </a:r>
            <a:endParaRPr lang="en-US" sz="2800" dirty="0"/>
          </a:p>
        </p:txBody>
      </p:sp>
      <p:sp>
        <p:nvSpPr>
          <p:cNvPr id="4" name="Date Placeholder 3"/>
          <p:cNvSpPr>
            <a:spLocks noGrp="1"/>
          </p:cNvSpPr>
          <p:nvPr>
            <p:ph type="dt" sz="half" idx="2"/>
          </p:nvPr>
        </p:nvSpPr>
        <p:spPr/>
        <p:txBody>
          <a:bodyPr/>
          <a:lstStyle/>
          <a:p>
            <a:r>
              <a:rPr lang="en-US" smtClean="0"/>
              <a:t>September 16, 2021</a:t>
            </a:r>
            <a:endParaRPr lang="en-US" dirty="0"/>
          </a:p>
        </p:txBody>
      </p:sp>
      <p:sp>
        <p:nvSpPr>
          <p:cNvPr id="6" name="Content Placeholder 5"/>
          <p:cNvSpPr>
            <a:spLocks noGrp="1"/>
          </p:cNvSpPr>
          <p:nvPr>
            <p:ph idx="1"/>
          </p:nvPr>
        </p:nvSpPr>
        <p:spPr>
          <a:xfrm>
            <a:off x="4416213" y="1364236"/>
            <a:ext cx="3352800" cy="304800"/>
          </a:xfrm>
        </p:spPr>
        <p:txBody>
          <a:bodyPr/>
          <a:lstStyle/>
          <a:p>
            <a:pPr marL="0" indent="0">
              <a:buNone/>
            </a:pPr>
            <a:r>
              <a:rPr lang="en-US" sz="1600" dirty="0" smtClean="0"/>
              <a:t>Enter the Form ID from the email.</a:t>
            </a:r>
            <a:endParaRPr lang="en-US" sz="1600" dirty="0"/>
          </a:p>
        </p:txBody>
      </p:sp>
      <p:pic>
        <p:nvPicPr>
          <p:cNvPr id="7" name="Picture 6"/>
          <p:cNvPicPr>
            <a:picLocks noChangeAspect="1"/>
          </p:cNvPicPr>
          <p:nvPr/>
        </p:nvPicPr>
        <p:blipFill>
          <a:blip r:embed="rId2"/>
          <a:stretch>
            <a:fillRect/>
          </a:stretch>
        </p:blipFill>
        <p:spPr>
          <a:xfrm>
            <a:off x="2438400" y="1705938"/>
            <a:ext cx="6781800" cy="4650222"/>
          </a:xfrm>
          <a:prstGeom prst="rect">
            <a:avLst/>
          </a:prstGeom>
          <a:ln>
            <a:solidFill>
              <a:schemeClr val="tx1"/>
            </a:solidFill>
          </a:ln>
        </p:spPr>
      </p:pic>
    </p:spTree>
    <p:extLst>
      <p:ext uri="{BB962C8B-B14F-4D97-AF65-F5344CB8AC3E}">
        <p14:creationId xmlns:p14="http://schemas.microsoft.com/office/powerpoint/2010/main" val="5509768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1524000" y="1857533"/>
            <a:ext cx="8843051" cy="4011613"/>
          </a:xfrm>
          <a:prstGeom prst="rect">
            <a:avLst/>
          </a:prstGeom>
          <a:ln>
            <a:solidFill>
              <a:schemeClr val="tx1"/>
            </a:solidFill>
          </a:ln>
        </p:spPr>
      </p:pic>
      <p:sp>
        <p:nvSpPr>
          <p:cNvPr id="3" name="Text Placeholder 2"/>
          <p:cNvSpPr>
            <a:spLocks noGrp="1"/>
          </p:cNvSpPr>
          <p:nvPr>
            <p:ph type="body" sz="quarter" idx="16"/>
          </p:nvPr>
        </p:nvSpPr>
        <p:spPr/>
        <p:txBody>
          <a:bodyPr/>
          <a:lstStyle/>
          <a:p>
            <a:pPr algn="ctr"/>
            <a:r>
              <a:rPr lang="en-US" sz="2800" dirty="0" smtClean="0"/>
              <a:t>User and Role Data – Generate (ASA), View (CR, FC)</a:t>
            </a:r>
            <a:endParaRPr lang="en-US" sz="2800" dirty="0"/>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6654852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1671087" y="1600200"/>
            <a:ext cx="8843051" cy="4011613"/>
          </a:xfrm>
          <a:prstGeom prst="rect">
            <a:avLst/>
          </a:prstGeom>
          <a:ln>
            <a:solidFill>
              <a:schemeClr val="tx1"/>
            </a:solidFill>
          </a:ln>
        </p:spPr>
      </p:pic>
      <p:sp>
        <p:nvSpPr>
          <p:cNvPr id="3" name="Text Placeholder 2"/>
          <p:cNvSpPr>
            <a:spLocks noGrp="1"/>
          </p:cNvSpPr>
          <p:nvPr>
            <p:ph type="body" sz="quarter" idx="16"/>
          </p:nvPr>
        </p:nvSpPr>
        <p:spPr/>
        <p:txBody>
          <a:bodyPr/>
          <a:lstStyle/>
          <a:p>
            <a:pPr algn="ctr"/>
            <a:r>
              <a:rPr lang="en-US" sz="2800" dirty="0" smtClean="0"/>
              <a:t>ASA Portion</a:t>
            </a:r>
            <a:endParaRPr lang="en-US" sz="2800" dirty="0"/>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7856790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1752600" y="1676400"/>
            <a:ext cx="8843051" cy="4011613"/>
          </a:xfrm>
          <a:prstGeom prst="rect">
            <a:avLst/>
          </a:prstGeom>
          <a:ln>
            <a:solidFill>
              <a:schemeClr val="tx1"/>
            </a:solidFill>
          </a:ln>
        </p:spPr>
      </p:pic>
      <p:sp>
        <p:nvSpPr>
          <p:cNvPr id="3" name="Text Placeholder 2"/>
          <p:cNvSpPr>
            <a:spLocks noGrp="1"/>
          </p:cNvSpPr>
          <p:nvPr>
            <p:ph type="body" sz="quarter" idx="16"/>
          </p:nvPr>
        </p:nvSpPr>
        <p:spPr/>
        <p:txBody>
          <a:bodyPr/>
          <a:lstStyle/>
          <a:p>
            <a:pPr algn="ctr"/>
            <a:r>
              <a:rPr lang="en-US" sz="2800" dirty="0" smtClean="0"/>
              <a:t>CR Portion</a:t>
            </a:r>
            <a:endParaRPr lang="en-US" sz="2800" dirty="0"/>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1177068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6720" y="1295400"/>
            <a:ext cx="11338560" cy="381000"/>
          </a:xfrm>
        </p:spPr>
        <p:txBody>
          <a:bodyPr/>
          <a:lstStyle/>
          <a:p>
            <a:pPr marL="0" indent="0">
              <a:spcBef>
                <a:spcPts val="600"/>
              </a:spcBef>
              <a:spcAft>
                <a:spcPts val="600"/>
              </a:spcAft>
              <a:buNone/>
            </a:pPr>
            <a:r>
              <a:rPr lang="en-US" sz="1600" dirty="0" smtClean="0"/>
              <a:t> Attach supporting documentation:</a:t>
            </a:r>
          </a:p>
        </p:txBody>
      </p:sp>
      <p:sp>
        <p:nvSpPr>
          <p:cNvPr id="3" name="Text Placeholder 2"/>
          <p:cNvSpPr>
            <a:spLocks noGrp="1"/>
          </p:cNvSpPr>
          <p:nvPr>
            <p:ph type="body" sz="quarter" idx="16"/>
          </p:nvPr>
        </p:nvSpPr>
        <p:spPr/>
        <p:txBody>
          <a:bodyPr/>
          <a:lstStyle/>
          <a:p>
            <a:pPr algn="ctr"/>
            <a:r>
              <a:rPr lang="en-US" sz="2800" dirty="0" smtClean="0"/>
              <a:t>Agency </a:t>
            </a:r>
            <a:r>
              <a:rPr lang="en-US" sz="2800" dirty="0"/>
              <a:t>Validation </a:t>
            </a:r>
            <a:r>
              <a:rPr lang="en-US" sz="2800" dirty="0" smtClean="0"/>
              <a:t>Page Enhancements</a:t>
            </a:r>
            <a:endParaRPr lang="en-US" sz="2800" dirty="0"/>
          </a:p>
        </p:txBody>
      </p:sp>
      <p:sp>
        <p:nvSpPr>
          <p:cNvPr id="4" name="Date Placeholder 3"/>
          <p:cNvSpPr>
            <a:spLocks noGrp="1"/>
          </p:cNvSpPr>
          <p:nvPr>
            <p:ph type="dt" sz="half" idx="2"/>
          </p:nvPr>
        </p:nvSpPr>
        <p:spPr/>
        <p:txBody>
          <a:bodyPr/>
          <a:lstStyle/>
          <a:p>
            <a:pPr lvl="0">
              <a:defRPr/>
            </a:pPr>
            <a:r>
              <a:rPr lang="en-US" smtClean="0">
                <a:solidFill>
                  <a:srgbClr val="6894CA"/>
                </a:solidFill>
              </a:rPr>
              <a:t>September 16, 2021</a:t>
            </a:r>
            <a:endParaRPr lang="en-US" dirty="0">
              <a:solidFill>
                <a:srgbClr val="6894CA"/>
              </a:solidFill>
            </a:endParaRPr>
          </a:p>
        </p:txBody>
      </p:sp>
      <p:pic>
        <p:nvPicPr>
          <p:cNvPr id="5" name="Picture 4"/>
          <p:cNvPicPr>
            <a:picLocks noChangeAspect="1"/>
          </p:cNvPicPr>
          <p:nvPr/>
        </p:nvPicPr>
        <p:blipFill>
          <a:blip r:embed="rId3"/>
          <a:stretch>
            <a:fillRect/>
          </a:stretch>
        </p:blipFill>
        <p:spPr>
          <a:xfrm>
            <a:off x="990600" y="1672856"/>
            <a:ext cx="7229704" cy="2657856"/>
          </a:xfrm>
          <a:prstGeom prst="rect">
            <a:avLst/>
          </a:prstGeom>
          <a:ln>
            <a:solidFill>
              <a:schemeClr val="tx1"/>
            </a:solidFill>
          </a:ln>
        </p:spPr>
      </p:pic>
      <p:pic>
        <p:nvPicPr>
          <p:cNvPr id="6" name="Picture 5"/>
          <p:cNvPicPr>
            <a:picLocks noChangeAspect="1"/>
          </p:cNvPicPr>
          <p:nvPr/>
        </p:nvPicPr>
        <p:blipFill>
          <a:blip r:embed="rId4"/>
          <a:stretch>
            <a:fillRect/>
          </a:stretch>
        </p:blipFill>
        <p:spPr>
          <a:xfrm>
            <a:off x="2122692" y="4561332"/>
            <a:ext cx="7939842" cy="1859280"/>
          </a:xfrm>
          <a:prstGeom prst="rect">
            <a:avLst/>
          </a:prstGeom>
          <a:ln>
            <a:solidFill>
              <a:schemeClr val="tx1"/>
            </a:solidFill>
          </a:ln>
        </p:spPr>
      </p:pic>
      <p:sp>
        <p:nvSpPr>
          <p:cNvPr id="7" name="Content Placeholder 1"/>
          <p:cNvSpPr txBox="1">
            <a:spLocks/>
          </p:cNvSpPr>
          <p:nvPr/>
        </p:nvSpPr>
        <p:spPr>
          <a:xfrm>
            <a:off x="8839200" y="2682191"/>
            <a:ext cx="2743201" cy="1290828"/>
          </a:xfrm>
          <a:prstGeom prst="rect">
            <a:avLst/>
          </a:prstGeom>
        </p:spPr>
        <p:txBody>
          <a:bodyPr vert="horz" lIns="0" tIns="0" rIns="0" bIns="0" rtlCol="0">
            <a:noAutofit/>
          </a:bodyPr>
          <a:lstStyle>
            <a:lvl1pPr marL="342900" indent="-342900" algn="l" defTabSz="914400" rtl="0" eaLnBrk="1" latinLnBrk="0" hangingPunct="1">
              <a:lnSpc>
                <a:spcPct val="100000"/>
              </a:lnSpc>
              <a:spcBef>
                <a:spcPts val="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lnSpc>
                <a:spcPct val="100000"/>
              </a:lnSpc>
              <a:spcBef>
                <a:spcPts val="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0"/>
              </a:spcBef>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125000"/>
              </a:lnSpc>
              <a:spcBef>
                <a:spcPts val="0"/>
              </a:spcBef>
              <a:buFont typeface="Wingdings" panose="05000000000000000000" pitchFamily="2" charset="2"/>
              <a:buChar char="s"/>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600"/>
              </a:spcBef>
              <a:spcAft>
                <a:spcPts val="600"/>
              </a:spcAft>
              <a:buFont typeface="Wingdings" panose="05000000000000000000" pitchFamily="2" charset="2"/>
              <a:buNone/>
            </a:pPr>
            <a:r>
              <a:rPr lang="en-US" sz="1600" dirty="0" smtClean="0"/>
              <a:t>Clicking the highlighted link will open the Attachments window seen below.</a:t>
            </a:r>
          </a:p>
        </p:txBody>
      </p:sp>
      <p:cxnSp>
        <p:nvCxnSpPr>
          <p:cNvPr id="9" name="Straight Arrow Connector 8"/>
          <p:cNvCxnSpPr/>
          <p:nvPr/>
        </p:nvCxnSpPr>
        <p:spPr>
          <a:xfrm flipH="1">
            <a:off x="6248400" y="3317367"/>
            <a:ext cx="762000" cy="124396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583444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stretch>
            <a:fillRect/>
          </a:stretch>
        </p:blipFill>
        <p:spPr>
          <a:xfrm>
            <a:off x="609600" y="1810959"/>
            <a:ext cx="8790476" cy="4104762"/>
          </a:xfrm>
          <a:prstGeom prst="rect">
            <a:avLst/>
          </a:prstGeom>
          <a:ln>
            <a:solidFill>
              <a:schemeClr val="tx1"/>
            </a:solidFill>
          </a:ln>
        </p:spPr>
      </p:pic>
      <p:sp>
        <p:nvSpPr>
          <p:cNvPr id="8" name="Content Placeholder 7"/>
          <p:cNvSpPr>
            <a:spLocks noGrp="1"/>
          </p:cNvSpPr>
          <p:nvPr>
            <p:ph idx="1"/>
          </p:nvPr>
        </p:nvSpPr>
        <p:spPr>
          <a:xfrm>
            <a:off x="9448800" y="3429000"/>
            <a:ext cx="2313093" cy="1295400"/>
          </a:xfrm>
        </p:spPr>
        <p:txBody>
          <a:bodyPr/>
          <a:lstStyle/>
          <a:p>
            <a:pPr marL="0" indent="0">
              <a:buNone/>
            </a:pPr>
            <a:r>
              <a:rPr lang="en-US" sz="1600" dirty="0" smtClean="0"/>
              <a:t>Comment boxes available in each Admin section of the Validation.</a:t>
            </a:r>
            <a:endParaRPr lang="en-US" sz="1600" dirty="0"/>
          </a:p>
        </p:txBody>
      </p:sp>
      <p:sp>
        <p:nvSpPr>
          <p:cNvPr id="11" name="Text Placeholder 2"/>
          <p:cNvSpPr>
            <a:spLocks noGrp="1"/>
          </p:cNvSpPr>
          <p:nvPr>
            <p:ph type="body" sz="quarter" idx="16"/>
          </p:nvPr>
        </p:nvSpPr>
        <p:spPr/>
        <p:txBody>
          <a:bodyPr/>
          <a:lstStyle/>
          <a:p>
            <a:pPr algn="ctr"/>
            <a:r>
              <a:rPr lang="en-US" sz="2800" dirty="0" smtClean="0"/>
              <a:t>Agency </a:t>
            </a:r>
            <a:r>
              <a:rPr lang="en-US" sz="2800" dirty="0"/>
              <a:t>Validation </a:t>
            </a:r>
            <a:r>
              <a:rPr lang="en-US" sz="2800" dirty="0" smtClean="0"/>
              <a:t>Page Enhancements</a:t>
            </a:r>
            <a:endParaRPr lang="en-US" sz="2800" dirty="0"/>
          </a:p>
        </p:txBody>
      </p:sp>
      <p:sp>
        <p:nvSpPr>
          <p:cNvPr id="2" name="Date Placeholder 1"/>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135435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1671087" y="1600200"/>
            <a:ext cx="8843051" cy="4011613"/>
          </a:xfrm>
          <a:prstGeom prst="rect">
            <a:avLst/>
          </a:prstGeom>
          <a:ln>
            <a:solidFill>
              <a:schemeClr val="tx1"/>
            </a:solidFill>
          </a:ln>
        </p:spPr>
      </p:pic>
      <p:sp>
        <p:nvSpPr>
          <p:cNvPr id="3" name="Text Placeholder 2"/>
          <p:cNvSpPr>
            <a:spLocks noGrp="1"/>
          </p:cNvSpPr>
          <p:nvPr>
            <p:ph type="body" sz="quarter" idx="16"/>
          </p:nvPr>
        </p:nvSpPr>
        <p:spPr/>
        <p:txBody>
          <a:bodyPr/>
          <a:lstStyle/>
          <a:p>
            <a:pPr algn="ctr"/>
            <a:r>
              <a:rPr lang="en-US" sz="2800" dirty="0" smtClean="0"/>
              <a:t>CR and FC Signoff Portions</a:t>
            </a:r>
            <a:endParaRPr lang="en-US" sz="2800" dirty="0"/>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35034266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783167" y="2209800"/>
            <a:ext cx="3048000" cy="2783844"/>
          </a:xfrm>
        </p:spPr>
        <p:txBody>
          <a:bodyPr/>
          <a:lstStyle/>
          <a:p>
            <a:pPr marL="0" indent="0">
              <a:buNone/>
            </a:pPr>
            <a:r>
              <a:rPr lang="en-US" sz="1600" dirty="0" smtClean="0"/>
              <a:t>Multiple ASA Self-Service and/or Mass Upload reference numbers can be linked to both the ASA and Compliance Reviewer sections.</a:t>
            </a:r>
          </a:p>
          <a:p>
            <a:pPr marL="0" indent="0">
              <a:buNone/>
            </a:pPr>
            <a:endParaRPr lang="en-US" sz="1600" dirty="0" smtClean="0"/>
          </a:p>
          <a:p>
            <a:pPr marL="0" indent="0">
              <a:buNone/>
            </a:pPr>
            <a:endParaRPr lang="en-US" sz="1600" dirty="0" smtClean="0"/>
          </a:p>
          <a:p>
            <a:pPr marL="0" indent="0">
              <a:buNone/>
            </a:pPr>
            <a:r>
              <a:rPr lang="en-US" sz="1600" dirty="0" smtClean="0"/>
              <a:t>Also note that you can see if the requests have been processed or are still in a Pending status. </a:t>
            </a:r>
            <a:endParaRPr lang="en-US" sz="1600" dirty="0"/>
          </a:p>
        </p:txBody>
      </p:sp>
      <p:sp>
        <p:nvSpPr>
          <p:cNvPr id="11" name="Text Placeholder 2"/>
          <p:cNvSpPr>
            <a:spLocks noGrp="1"/>
          </p:cNvSpPr>
          <p:nvPr>
            <p:ph type="body" sz="quarter" idx="16"/>
          </p:nvPr>
        </p:nvSpPr>
        <p:spPr/>
        <p:txBody>
          <a:bodyPr/>
          <a:lstStyle/>
          <a:p>
            <a:pPr algn="ctr"/>
            <a:r>
              <a:rPr lang="en-US" sz="2800" dirty="0" smtClean="0"/>
              <a:t>Agency </a:t>
            </a:r>
            <a:r>
              <a:rPr lang="en-US" sz="2800" dirty="0"/>
              <a:t>Validation </a:t>
            </a:r>
            <a:r>
              <a:rPr lang="en-US" sz="2800" dirty="0" smtClean="0"/>
              <a:t>Page Enhancements</a:t>
            </a:r>
            <a:endParaRPr lang="en-US" sz="2800" dirty="0"/>
          </a:p>
        </p:txBody>
      </p:sp>
      <p:pic>
        <p:nvPicPr>
          <p:cNvPr id="1028" name="Picture 4" descr="C:\Users\SFSGJW~1\AppData\Local\Temp\1\SNAGHTML13b49f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301495"/>
            <a:ext cx="6429375" cy="539292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4070981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18417" y="2667000"/>
            <a:ext cx="3505200" cy="1590216"/>
          </a:xfrm>
        </p:spPr>
        <p:txBody>
          <a:bodyPr/>
          <a:lstStyle/>
          <a:p>
            <a:pPr marL="0" indent="0">
              <a:buNone/>
            </a:pPr>
            <a:r>
              <a:rPr lang="en-US" sz="1600" dirty="0" smtClean="0"/>
              <a:t>In the example, the Compliance Reviewer has signed their section, and the only step left is for the Financial Certifier to sign. The Reject and Delete Validation button is still available to the ASA.</a:t>
            </a:r>
            <a:endParaRPr lang="en-US" sz="1600" dirty="0"/>
          </a:p>
        </p:txBody>
      </p:sp>
      <p:sp>
        <p:nvSpPr>
          <p:cNvPr id="11" name="Text Placeholder 2"/>
          <p:cNvSpPr>
            <a:spLocks noGrp="1"/>
          </p:cNvSpPr>
          <p:nvPr>
            <p:ph type="body" sz="quarter" idx="16"/>
          </p:nvPr>
        </p:nvSpPr>
        <p:spPr/>
        <p:txBody>
          <a:bodyPr/>
          <a:lstStyle/>
          <a:p>
            <a:pPr algn="ctr"/>
            <a:r>
              <a:rPr lang="en-US" sz="2800" dirty="0" smtClean="0"/>
              <a:t>Agency </a:t>
            </a:r>
            <a:r>
              <a:rPr lang="en-US" sz="2800" dirty="0"/>
              <a:t>Validation </a:t>
            </a:r>
            <a:r>
              <a:rPr lang="en-US" sz="2800" dirty="0" smtClean="0"/>
              <a:t>Page Enhancements</a:t>
            </a:r>
            <a:endParaRPr lang="en-US" sz="2800" dirty="0"/>
          </a:p>
        </p:txBody>
      </p:sp>
      <p:pic>
        <p:nvPicPr>
          <p:cNvPr id="2" name="Picture 1"/>
          <p:cNvPicPr>
            <a:picLocks noChangeAspect="1"/>
          </p:cNvPicPr>
          <p:nvPr/>
        </p:nvPicPr>
        <p:blipFill>
          <a:blip r:embed="rId3"/>
          <a:stretch>
            <a:fillRect/>
          </a:stretch>
        </p:blipFill>
        <p:spPr>
          <a:xfrm>
            <a:off x="4038600" y="1762584"/>
            <a:ext cx="7995676" cy="4019036"/>
          </a:xfrm>
          <a:prstGeom prst="rect">
            <a:avLst/>
          </a:prstGeom>
          <a:ln>
            <a:solidFill>
              <a:schemeClr val="tx1"/>
            </a:solidFill>
          </a:ln>
        </p:spPr>
      </p:pic>
      <p:sp>
        <p:nvSpPr>
          <p:cNvPr id="3" name="Date Placeholder 2"/>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2975987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6720" y="1905000"/>
            <a:ext cx="11460480" cy="4011168"/>
          </a:xfrm>
        </p:spPr>
        <p:txBody>
          <a:bodyPr/>
          <a:lstStyle/>
          <a:p>
            <a:pPr>
              <a:spcBef>
                <a:spcPts val="600"/>
              </a:spcBef>
              <a:spcAft>
                <a:spcPts val="4000"/>
              </a:spcAft>
            </a:pPr>
            <a:r>
              <a:rPr lang="en-US" sz="1600" dirty="0" smtClean="0"/>
              <a:t>The Certification must be completed at least once each fiscal </a:t>
            </a:r>
            <a:r>
              <a:rPr lang="en-US" sz="1600" dirty="0"/>
              <a:t>y</a:t>
            </a:r>
            <a:r>
              <a:rPr lang="en-US" sz="1600" dirty="0" smtClean="0"/>
              <a:t>ear, so it must be completed between April 1 and March 31.</a:t>
            </a:r>
            <a:endParaRPr lang="en-US" sz="1600" dirty="0"/>
          </a:p>
          <a:p>
            <a:pPr>
              <a:spcBef>
                <a:spcPts val="600"/>
              </a:spcBef>
              <a:spcAft>
                <a:spcPts val="4000"/>
              </a:spcAft>
            </a:pPr>
            <a:r>
              <a:rPr lang="en-US" sz="1600" dirty="0" smtClean="0"/>
              <a:t>SFS recommends each agency complete the review by December 31</a:t>
            </a:r>
            <a:r>
              <a:rPr lang="en-US" sz="1600" dirty="0" smtClean="0">
                <a:solidFill>
                  <a:srgbClr val="FF0000"/>
                </a:solidFill>
              </a:rPr>
              <a:t>,</a:t>
            </a:r>
            <a:r>
              <a:rPr lang="en-US" sz="1600" dirty="0" smtClean="0"/>
              <a:t> as the Annual Audit begins in January and all agencies are subject to inclusion by the auditors. </a:t>
            </a:r>
          </a:p>
          <a:p>
            <a:pPr marL="1371600" lvl="3" indent="0">
              <a:buNone/>
            </a:pPr>
            <a:endParaRPr lang="en-US" dirty="0"/>
          </a:p>
        </p:txBody>
      </p:sp>
      <p:sp>
        <p:nvSpPr>
          <p:cNvPr id="3" name="Text Placeholder 2"/>
          <p:cNvSpPr>
            <a:spLocks noGrp="1"/>
          </p:cNvSpPr>
          <p:nvPr>
            <p:ph type="body" sz="quarter" idx="16"/>
          </p:nvPr>
        </p:nvSpPr>
        <p:spPr/>
        <p:txBody>
          <a:bodyPr/>
          <a:lstStyle/>
          <a:p>
            <a:pPr algn="ctr"/>
            <a:r>
              <a:rPr lang="en-US" sz="2800" dirty="0" smtClean="0"/>
              <a:t>Deadlines for Completion</a:t>
            </a:r>
            <a:endParaRPr lang="en-US" sz="2800" dirty="0"/>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41667830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6720" y="1447800"/>
            <a:ext cx="11338560" cy="4876800"/>
          </a:xfrm>
        </p:spPr>
        <p:txBody>
          <a:bodyPr/>
          <a:lstStyle/>
          <a:p>
            <a:pPr>
              <a:spcBef>
                <a:spcPts val="600"/>
              </a:spcBef>
              <a:spcAft>
                <a:spcPts val="600"/>
              </a:spcAft>
            </a:pPr>
            <a:r>
              <a:rPr lang="en-US" sz="1600" dirty="0" smtClean="0"/>
              <a:t>The Certification is started at the agency’s discretion. SFS sends out a quarterly reminder regardless of whether the agency has completed the review or not.</a:t>
            </a:r>
          </a:p>
          <a:p>
            <a:pPr>
              <a:spcBef>
                <a:spcPts val="600"/>
              </a:spcBef>
              <a:spcAft>
                <a:spcPts val="600"/>
              </a:spcAft>
            </a:pPr>
            <a:endParaRPr lang="en-US" sz="1600" dirty="0" smtClean="0"/>
          </a:p>
          <a:p>
            <a:pPr>
              <a:spcBef>
                <a:spcPts val="600"/>
              </a:spcBef>
              <a:spcAft>
                <a:spcPts val="600"/>
              </a:spcAft>
            </a:pPr>
            <a:r>
              <a:rPr lang="en-US" sz="1600" dirty="0" smtClean="0"/>
              <a:t>When the ASA and CR complete their review, an email is sent out to the next person in the review cycle so they know it is time to perform their review.</a:t>
            </a:r>
          </a:p>
          <a:p>
            <a:pPr marL="0" indent="0">
              <a:spcBef>
                <a:spcPts val="600"/>
              </a:spcBef>
              <a:spcAft>
                <a:spcPts val="600"/>
              </a:spcAft>
              <a:buNone/>
            </a:pPr>
            <a:r>
              <a:rPr lang="en-US" dirty="0" smtClean="0"/>
              <a:t>	</a:t>
            </a:r>
            <a:endParaRPr lang="en-US" dirty="0"/>
          </a:p>
          <a:p>
            <a:pPr>
              <a:spcBef>
                <a:spcPts val="600"/>
              </a:spcBef>
              <a:spcAft>
                <a:spcPts val="600"/>
              </a:spcAft>
            </a:pPr>
            <a:endParaRPr lang="en-US" dirty="0" smtClean="0"/>
          </a:p>
          <a:p>
            <a:pPr marL="1371600" lvl="3" indent="0">
              <a:buNone/>
            </a:pPr>
            <a:endParaRPr lang="en-US" dirty="0"/>
          </a:p>
        </p:txBody>
      </p:sp>
      <p:sp>
        <p:nvSpPr>
          <p:cNvPr id="3" name="Text Placeholder 2"/>
          <p:cNvSpPr>
            <a:spLocks noGrp="1"/>
          </p:cNvSpPr>
          <p:nvPr>
            <p:ph type="body" sz="quarter" idx="16"/>
          </p:nvPr>
        </p:nvSpPr>
        <p:spPr/>
        <p:txBody>
          <a:bodyPr/>
          <a:lstStyle/>
          <a:p>
            <a:pPr algn="ctr"/>
            <a:r>
              <a:rPr lang="en-US" sz="2800" dirty="0" smtClean="0"/>
              <a:t>Triggers</a:t>
            </a:r>
            <a:endParaRPr lang="en-US" sz="2800" dirty="0"/>
          </a:p>
        </p:txBody>
      </p:sp>
      <p:sp>
        <p:nvSpPr>
          <p:cNvPr id="4" name="Date Placeholder 3"/>
          <p:cNvSpPr>
            <a:spLocks noGrp="1"/>
          </p:cNvSpPr>
          <p:nvPr>
            <p:ph type="dt" sz="half" idx="2"/>
          </p:nvPr>
        </p:nvSpPr>
        <p:spPr/>
        <p:txBody>
          <a:bodyPr/>
          <a:lstStyle/>
          <a:p>
            <a:r>
              <a:rPr lang="en-US" smtClean="0"/>
              <a:t>September 16, 2021</a:t>
            </a:r>
            <a:endParaRPr lang="en-US" dirty="0"/>
          </a:p>
        </p:txBody>
      </p:sp>
      <p:pic>
        <p:nvPicPr>
          <p:cNvPr id="5" name="Picture 4"/>
          <p:cNvPicPr>
            <a:picLocks noChangeAspect="1"/>
          </p:cNvPicPr>
          <p:nvPr/>
        </p:nvPicPr>
        <p:blipFill>
          <a:blip r:embed="rId2"/>
          <a:stretch>
            <a:fillRect/>
          </a:stretch>
        </p:blipFill>
        <p:spPr>
          <a:xfrm>
            <a:off x="2743200" y="3048000"/>
            <a:ext cx="6781800" cy="3020568"/>
          </a:xfrm>
          <a:prstGeom prst="rect">
            <a:avLst/>
          </a:prstGeom>
        </p:spPr>
      </p:pic>
    </p:spTree>
    <p:extLst>
      <p:ext uri="{BB962C8B-B14F-4D97-AF65-F5344CB8AC3E}">
        <p14:creationId xmlns:p14="http://schemas.microsoft.com/office/powerpoint/2010/main" val="40257925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3333" y="1742227"/>
            <a:ext cx="11338560" cy="4315968"/>
          </a:xfrm>
        </p:spPr>
        <p:txBody>
          <a:bodyPr/>
          <a:lstStyle/>
          <a:p>
            <a:pPr>
              <a:spcBef>
                <a:spcPts val="600"/>
              </a:spcBef>
              <a:spcAft>
                <a:spcPts val="4000"/>
              </a:spcAft>
            </a:pPr>
            <a:r>
              <a:rPr lang="en-US" sz="1600" dirty="0" smtClean="0"/>
              <a:t>If the ASA has started the review but has not completed it within four weeks, the system sends a reminder to the ASA, Compliance Reviewer (CR), and Financial Certifier (FC).</a:t>
            </a:r>
          </a:p>
          <a:p>
            <a:pPr>
              <a:spcBef>
                <a:spcPts val="600"/>
              </a:spcBef>
              <a:spcAft>
                <a:spcPts val="4000"/>
              </a:spcAft>
            </a:pPr>
            <a:r>
              <a:rPr lang="en-US" sz="1600" dirty="0"/>
              <a:t>If the ASA has </a:t>
            </a:r>
            <a:r>
              <a:rPr lang="en-US" sz="1600" dirty="0" smtClean="0"/>
              <a:t>completed </a:t>
            </a:r>
            <a:r>
              <a:rPr lang="en-US" sz="1600" dirty="0"/>
              <a:t>the </a:t>
            </a:r>
            <a:r>
              <a:rPr lang="en-US" sz="1600" dirty="0" smtClean="0"/>
              <a:t>review, </a:t>
            </a:r>
            <a:r>
              <a:rPr lang="en-US" sz="1600" dirty="0"/>
              <a:t>but </a:t>
            </a:r>
            <a:r>
              <a:rPr lang="en-US" sz="1600" dirty="0" smtClean="0"/>
              <a:t>the CR has </a:t>
            </a:r>
            <a:r>
              <a:rPr lang="en-US" sz="1600" dirty="0"/>
              <a:t>not </a:t>
            </a:r>
            <a:r>
              <a:rPr lang="en-US" sz="1600" dirty="0" smtClean="0"/>
              <a:t>signed off </a:t>
            </a:r>
            <a:r>
              <a:rPr lang="en-US" sz="1600" dirty="0"/>
              <a:t>within </a:t>
            </a:r>
            <a:r>
              <a:rPr lang="en-US" sz="1600" dirty="0" smtClean="0"/>
              <a:t>two </a:t>
            </a:r>
            <a:r>
              <a:rPr lang="en-US" sz="1600" dirty="0"/>
              <a:t>weeks, the </a:t>
            </a:r>
            <a:r>
              <a:rPr lang="en-US" sz="1600" dirty="0" smtClean="0"/>
              <a:t>system </a:t>
            </a:r>
            <a:r>
              <a:rPr lang="en-US" sz="1600" dirty="0"/>
              <a:t>sends a reminder to the ASA, </a:t>
            </a:r>
            <a:r>
              <a:rPr lang="en-US" sz="1600" dirty="0" smtClean="0"/>
              <a:t>CR, </a:t>
            </a:r>
            <a:r>
              <a:rPr lang="en-US" sz="1600" dirty="0"/>
              <a:t>and </a:t>
            </a:r>
            <a:r>
              <a:rPr lang="en-US" sz="1600" dirty="0" smtClean="0"/>
              <a:t>FC.</a:t>
            </a:r>
          </a:p>
          <a:p>
            <a:pPr>
              <a:spcBef>
                <a:spcPts val="600"/>
              </a:spcBef>
              <a:spcAft>
                <a:spcPts val="4000"/>
              </a:spcAft>
            </a:pPr>
            <a:r>
              <a:rPr lang="en-US" sz="1600" dirty="0"/>
              <a:t>If the </a:t>
            </a:r>
            <a:r>
              <a:rPr lang="en-US" sz="1600" dirty="0" smtClean="0"/>
              <a:t>CR </a:t>
            </a:r>
            <a:r>
              <a:rPr lang="en-US" sz="1600" dirty="0"/>
              <a:t>has </a:t>
            </a:r>
            <a:r>
              <a:rPr lang="en-US" sz="1600" dirty="0" smtClean="0"/>
              <a:t>completed </a:t>
            </a:r>
            <a:r>
              <a:rPr lang="en-US" sz="1600" dirty="0"/>
              <a:t>the review but </a:t>
            </a:r>
            <a:r>
              <a:rPr lang="en-US" sz="1600" dirty="0" smtClean="0"/>
              <a:t>the FC has </a:t>
            </a:r>
            <a:r>
              <a:rPr lang="en-US" sz="1600" dirty="0"/>
              <a:t>not </a:t>
            </a:r>
            <a:r>
              <a:rPr lang="en-US" sz="1600" dirty="0" smtClean="0"/>
              <a:t>signed off within one week, </a:t>
            </a:r>
            <a:r>
              <a:rPr lang="en-US" sz="1600" dirty="0"/>
              <a:t>the </a:t>
            </a:r>
            <a:r>
              <a:rPr lang="en-US" sz="1600" dirty="0" smtClean="0"/>
              <a:t>system </a:t>
            </a:r>
            <a:r>
              <a:rPr lang="en-US" sz="1600" dirty="0"/>
              <a:t>sends a reminder to </a:t>
            </a:r>
            <a:r>
              <a:rPr lang="en-US" sz="1600" dirty="0" smtClean="0"/>
              <a:t>all three people.</a:t>
            </a:r>
            <a:endParaRPr lang="en-US" sz="1600" dirty="0"/>
          </a:p>
          <a:p>
            <a:pPr>
              <a:spcBef>
                <a:spcPts val="600"/>
              </a:spcBef>
              <a:spcAft>
                <a:spcPts val="600"/>
              </a:spcAft>
            </a:pPr>
            <a:endParaRPr lang="en-US" dirty="0"/>
          </a:p>
          <a:p>
            <a:pPr>
              <a:spcBef>
                <a:spcPts val="600"/>
              </a:spcBef>
              <a:spcAft>
                <a:spcPts val="600"/>
              </a:spcAft>
            </a:pPr>
            <a:endParaRPr lang="en-US" dirty="0" smtClean="0"/>
          </a:p>
          <a:p>
            <a:pPr marL="1371600" lvl="3" indent="0">
              <a:buNone/>
            </a:pPr>
            <a:endParaRPr lang="en-US" dirty="0"/>
          </a:p>
        </p:txBody>
      </p:sp>
      <p:sp>
        <p:nvSpPr>
          <p:cNvPr id="3" name="Text Placeholder 2"/>
          <p:cNvSpPr>
            <a:spLocks noGrp="1"/>
          </p:cNvSpPr>
          <p:nvPr>
            <p:ph type="body" sz="quarter" idx="16"/>
          </p:nvPr>
        </p:nvSpPr>
        <p:spPr/>
        <p:txBody>
          <a:bodyPr/>
          <a:lstStyle/>
          <a:p>
            <a:pPr algn="ctr"/>
            <a:r>
              <a:rPr lang="en-US" sz="2800" dirty="0" smtClean="0"/>
              <a:t>Reminders</a:t>
            </a:r>
            <a:endParaRPr lang="en-US" sz="2800" dirty="0"/>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14936988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44313" y="1905000"/>
            <a:ext cx="10896600" cy="4315968"/>
          </a:xfrm>
        </p:spPr>
        <p:txBody>
          <a:bodyPr/>
          <a:lstStyle/>
          <a:p>
            <a:pPr>
              <a:spcBef>
                <a:spcPts val="600"/>
              </a:spcBef>
              <a:spcAft>
                <a:spcPts val="2000"/>
              </a:spcAft>
            </a:pPr>
            <a:r>
              <a:rPr lang="en-US" sz="1600" dirty="0"/>
              <a:t>Three separate users need to complete </a:t>
            </a:r>
            <a:r>
              <a:rPr lang="en-US" sz="1600" dirty="0" smtClean="0"/>
              <a:t>validation.</a:t>
            </a:r>
          </a:p>
          <a:p>
            <a:pPr lvl="1">
              <a:spcBef>
                <a:spcPts val="600"/>
              </a:spcBef>
              <a:spcAft>
                <a:spcPts val="6000"/>
              </a:spcAft>
            </a:pPr>
            <a:r>
              <a:rPr lang="en-US" sz="1600" dirty="0" smtClean="0"/>
              <a:t>Agency </a:t>
            </a:r>
            <a:r>
              <a:rPr lang="en-US" sz="1600" dirty="0"/>
              <a:t>Security Administrator, Compliance </a:t>
            </a:r>
            <a:r>
              <a:rPr lang="en-US" sz="1600" dirty="0" smtClean="0"/>
              <a:t>Reviewer</a:t>
            </a:r>
            <a:r>
              <a:rPr lang="en-US" sz="1600" dirty="0" smtClean="0">
                <a:solidFill>
                  <a:srgbClr val="FF0000"/>
                </a:solidFill>
              </a:rPr>
              <a:t>,</a:t>
            </a:r>
            <a:r>
              <a:rPr lang="en-US" sz="1600" dirty="0" smtClean="0"/>
              <a:t> </a:t>
            </a:r>
            <a:r>
              <a:rPr lang="en-US" sz="1600" dirty="0"/>
              <a:t>and Financial </a:t>
            </a:r>
            <a:r>
              <a:rPr lang="en-US" sz="1600" dirty="0" smtClean="0"/>
              <a:t>Certifier</a:t>
            </a:r>
            <a:endParaRPr lang="en-US" sz="1600" dirty="0"/>
          </a:p>
          <a:p>
            <a:pPr>
              <a:spcBef>
                <a:spcPts val="600"/>
              </a:spcBef>
              <a:spcAft>
                <a:spcPts val="2000"/>
              </a:spcAft>
            </a:pPr>
            <a:r>
              <a:rPr lang="en-US" sz="1600" dirty="0" smtClean="0"/>
              <a:t>Separation of Duties exist between the ASA primary and backup roles and the Compliance Review role.</a:t>
            </a:r>
          </a:p>
          <a:p>
            <a:pPr lvl="1">
              <a:spcBef>
                <a:spcPts val="600"/>
              </a:spcBef>
              <a:spcAft>
                <a:spcPts val="600"/>
              </a:spcAft>
            </a:pPr>
            <a:r>
              <a:rPr lang="en-US" sz="1600" dirty="0" smtClean="0"/>
              <a:t>Part of the Compliance Reviewer’s </a:t>
            </a:r>
            <a:r>
              <a:rPr lang="en-US" sz="1600" dirty="0"/>
              <a:t>responsibility is to monitor the Security Administration </a:t>
            </a:r>
            <a:r>
              <a:rPr lang="en-US" sz="1600" dirty="0" smtClean="0"/>
              <a:t>of users for their agency.</a:t>
            </a:r>
            <a:endParaRPr lang="en-US" sz="1600" dirty="0"/>
          </a:p>
          <a:p>
            <a:pPr>
              <a:spcBef>
                <a:spcPts val="600"/>
              </a:spcBef>
              <a:spcAft>
                <a:spcPts val="600"/>
              </a:spcAft>
            </a:pPr>
            <a:endParaRPr lang="en-US" dirty="0" smtClean="0"/>
          </a:p>
          <a:p>
            <a:pPr marL="1371600" lvl="3" indent="0">
              <a:buNone/>
            </a:pPr>
            <a:endParaRPr lang="en-US" dirty="0"/>
          </a:p>
        </p:txBody>
      </p:sp>
      <p:sp>
        <p:nvSpPr>
          <p:cNvPr id="3" name="Text Placeholder 2"/>
          <p:cNvSpPr>
            <a:spLocks noGrp="1"/>
          </p:cNvSpPr>
          <p:nvPr>
            <p:ph type="body" sz="quarter" idx="16"/>
          </p:nvPr>
        </p:nvSpPr>
        <p:spPr/>
        <p:txBody>
          <a:bodyPr/>
          <a:lstStyle/>
          <a:p>
            <a:pPr algn="ctr"/>
            <a:r>
              <a:rPr lang="en-US" sz="2800" dirty="0" smtClean="0"/>
              <a:t>Reminders</a:t>
            </a:r>
            <a:endParaRPr lang="en-US" sz="2800" dirty="0"/>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11688739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399" y="1676400"/>
            <a:ext cx="10847493" cy="4011168"/>
          </a:xfrm>
        </p:spPr>
        <p:txBody>
          <a:bodyPr/>
          <a:lstStyle/>
          <a:p>
            <a:pPr>
              <a:spcAft>
                <a:spcPts val="1200"/>
              </a:spcAft>
            </a:pPr>
            <a:r>
              <a:rPr lang="en-US" sz="1600" dirty="0"/>
              <a:t>Self-Paced Training in </a:t>
            </a:r>
            <a:r>
              <a:rPr lang="en-US" sz="1600" dirty="0" smtClean="0"/>
              <a:t>SFS Coach (accessed via production SFS)</a:t>
            </a:r>
            <a:endParaRPr lang="en-US" sz="1600" dirty="0"/>
          </a:p>
          <a:p>
            <a:pPr lvl="1">
              <a:spcAft>
                <a:spcPts val="1200"/>
              </a:spcAft>
            </a:pPr>
            <a:r>
              <a:rPr lang="en-US" sz="1600" dirty="0" smtClean="0"/>
              <a:t>ADMIN </a:t>
            </a:r>
            <a:r>
              <a:rPr lang="en-US" sz="1600" dirty="0"/>
              <a:t>Security 205</a:t>
            </a:r>
          </a:p>
          <a:p>
            <a:pPr lvl="1">
              <a:spcAft>
                <a:spcPts val="1200"/>
              </a:spcAft>
            </a:pPr>
            <a:r>
              <a:rPr lang="en-US" sz="1600" dirty="0"/>
              <a:t>Compliance Reviewer 205</a:t>
            </a:r>
          </a:p>
          <a:p>
            <a:pPr lvl="1"/>
            <a:r>
              <a:rPr lang="en-US" sz="1600" dirty="0"/>
              <a:t>Financial Certifier </a:t>
            </a:r>
            <a:r>
              <a:rPr lang="en-US" sz="1600" dirty="0" smtClean="0"/>
              <a:t>205</a:t>
            </a:r>
          </a:p>
          <a:p>
            <a:pPr lvl="1">
              <a:buFont typeface="Wingdings" panose="05000000000000000000" pitchFamily="2" charset="2"/>
              <a:buChar char="§"/>
            </a:pPr>
            <a:endParaRPr lang="en-US" sz="1600" dirty="0"/>
          </a:p>
          <a:p>
            <a:pPr lvl="1">
              <a:buFont typeface="Wingdings" panose="05000000000000000000" pitchFamily="2" charset="2"/>
              <a:buChar char="§"/>
            </a:pPr>
            <a:endParaRPr lang="en-US" sz="1600" dirty="0"/>
          </a:p>
          <a:p>
            <a:pPr lvl="2"/>
            <a:endParaRPr lang="en-US" sz="1600" dirty="0"/>
          </a:p>
          <a:p>
            <a:pPr>
              <a:spcAft>
                <a:spcPts val="1200"/>
              </a:spcAft>
            </a:pPr>
            <a:r>
              <a:rPr lang="en-US" sz="1600" dirty="0"/>
              <a:t>Job Aids </a:t>
            </a:r>
            <a:r>
              <a:rPr lang="en-US" sz="1600" dirty="0" smtClean="0"/>
              <a:t>in SFS </a:t>
            </a:r>
            <a:r>
              <a:rPr lang="en-US" sz="1600" dirty="0"/>
              <a:t>Coach (accessed via production SFS)</a:t>
            </a:r>
            <a:endParaRPr lang="en-US" sz="1600" i="1" dirty="0"/>
          </a:p>
          <a:p>
            <a:pPr lvl="1">
              <a:spcAft>
                <a:spcPts val="1200"/>
              </a:spcAft>
            </a:pPr>
            <a:r>
              <a:rPr lang="en-US" sz="1600" dirty="0"/>
              <a:t>JAA-ASA205-010</a:t>
            </a:r>
          </a:p>
          <a:p>
            <a:pPr lvl="1">
              <a:spcAft>
                <a:spcPts val="1200"/>
              </a:spcAft>
            </a:pPr>
            <a:r>
              <a:rPr lang="en-US" sz="1600" dirty="0"/>
              <a:t>JAA-CR205-001</a:t>
            </a:r>
          </a:p>
          <a:p>
            <a:pPr lvl="1"/>
            <a:r>
              <a:rPr lang="en-US" sz="1600" dirty="0"/>
              <a:t>JAA-FC205-001</a:t>
            </a:r>
          </a:p>
        </p:txBody>
      </p:sp>
      <p:sp>
        <p:nvSpPr>
          <p:cNvPr id="3" name="Text Placeholder 2"/>
          <p:cNvSpPr>
            <a:spLocks noGrp="1"/>
          </p:cNvSpPr>
          <p:nvPr>
            <p:ph type="body" sz="quarter" idx="16"/>
          </p:nvPr>
        </p:nvSpPr>
        <p:spPr/>
        <p:txBody>
          <a:bodyPr/>
          <a:lstStyle/>
          <a:p>
            <a:pPr algn="ctr"/>
            <a:r>
              <a:rPr lang="en-US" sz="2800" dirty="0" smtClean="0"/>
              <a:t>Training Materials</a:t>
            </a:r>
            <a:endParaRPr lang="en-US" sz="2800" dirty="0"/>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26426355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2998" y="1676400"/>
            <a:ext cx="11338560" cy="4648200"/>
          </a:xfrm>
        </p:spPr>
        <p:txBody>
          <a:bodyPr/>
          <a:lstStyle/>
          <a:p>
            <a:r>
              <a:rPr lang="en-US" sz="1600" dirty="0" smtClean="0"/>
              <a:t>As these are management decisions, SFS cannot tell agencies what to do. However, to assist agencies in making those decisions, </a:t>
            </a:r>
            <a:r>
              <a:rPr lang="en-US" sz="1600" dirty="0" smtClean="0">
                <a:hlinkClick r:id="rId2"/>
              </a:rPr>
              <a:t>OSC has an audit program</a:t>
            </a:r>
            <a:r>
              <a:rPr lang="en-US" sz="1600" dirty="0" smtClean="0"/>
              <a:t> and SFS has </a:t>
            </a:r>
            <a:r>
              <a:rPr lang="en-US" sz="1600" dirty="0" smtClean="0">
                <a:hlinkClick r:id="rId3"/>
              </a:rPr>
              <a:t>an enhanced version</a:t>
            </a:r>
            <a:r>
              <a:rPr lang="en-US" sz="1600" dirty="0" smtClean="0"/>
              <a:t> of the audit program for CRs to use.</a:t>
            </a:r>
          </a:p>
          <a:p>
            <a:endParaRPr lang="en-US" sz="1600" dirty="0"/>
          </a:p>
          <a:p>
            <a:endParaRPr lang="en-US" sz="1600" dirty="0" smtClean="0"/>
          </a:p>
          <a:p>
            <a:endParaRPr lang="en-US" sz="1600" dirty="0"/>
          </a:p>
          <a:p>
            <a:pPr>
              <a:spcAft>
                <a:spcPts val="2000"/>
              </a:spcAft>
            </a:pPr>
            <a:r>
              <a:rPr lang="en-US" sz="1600" dirty="0" smtClean="0"/>
              <a:t>Some things for ASAs, CRs, and FCs to consider:</a:t>
            </a:r>
            <a:endParaRPr lang="en-US" sz="1600" dirty="0"/>
          </a:p>
          <a:p>
            <a:pPr lvl="1">
              <a:spcAft>
                <a:spcPts val="2000"/>
              </a:spcAft>
            </a:pPr>
            <a:r>
              <a:rPr lang="en-US" sz="1600" dirty="0" smtClean="0"/>
              <a:t>Are all users active agency employees?</a:t>
            </a:r>
            <a:endParaRPr lang="en-US" sz="1600" dirty="0"/>
          </a:p>
          <a:p>
            <a:pPr lvl="1">
              <a:spcAft>
                <a:spcPts val="2000"/>
              </a:spcAft>
            </a:pPr>
            <a:r>
              <a:rPr lang="en-US" sz="1600" dirty="0" smtClean="0"/>
              <a:t>Do they have only the roles they need?</a:t>
            </a:r>
          </a:p>
          <a:p>
            <a:pPr lvl="1">
              <a:spcAft>
                <a:spcPts val="2000"/>
              </a:spcAft>
            </a:pPr>
            <a:r>
              <a:rPr lang="en-US" sz="1600" dirty="0" smtClean="0"/>
              <a:t>Are the ASA activities in SFS appropriate?</a:t>
            </a:r>
          </a:p>
          <a:p>
            <a:pPr lvl="1">
              <a:spcAft>
                <a:spcPts val="2000"/>
              </a:spcAft>
            </a:pPr>
            <a:r>
              <a:rPr lang="en-US" sz="1600" dirty="0" smtClean="0"/>
              <a:t>If there are SOD concerns, are the needed mitigation strategies in place?</a:t>
            </a:r>
            <a:endParaRPr lang="en-US" sz="1600" dirty="0"/>
          </a:p>
          <a:p>
            <a:pPr lvl="1"/>
            <a:r>
              <a:rPr lang="en-US" sz="1600" dirty="0" smtClean="0"/>
              <a:t>Do you have the appropriate documentation to back up the access and roles assigned?</a:t>
            </a:r>
            <a:endParaRPr lang="en-US" sz="1600" dirty="0"/>
          </a:p>
          <a:p>
            <a:pPr lvl="2"/>
            <a:endParaRPr lang="en-US" sz="1800" dirty="0"/>
          </a:p>
        </p:txBody>
      </p:sp>
      <p:sp>
        <p:nvSpPr>
          <p:cNvPr id="3" name="Text Placeholder 2"/>
          <p:cNvSpPr>
            <a:spLocks noGrp="1"/>
          </p:cNvSpPr>
          <p:nvPr>
            <p:ph type="body" sz="quarter" idx="16"/>
          </p:nvPr>
        </p:nvSpPr>
        <p:spPr/>
        <p:txBody>
          <a:bodyPr/>
          <a:lstStyle/>
          <a:p>
            <a:pPr algn="ctr"/>
            <a:r>
              <a:rPr lang="en-US" sz="2800" dirty="0" smtClean="0"/>
              <a:t>The missing ingredient – what to do before sign off?</a:t>
            </a:r>
            <a:endParaRPr lang="en-US" sz="2800" dirty="0"/>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25672652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0013" y="1676400"/>
            <a:ext cx="11125200" cy="4648200"/>
          </a:xfrm>
        </p:spPr>
        <p:txBody>
          <a:bodyPr/>
          <a:lstStyle/>
          <a:p>
            <a:endParaRPr lang="en-US" sz="1600" dirty="0" smtClean="0"/>
          </a:p>
          <a:p>
            <a:r>
              <a:rPr lang="en-US" sz="1600" dirty="0" smtClean="0"/>
              <a:t>SFS will add a new email notification to the ASA, CR, and FC to alert them to when the ASA has deleted a review after the CR has signed off, but before the FC has</a:t>
            </a:r>
            <a:r>
              <a:rPr lang="en-US" sz="1600" dirty="0"/>
              <a:t> </a:t>
            </a:r>
            <a:r>
              <a:rPr lang="en-US" sz="1600" dirty="0" smtClean="0"/>
              <a:t>signed off.</a:t>
            </a:r>
            <a:endParaRPr lang="en-US" sz="1600" dirty="0"/>
          </a:p>
        </p:txBody>
      </p:sp>
      <p:sp>
        <p:nvSpPr>
          <p:cNvPr id="3" name="Text Placeholder 2"/>
          <p:cNvSpPr>
            <a:spLocks noGrp="1"/>
          </p:cNvSpPr>
          <p:nvPr>
            <p:ph type="body" sz="quarter" idx="16"/>
          </p:nvPr>
        </p:nvSpPr>
        <p:spPr/>
        <p:txBody>
          <a:bodyPr/>
          <a:lstStyle/>
          <a:p>
            <a:pPr algn="ctr"/>
            <a:r>
              <a:rPr lang="en-US" sz="2800" smtClean="0"/>
              <a:t>Coming Later </a:t>
            </a:r>
            <a:r>
              <a:rPr lang="en-US" sz="2800" dirty="0" smtClean="0"/>
              <a:t>in 2021</a:t>
            </a:r>
            <a:endParaRPr lang="en-US" sz="2800" dirty="0"/>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1714799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33822711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 </a:t>
            </a:r>
            <a:endParaRPr lang="en-US" dirty="0"/>
          </a:p>
        </p:txBody>
      </p:sp>
      <p:sp>
        <p:nvSpPr>
          <p:cNvPr id="3" name="Text Placeholder 2"/>
          <p:cNvSpPr>
            <a:spLocks noGrp="1"/>
          </p:cNvSpPr>
          <p:nvPr>
            <p:ph type="body" sz="quarter" idx="16"/>
          </p:nvPr>
        </p:nvSpPr>
        <p:spPr/>
        <p:txBody>
          <a:bodyPr/>
          <a:lstStyle/>
          <a:p>
            <a:r>
              <a:rPr lang="en-US" sz="3200" dirty="0"/>
              <a:t>Automatic Account </a:t>
            </a:r>
            <a:r>
              <a:rPr lang="en-US" sz="3200" dirty="0" smtClean="0"/>
              <a:t>Locking</a:t>
            </a:r>
            <a:endParaRPr lang="en-US" sz="3200" dirty="0"/>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19361066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spcBef>
                <a:spcPts val="600"/>
              </a:spcBef>
              <a:spcAft>
                <a:spcPts val="600"/>
              </a:spcAft>
            </a:pPr>
            <a:r>
              <a:rPr lang="en-US" sz="1600" dirty="0"/>
              <a:t>SFS </a:t>
            </a:r>
            <a:r>
              <a:rPr lang="en-US" sz="1600" dirty="0" smtClean="0"/>
              <a:t>executes </a:t>
            </a:r>
            <a:r>
              <a:rPr lang="en-US" sz="1600" dirty="0"/>
              <a:t>a regular audit </a:t>
            </a:r>
            <a:r>
              <a:rPr lang="en-US" sz="1600" dirty="0" smtClean="0"/>
              <a:t>on the first business day of each month </a:t>
            </a:r>
            <a:r>
              <a:rPr lang="en-US" sz="1600" dirty="0"/>
              <a:t>to: </a:t>
            </a:r>
          </a:p>
          <a:p>
            <a:pPr lvl="1">
              <a:spcBef>
                <a:spcPts val="600"/>
              </a:spcBef>
              <a:spcAft>
                <a:spcPts val="600"/>
              </a:spcAft>
            </a:pPr>
            <a:r>
              <a:rPr lang="en-US" sz="1600" dirty="0"/>
              <a:t>Lock agency user accounts that are more than 90 days old and have never been </a:t>
            </a:r>
            <a:r>
              <a:rPr lang="en-US" sz="1600" dirty="0" smtClean="0"/>
              <a:t>used</a:t>
            </a:r>
            <a:endParaRPr lang="en-US" sz="1600" dirty="0"/>
          </a:p>
          <a:p>
            <a:pPr lvl="1">
              <a:spcBef>
                <a:spcPts val="600"/>
              </a:spcBef>
              <a:spcAft>
                <a:spcPts val="600"/>
              </a:spcAft>
            </a:pPr>
            <a:r>
              <a:rPr lang="en-US" sz="1600" dirty="0"/>
              <a:t>Lock agency user accounts that have not been used in 180 days or </a:t>
            </a:r>
            <a:r>
              <a:rPr lang="en-US" sz="1600" dirty="0" smtClean="0"/>
              <a:t>more</a:t>
            </a:r>
          </a:p>
          <a:p>
            <a:pPr lvl="1">
              <a:spcBef>
                <a:spcPts val="600"/>
              </a:spcBef>
              <a:spcAft>
                <a:spcPts val="600"/>
              </a:spcAft>
            </a:pPr>
            <a:endParaRPr lang="en-US" sz="1600" dirty="0"/>
          </a:p>
          <a:p>
            <a:pPr lvl="1">
              <a:spcBef>
                <a:spcPts val="600"/>
              </a:spcBef>
              <a:spcAft>
                <a:spcPts val="600"/>
              </a:spcAft>
            </a:pPr>
            <a:endParaRPr lang="en-US" sz="1600" dirty="0"/>
          </a:p>
          <a:p>
            <a:pPr>
              <a:spcBef>
                <a:spcPts val="600"/>
              </a:spcBef>
              <a:spcAft>
                <a:spcPts val="600"/>
              </a:spcAft>
            </a:pPr>
            <a:r>
              <a:rPr lang="en-US" sz="1600" dirty="0"/>
              <a:t>Accounts that are locked by the audit </a:t>
            </a:r>
            <a:r>
              <a:rPr lang="en-US" sz="1600" dirty="0" smtClean="0"/>
              <a:t>process, </a:t>
            </a:r>
            <a:r>
              <a:rPr lang="en-US" sz="1600" dirty="0"/>
              <a:t>and not reactivated within 180 </a:t>
            </a:r>
            <a:r>
              <a:rPr lang="en-US" sz="1600" dirty="0" smtClean="0"/>
              <a:t>days, </a:t>
            </a:r>
            <a:r>
              <a:rPr lang="en-US" sz="1600" dirty="0"/>
              <a:t>will be </a:t>
            </a:r>
            <a:r>
              <a:rPr lang="en-US" sz="1600" dirty="0" smtClean="0"/>
              <a:t>removed </a:t>
            </a:r>
            <a:r>
              <a:rPr lang="en-US" sz="1600" dirty="0"/>
              <a:t>from the SFS system. </a:t>
            </a:r>
            <a:endParaRPr lang="en-US" sz="1600" dirty="0" smtClean="0"/>
          </a:p>
          <a:p>
            <a:pPr lvl="1">
              <a:spcBef>
                <a:spcPts val="600"/>
              </a:spcBef>
              <a:spcAft>
                <a:spcPts val="600"/>
              </a:spcAft>
            </a:pPr>
            <a:r>
              <a:rPr lang="en-US" sz="1600" dirty="0" smtClean="0"/>
              <a:t>User </a:t>
            </a:r>
            <a:r>
              <a:rPr lang="en-US" sz="1600" dirty="0"/>
              <a:t>accounts that hold travel only roles will not be removed as part of this </a:t>
            </a:r>
            <a:r>
              <a:rPr lang="en-US" sz="1600" dirty="0" smtClean="0"/>
              <a:t>process</a:t>
            </a:r>
            <a:endParaRPr lang="en-US" sz="1600" dirty="0"/>
          </a:p>
          <a:p>
            <a:pPr marL="1371600" lvl="3" indent="0">
              <a:buNone/>
            </a:pPr>
            <a:endParaRPr lang="en-US" dirty="0"/>
          </a:p>
        </p:txBody>
      </p:sp>
      <p:sp>
        <p:nvSpPr>
          <p:cNvPr id="3" name="Text Placeholder 2"/>
          <p:cNvSpPr>
            <a:spLocks noGrp="1"/>
          </p:cNvSpPr>
          <p:nvPr>
            <p:ph type="body" sz="quarter" idx="16"/>
          </p:nvPr>
        </p:nvSpPr>
        <p:spPr/>
        <p:txBody>
          <a:bodyPr/>
          <a:lstStyle/>
          <a:p>
            <a:pPr lvl="0" algn="ctr"/>
            <a:r>
              <a:rPr lang="en-US" sz="2800" dirty="0"/>
              <a:t>Unused Account Locking Process</a:t>
            </a:r>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1565948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6720" y="1905000"/>
            <a:ext cx="11338560" cy="4267200"/>
          </a:xfrm>
        </p:spPr>
        <p:txBody>
          <a:bodyPr/>
          <a:lstStyle/>
          <a:p>
            <a:pPr>
              <a:spcBef>
                <a:spcPts val="600"/>
              </a:spcBef>
              <a:spcAft>
                <a:spcPts val="600"/>
              </a:spcAft>
            </a:pPr>
            <a:r>
              <a:rPr lang="en-US" sz="1600" dirty="0" smtClean="0"/>
              <a:t>NY_USER_LIST_BY_BU	</a:t>
            </a:r>
          </a:p>
          <a:p>
            <a:pPr lvl="1">
              <a:spcBef>
                <a:spcPts val="600"/>
              </a:spcBef>
              <a:spcAft>
                <a:spcPts val="600"/>
              </a:spcAft>
            </a:pPr>
            <a:r>
              <a:rPr lang="en-US" sz="1600" dirty="0" smtClean="0"/>
              <a:t>Query will display all users associated to your business unit and whether their account is locked or not. Also displayed is each user’s name, email, employee ID, primary permission list, supervisor ID, last sign on date/time</a:t>
            </a:r>
            <a:r>
              <a:rPr lang="en-US" sz="1600" dirty="0" smtClean="0">
                <a:solidFill>
                  <a:srgbClr val="FF0000"/>
                </a:solidFill>
              </a:rPr>
              <a:t>,</a:t>
            </a:r>
            <a:r>
              <a:rPr lang="en-US" sz="1600" dirty="0" smtClean="0"/>
              <a:t> and department ID.</a:t>
            </a:r>
          </a:p>
          <a:p>
            <a:pPr lvl="1">
              <a:spcBef>
                <a:spcPts val="600"/>
              </a:spcBef>
              <a:spcAft>
                <a:spcPts val="600"/>
              </a:spcAft>
            </a:pPr>
            <a:endParaRPr lang="en-US" sz="1600" dirty="0"/>
          </a:p>
          <a:p>
            <a:pPr lvl="1">
              <a:spcBef>
                <a:spcPts val="600"/>
              </a:spcBef>
              <a:spcAft>
                <a:spcPts val="600"/>
              </a:spcAft>
            </a:pPr>
            <a:endParaRPr lang="en-US" sz="1600" dirty="0" smtClean="0"/>
          </a:p>
          <a:p>
            <a:pPr>
              <a:spcBef>
                <a:spcPts val="600"/>
              </a:spcBef>
              <a:spcAft>
                <a:spcPts val="600"/>
              </a:spcAft>
            </a:pPr>
            <a:r>
              <a:rPr lang="en-US" sz="1600" dirty="0" smtClean="0"/>
              <a:t>NY_USER_LIST_BY_PL</a:t>
            </a:r>
          </a:p>
          <a:p>
            <a:pPr lvl="1">
              <a:spcBef>
                <a:spcPts val="600"/>
              </a:spcBef>
              <a:spcAft>
                <a:spcPts val="600"/>
              </a:spcAft>
            </a:pPr>
            <a:r>
              <a:rPr lang="en-US" sz="1600" dirty="0"/>
              <a:t>Query will display all users associated to </a:t>
            </a:r>
            <a:r>
              <a:rPr lang="en-US" sz="1600" dirty="0" smtClean="0"/>
              <a:t>a primary permission list and </a:t>
            </a:r>
            <a:r>
              <a:rPr lang="en-US" sz="1600" dirty="0"/>
              <a:t>whether their account is locked or not. </a:t>
            </a:r>
            <a:r>
              <a:rPr lang="en-US" sz="1600" dirty="0" smtClean="0"/>
              <a:t>Also </a:t>
            </a:r>
            <a:r>
              <a:rPr lang="en-US" sz="1600" dirty="0"/>
              <a:t>displayed is each </a:t>
            </a:r>
            <a:r>
              <a:rPr lang="en-US" sz="1600" dirty="0" smtClean="0"/>
              <a:t>user’s </a:t>
            </a:r>
            <a:r>
              <a:rPr lang="en-US" sz="1600" dirty="0"/>
              <a:t>name, email, employee </a:t>
            </a:r>
            <a:r>
              <a:rPr lang="en-US" sz="1600" dirty="0" smtClean="0"/>
              <a:t>ID, supervisor ID, </a:t>
            </a:r>
            <a:r>
              <a:rPr lang="en-US" sz="1600" dirty="0"/>
              <a:t>last </a:t>
            </a:r>
            <a:r>
              <a:rPr lang="en-US" sz="1600" dirty="0" smtClean="0"/>
              <a:t>sign on date/time</a:t>
            </a:r>
            <a:r>
              <a:rPr lang="en-US" sz="1600" dirty="0" smtClean="0">
                <a:solidFill>
                  <a:srgbClr val="FF0000"/>
                </a:solidFill>
              </a:rPr>
              <a:t>,</a:t>
            </a:r>
            <a:r>
              <a:rPr lang="en-US" sz="1600" dirty="0" smtClean="0"/>
              <a:t> </a:t>
            </a:r>
            <a:r>
              <a:rPr lang="en-US" sz="1600" dirty="0"/>
              <a:t>and department </a:t>
            </a:r>
            <a:r>
              <a:rPr lang="en-US" sz="1600" dirty="0" smtClean="0"/>
              <a:t>ID.</a:t>
            </a:r>
            <a:endParaRPr lang="en-US" sz="1600" dirty="0"/>
          </a:p>
          <a:p>
            <a:pPr lvl="2">
              <a:spcBef>
                <a:spcPts val="600"/>
              </a:spcBef>
              <a:spcAft>
                <a:spcPts val="600"/>
              </a:spcAft>
            </a:pPr>
            <a:r>
              <a:rPr lang="en-US" sz="1600" dirty="0" smtClean="0"/>
              <a:t>This query is useful for large agencies that have many SFS users associated to multiple primary permission lists.</a:t>
            </a:r>
            <a:endParaRPr lang="en-US" sz="1600" dirty="0"/>
          </a:p>
          <a:p>
            <a:pPr lvl="1">
              <a:spcBef>
                <a:spcPts val="600"/>
              </a:spcBef>
              <a:spcAft>
                <a:spcPts val="600"/>
              </a:spcAft>
            </a:pPr>
            <a:endParaRPr lang="en-US" dirty="0" smtClean="0"/>
          </a:p>
          <a:p>
            <a:pPr lvl="1">
              <a:spcBef>
                <a:spcPts val="600"/>
              </a:spcBef>
              <a:spcAft>
                <a:spcPts val="600"/>
              </a:spcAft>
            </a:pPr>
            <a:endParaRPr lang="en-US" dirty="0"/>
          </a:p>
          <a:p>
            <a:pPr marL="1371600" lvl="3" indent="0">
              <a:buNone/>
            </a:pPr>
            <a:endParaRPr lang="en-US" dirty="0"/>
          </a:p>
        </p:txBody>
      </p:sp>
      <p:sp>
        <p:nvSpPr>
          <p:cNvPr id="3" name="Text Placeholder 2"/>
          <p:cNvSpPr>
            <a:spLocks noGrp="1"/>
          </p:cNvSpPr>
          <p:nvPr>
            <p:ph type="body" sz="quarter" idx="16"/>
          </p:nvPr>
        </p:nvSpPr>
        <p:spPr/>
        <p:txBody>
          <a:bodyPr/>
          <a:lstStyle/>
          <a:p>
            <a:pPr lvl="0" algn="ctr"/>
            <a:r>
              <a:rPr lang="en-US" sz="2800" dirty="0" smtClean="0"/>
              <a:t>Query to Check on Accounts Locked</a:t>
            </a:r>
            <a:endParaRPr lang="en-US" sz="2800" dirty="0"/>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4064651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spcBef>
                <a:spcPts val="600"/>
              </a:spcBef>
              <a:spcAft>
                <a:spcPts val="1500"/>
              </a:spcAft>
            </a:pPr>
            <a:r>
              <a:rPr lang="en-US" sz="1600" dirty="0"/>
              <a:t>SFS has implemented additional email notifications to inform ASAs, </a:t>
            </a:r>
            <a:r>
              <a:rPr lang="en-US" sz="1600" dirty="0" smtClean="0"/>
              <a:t>CRs, </a:t>
            </a:r>
            <a:r>
              <a:rPr lang="en-US" sz="1600" dirty="0"/>
              <a:t>and </a:t>
            </a:r>
            <a:r>
              <a:rPr lang="en-US" sz="1600" dirty="0" smtClean="0"/>
              <a:t>FCs </a:t>
            </a:r>
            <a:r>
              <a:rPr lang="en-US" sz="1600" dirty="0"/>
              <a:t>when either a </a:t>
            </a:r>
            <a:r>
              <a:rPr lang="en-US" sz="1600" dirty="0" smtClean="0"/>
              <a:t>CR </a:t>
            </a:r>
            <a:r>
              <a:rPr lang="en-US" sz="1600" dirty="0"/>
              <a:t>or </a:t>
            </a:r>
            <a:r>
              <a:rPr lang="en-US" sz="1600" dirty="0" smtClean="0"/>
              <a:t>FC </a:t>
            </a:r>
            <a:r>
              <a:rPr lang="en-US" sz="1600" dirty="0"/>
              <a:t>user account becomes locked as part of the audit process</a:t>
            </a:r>
            <a:r>
              <a:rPr lang="en-US" sz="1600" dirty="0" smtClean="0"/>
              <a:t>.</a:t>
            </a:r>
          </a:p>
          <a:p>
            <a:pPr>
              <a:spcBef>
                <a:spcPts val="600"/>
              </a:spcBef>
              <a:spcAft>
                <a:spcPts val="1500"/>
              </a:spcAft>
            </a:pPr>
            <a:endParaRPr lang="en-US" sz="200" dirty="0"/>
          </a:p>
          <a:p>
            <a:pPr lvl="1">
              <a:spcBef>
                <a:spcPts val="600"/>
              </a:spcBef>
              <a:spcAft>
                <a:spcPts val="1500"/>
              </a:spcAft>
            </a:pPr>
            <a:r>
              <a:rPr lang="en-US" sz="1600" dirty="0"/>
              <a:t>When the notification is received, the ASA has the ability to unlock and reset the password for the </a:t>
            </a:r>
            <a:r>
              <a:rPr lang="en-US" sz="1600" dirty="0" smtClean="0"/>
              <a:t>CR </a:t>
            </a:r>
            <a:r>
              <a:rPr lang="en-US" sz="1600" dirty="0"/>
              <a:t>and </a:t>
            </a:r>
            <a:r>
              <a:rPr lang="en-US" sz="1600" dirty="0" smtClean="0"/>
              <a:t>FC </a:t>
            </a:r>
            <a:r>
              <a:rPr lang="en-US" sz="1600" dirty="0"/>
              <a:t>user account directly in SFS. </a:t>
            </a:r>
          </a:p>
          <a:p>
            <a:pPr lvl="2">
              <a:spcBef>
                <a:spcPts val="600"/>
              </a:spcBef>
              <a:spcAft>
                <a:spcPts val="1500"/>
              </a:spcAft>
            </a:pPr>
            <a:r>
              <a:rPr lang="en-US" sz="1600" dirty="0"/>
              <a:t>Once the user account is unlocked and password reset, the </a:t>
            </a:r>
            <a:r>
              <a:rPr lang="en-US" sz="1600" dirty="0" smtClean="0"/>
              <a:t>CR </a:t>
            </a:r>
            <a:r>
              <a:rPr lang="en-US" sz="1600" dirty="0"/>
              <a:t>and </a:t>
            </a:r>
            <a:r>
              <a:rPr lang="en-US" sz="1600" dirty="0" smtClean="0"/>
              <a:t>FC </a:t>
            </a:r>
            <a:r>
              <a:rPr lang="en-US" sz="1600" dirty="0"/>
              <a:t>should log into SFS so that their account remains active</a:t>
            </a:r>
            <a:r>
              <a:rPr lang="en-US" sz="1600" dirty="0" smtClean="0"/>
              <a:t>.</a:t>
            </a:r>
          </a:p>
          <a:p>
            <a:pPr lvl="2">
              <a:spcBef>
                <a:spcPts val="600"/>
              </a:spcBef>
              <a:spcAft>
                <a:spcPts val="1500"/>
              </a:spcAft>
            </a:pPr>
            <a:r>
              <a:rPr lang="en-US" sz="1600" dirty="0" smtClean="0"/>
              <a:t>However, accounts </a:t>
            </a:r>
            <a:r>
              <a:rPr lang="en-US" sz="1600" dirty="0"/>
              <a:t>that are locked by the audit </a:t>
            </a:r>
            <a:r>
              <a:rPr lang="en-US" sz="1600" dirty="0" smtClean="0"/>
              <a:t>process, </a:t>
            </a:r>
            <a:r>
              <a:rPr lang="en-US" sz="1600" dirty="0"/>
              <a:t>and not reactivated within 180 </a:t>
            </a:r>
            <a:r>
              <a:rPr lang="en-US" sz="1600" dirty="0" smtClean="0"/>
              <a:t>days, </a:t>
            </a:r>
            <a:r>
              <a:rPr lang="en-US" sz="1600" dirty="0"/>
              <a:t>will be </a:t>
            </a:r>
            <a:r>
              <a:rPr lang="en-US" sz="1600" dirty="0" smtClean="0"/>
              <a:t>removed </a:t>
            </a:r>
            <a:r>
              <a:rPr lang="en-US" sz="1600" dirty="0"/>
              <a:t>from the SFS system. </a:t>
            </a:r>
          </a:p>
          <a:p>
            <a:pPr lvl="2">
              <a:spcBef>
                <a:spcPts val="600"/>
              </a:spcBef>
              <a:spcAft>
                <a:spcPts val="600"/>
              </a:spcAft>
            </a:pPr>
            <a:endParaRPr lang="en-US" dirty="0"/>
          </a:p>
        </p:txBody>
      </p:sp>
      <p:sp>
        <p:nvSpPr>
          <p:cNvPr id="3" name="Text Placeholder 2"/>
          <p:cNvSpPr>
            <a:spLocks noGrp="1"/>
          </p:cNvSpPr>
          <p:nvPr>
            <p:ph type="body" sz="quarter" idx="16"/>
          </p:nvPr>
        </p:nvSpPr>
        <p:spPr/>
        <p:txBody>
          <a:bodyPr/>
          <a:lstStyle/>
          <a:p>
            <a:pPr algn="ctr"/>
            <a:r>
              <a:rPr lang="en-US" sz="2800" dirty="0"/>
              <a:t>Notification for Locked </a:t>
            </a:r>
            <a:r>
              <a:rPr lang="en-US" sz="2800" dirty="0" smtClean="0"/>
              <a:t>CRs </a:t>
            </a:r>
            <a:r>
              <a:rPr lang="en-US" sz="2800" dirty="0"/>
              <a:t>and </a:t>
            </a:r>
            <a:r>
              <a:rPr lang="en-US" sz="2800" dirty="0" smtClean="0"/>
              <a:t>FCs </a:t>
            </a:r>
            <a:r>
              <a:rPr lang="en-US" sz="2800" dirty="0"/>
              <a:t>User Accounts</a:t>
            </a:r>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201333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8417" y="1800286"/>
            <a:ext cx="11338560" cy="4648200"/>
          </a:xfrm>
        </p:spPr>
        <p:txBody>
          <a:bodyPr/>
          <a:lstStyle/>
          <a:p>
            <a:endParaRPr lang="en-US" sz="1600" dirty="0" smtClean="0"/>
          </a:p>
          <a:p>
            <a:r>
              <a:rPr lang="en-US" sz="1600" dirty="0" smtClean="0"/>
              <a:t>SFS locks user accounts that are only associated with the Traveler role. These accounts are not removed from SFS, even when they are locked. </a:t>
            </a:r>
            <a:r>
              <a:rPr lang="en-US" sz="1600" dirty="0"/>
              <a:t>Later this year, SFS will treat user accounts that are associated to certain </a:t>
            </a:r>
            <a:r>
              <a:rPr lang="en-US" sz="1600" dirty="0" smtClean="0"/>
              <a:t>Requester </a:t>
            </a:r>
            <a:r>
              <a:rPr lang="en-US" sz="1600" dirty="0"/>
              <a:t>roles in the same way as travelers are treated.  More information will be forthcoming in regards to this </a:t>
            </a:r>
            <a:r>
              <a:rPr lang="en-US" sz="1600" dirty="0" smtClean="0"/>
              <a:t>change.</a:t>
            </a:r>
          </a:p>
          <a:p>
            <a:endParaRPr lang="en-US" sz="1600" dirty="0" smtClean="0"/>
          </a:p>
          <a:p>
            <a:endParaRPr lang="en-US" sz="1600" dirty="0"/>
          </a:p>
          <a:p>
            <a:endParaRPr lang="en-US" sz="1600" dirty="0"/>
          </a:p>
          <a:p>
            <a:r>
              <a:rPr lang="en-US" sz="1600" dirty="0"/>
              <a:t>Staff that have certain </a:t>
            </a:r>
            <a:r>
              <a:rPr lang="en-US" sz="1600" dirty="0" smtClean="0"/>
              <a:t>Requester </a:t>
            </a:r>
            <a:r>
              <a:rPr lang="en-US" sz="1600" dirty="0"/>
              <a:t>roles may be locked but not deleted. This would be that same as we do for staff with a travel role. More information will be forthcoming in regards to this change.  </a:t>
            </a:r>
          </a:p>
        </p:txBody>
      </p:sp>
      <p:sp>
        <p:nvSpPr>
          <p:cNvPr id="3" name="Text Placeholder 2"/>
          <p:cNvSpPr>
            <a:spLocks noGrp="1"/>
          </p:cNvSpPr>
          <p:nvPr>
            <p:ph type="body" sz="quarter" idx="16"/>
          </p:nvPr>
        </p:nvSpPr>
        <p:spPr/>
        <p:txBody>
          <a:bodyPr/>
          <a:lstStyle/>
          <a:p>
            <a:pPr algn="ctr"/>
            <a:r>
              <a:rPr lang="en-US" sz="2800" dirty="0" smtClean="0"/>
              <a:t>Coming Later in 2021</a:t>
            </a:r>
            <a:endParaRPr lang="en-US" sz="2800" dirty="0"/>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13312991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42519888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 </a:t>
            </a:r>
            <a:endParaRPr lang="en-US" dirty="0"/>
          </a:p>
        </p:txBody>
      </p:sp>
      <p:sp>
        <p:nvSpPr>
          <p:cNvPr id="3" name="Text Placeholder 2"/>
          <p:cNvSpPr>
            <a:spLocks noGrp="1"/>
          </p:cNvSpPr>
          <p:nvPr>
            <p:ph type="body" sz="quarter" idx="16"/>
          </p:nvPr>
        </p:nvSpPr>
        <p:spPr/>
        <p:txBody>
          <a:bodyPr/>
          <a:lstStyle/>
          <a:p>
            <a:pPr>
              <a:spcBef>
                <a:spcPts val="600"/>
              </a:spcBef>
            </a:pPr>
            <a:r>
              <a:rPr lang="en-US" sz="3200" dirty="0"/>
              <a:t>Retired, Terminated, and </a:t>
            </a:r>
            <a:endParaRPr lang="en-US" sz="3200" dirty="0" smtClean="0"/>
          </a:p>
          <a:p>
            <a:pPr>
              <a:spcAft>
                <a:spcPts val="600"/>
              </a:spcAft>
            </a:pPr>
            <a:r>
              <a:rPr lang="en-US" sz="3200" dirty="0" smtClean="0"/>
              <a:t>Deceased </a:t>
            </a:r>
            <a:r>
              <a:rPr lang="en-US" sz="3200" dirty="0"/>
              <a:t>User Processing</a:t>
            </a:r>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31759475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3333" y="1752600"/>
            <a:ext cx="11338560" cy="4011168"/>
          </a:xfrm>
        </p:spPr>
        <p:txBody>
          <a:bodyPr/>
          <a:lstStyle/>
          <a:p>
            <a:pPr>
              <a:spcBef>
                <a:spcPts val="600"/>
              </a:spcBef>
              <a:spcAft>
                <a:spcPts val="4000"/>
              </a:spcAft>
            </a:pPr>
            <a:r>
              <a:rPr lang="en-US" sz="1600" dirty="0" smtClean="0"/>
              <a:t>Twice each week SFS processes data from Payroll.</a:t>
            </a:r>
          </a:p>
          <a:p>
            <a:pPr>
              <a:spcBef>
                <a:spcPts val="600"/>
              </a:spcBef>
              <a:spcAft>
                <a:spcPts val="1500"/>
              </a:spcAft>
            </a:pPr>
            <a:r>
              <a:rPr lang="en-US" sz="1600" dirty="0" smtClean="0"/>
              <a:t>One aspect of that processing is looking at SFS users who have Retired, Terminated, or are Deceased.</a:t>
            </a:r>
          </a:p>
          <a:p>
            <a:pPr lvl="1">
              <a:spcBef>
                <a:spcPts val="600"/>
              </a:spcBef>
              <a:spcAft>
                <a:spcPts val="1500"/>
              </a:spcAft>
            </a:pPr>
            <a:r>
              <a:rPr lang="en-US" sz="1600" dirty="0" smtClean="0"/>
              <a:t>Ensure these accounts are locked</a:t>
            </a:r>
          </a:p>
          <a:p>
            <a:pPr lvl="1">
              <a:spcBef>
                <a:spcPts val="600"/>
              </a:spcBef>
              <a:spcAft>
                <a:spcPts val="600"/>
              </a:spcAft>
            </a:pPr>
            <a:r>
              <a:rPr lang="en-US" sz="1600" dirty="0" smtClean="0"/>
              <a:t>Ensure the accounts have not been used by anyone after the RTD date as reported by Payroll</a:t>
            </a:r>
          </a:p>
          <a:p>
            <a:pPr lvl="2">
              <a:spcBef>
                <a:spcPts val="600"/>
              </a:spcBef>
              <a:spcAft>
                <a:spcPts val="600"/>
              </a:spcAft>
            </a:pPr>
            <a:r>
              <a:rPr lang="en-US" sz="1600" dirty="0" smtClean="0"/>
              <a:t>Very important agencies update Payroll as soon as possible (within a few days)</a:t>
            </a:r>
          </a:p>
          <a:p>
            <a:pPr lvl="2">
              <a:spcBef>
                <a:spcPts val="600"/>
              </a:spcBef>
              <a:spcAft>
                <a:spcPts val="600"/>
              </a:spcAft>
            </a:pPr>
            <a:r>
              <a:rPr lang="en-US" sz="1600" dirty="0" smtClean="0"/>
              <a:t>Very important agencies update the related online pages when informed by SFS that post-RTD activity has been identified</a:t>
            </a:r>
          </a:p>
          <a:p>
            <a:pPr marL="1371600" lvl="3" indent="0">
              <a:buNone/>
            </a:pPr>
            <a:endParaRPr lang="en-US" dirty="0"/>
          </a:p>
        </p:txBody>
      </p:sp>
      <p:sp>
        <p:nvSpPr>
          <p:cNvPr id="3" name="Text Placeholder 2"/>
          <p:cNvSpPr>
            <a:spLocks noGrp="1"/>
          </p:cNvSpPr>
          <p:nvPr>
            <p:ph type="body" sz="quarter" idx="16"/>
          </p:nvPr>
        </p:nvSpPr>
        <p:spPr/>
        <p:txBody>
          <a:bodyPr/>
          <a:lstStyle/>
          <a:p>
            <a:pPr algn="ctr"/>
            <a:r>
              <a:rPr lang="en-US" sz="2800" dirty="0" smtClean="0"/>
              <a:t>A Key Control</a:t>
            </a:r>
            <a:r>
              <a:rPr lang="en-US" dirty="0" smtClean="0"/>
              <a:t>	</a:t>
            </a:r>
            <a:endParaRPr lang="en-US" dirty="0"/>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34573589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1524000"/>
            <a:ext cx="11003280" cy="4724400"/>
          </a:xfrm>
        </p:spPr>
        <p:txBody>
          <a:bodyPr/>
          <a:lstStyle/>
          <a:p>
            <a:pPr>
              <a:spcBef>
                <a:spcPts val="600"/>
              </a:spcBef>
              <a:spcAft>
                <a:spcPts val="1000"/>
              </a:spcAft>
            </a:pPr>
            <a:r>
              <a:rPr lang="en-US" sz="1600" dirty="0" smtClean="0"/>
              <a:t>SFS posts RTDs to the User Account Post Separation Page.</a:t>
            </a:r>
          </a:p>
          <a:p>
            <a:pPr>
              <a:spcBef>
                <a:spcPts val="600"/>
              </a:spcBef>
              <a:spcAft>
                <a:spcPts val="600"/>
              </a:spcAft>
            </a:pPr>
            <a:r>
              <a:rPr lang="en-US" sz="1600" dirty="0" smtClean="0"/>
              <a:t>If such activity is identified, it is posted to the User Activity Post Separation page and the agency is notified by email.</a:t>
            </a:r>
          </a:p>
          <a:p>
            <a:pPr>
              <a:spcBef>
                <a:spcPts val="600"/>
              </a:spcBef>
              <a:spcAft>
                <a:spcPts val="600"/>
              </a:spcAft>
            </a:pPr>
            <a:r>
              <a:rPr lang="en-US" sz="1600" dirty="0" smtClean="0"/>
              <a:t>A variety of activities are examined:</a:t>
            </a:r>
            <a:r>
              <a:rPr lang="en-US" dirty="0" smtClean="0"/>
              <a:t>		</a:t>
            </a:r>
          </a:p>
          <a:p>
            <a:pPr marL="1371600" lvl="3" indent="0">
              <a:buNone/>
            </a:pPr>
            <a:endParaRPr lang="en-US" dirty="0"/>
          </a:p>
        </p:txBody>
      </p:sp>
      <p:sp>
        <p:nvSpPr>
          <p:cNvPr id="3" name="Text Placeholder 2"/>
          <p:cNvSpPr>
            <a:spLocks noGrp="1"/>
          </p:cNvSpPr>
          <p:nvPr>
            <p:ph type="body" sz="quarter" idx="16"/>
          </p:nvPr>
        </p:nvSpPr>
        <p:spPr/>
        <p:txBody>
          <a:bodyPr/>
          <a:lstStyle/>
          <a:p>
            <a:pPr algn="ctr"/>
            <a:r>
              <a:rPr lang="en-US" sz="2800" dirty="0" smtClean="0"/>
              <a:t>RTD Processing</a:t>
            </a:r>
            <a:r>
              <a:rPr lang="en-US" dirty="0" smtClean="0"/>
              <a:t>	</a:t>
            </a:r>
            <a:endParaRPr lang="en-US" dirty="0"/>
          </a:p>
        </p:txBody>
      </p:sp>
      <p:sp>
        <p:nvSpPr>
          <p:cNvPr id="4" name="Date Placeholder 3"/>
          <p:cNvSpPr>
            <a:spLocks noGrp="1"/>
          </p:cNvSpPr>
          <p:nvPr>
            <p:ph type="dt" sz="half" idx="2"/>
          </p:nvPr>
        </p:nvSpPr>
        <p:spPr/>
        <p:txBody>
          <a:bodyPr/>
          <a:lstStyle/>
          <a:p>
            <a:r>
              <a:rPr lang="en-US" smtClean="0"/>
              <a:t>September 16, 2021</a:t>
            </a:r>
            <a:endParaRPr lang="en-US" dirty="0"/>
          </a:p>
        </p:txBody>
      </p:sp>
      <p:pic>
        <p:nvPicPr>
          <p:cNvPr id="5" name="Picture 4"/>
          <p:cNvPicPr>
            <a:picLocks noChangeAspect="1"/>
          </p:cNvPicPr>
          <p:nvPr/>
        </p:nvPicPr>
        <p:blipFill>
          <a:blip r:embed="rId2"/>
          <a:stretch>
            <a:fillRect/>
          </a:stretch>
        </p:blipFill>
        <p:spPr>
          <a:xfrm>
            <a:off x="1600200" y="3048000"/>
            <a:ext cx="1759040" cy="2870348"/>
          </a:xfrm>
          <a:prstGeom prst="rect">
            <a:avLst/>
          </a:prstGeom>
        </p:spPr>
      </p:pic>
    </p:spTree>
    <p:extLst>
      <p:ext uri="{BB962C8B-B14F-4D97-AF65-F5344CB8AC3E}">
        <p14:creationId xmlns:p14="http://schemas.microsoft.com/office/powerpoint/2010/main" val="39974018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447800"/>
            <a:ext cx="11338560" cy="5257800"/>
          </a:xfrm>
        </p:spPr>
        <p:txBody>
          <a:bodyPr/>
          <a:lstStyle/>
          <a:p>
            <a:pPr>
              <a:spcBef>
                <a:spcPts val="600"/>
              </a:spcBef>
              <a:spcAft>
                <a:spcPts val="600"/>
              </a:spcAft>
            </a:pPr>
            <a:endParaRPr lang="en-US" sz="1600" dirty="0" smtClean="0"/>
          </a:p>
          <a:p>
            <a:pPr>
              <a:spcBef>
                <a:spcPts val="600"/>
              </a:spcBef>
              <a:spcAft>
                <a:spcPts val="600"/>
              </a:spcAft>
            </a:pPr>
            <a:r>
              <a:rPr lang="en-US" sz="1600" dirty="0" smtClean="0"/>
              <a:t>The ICO must review the activity and post a response as to the outcome of that review. The review should be completed in 30 days or less</a:t>
            </a:r>
            <a:r>
              <a:rPr lang="en-US" sz="1600" dirty="0" smtClean="0">
                <a:solidFill>
                  <a:srgbClr val="FF0000"/>
                </a:solidFill>
              </a:rPr>
              <a:t>,</a:t>
            </a:r>
            <a:r>
              <a:rPr lang="en-US" sz="1600" dirty="0" smtClean="0"/>
              <a:t> or it can become an audit finding.</a:t>
            </a:r>
          </a:p>
          <a:p>
            <a:pPr marL="0" indent="0">
              <a:spcBef>
                <a:spcPts val="600"/>
              </a:spcBef>
              <a:spcAft>
                <a:spcPts val="600"/>
              </a:spcAft>
              <a:buNone/>
            </a:pPr>
            <a:endParaRPr lang="en-US" dirty="0" smtClean="0"/>
          </a:p>
          <a:p>
            <a:pPr>
              <a:spcBef>
                <a:spcPts val="600"/>
              </a:spcBef>
              <a:spcAft>
                <a:spcPts val="600"/>
              </a:spcAft>
            </a:pPr>
            <a:endParaRPr lang="en-US" dirty="0" smtClean="0"/>
          </a:p>
          <a:p>
            <a:pPr>
              <a:spcBef>
                <a:spcPts val="600"/>
              </a:spcBef>
              <a:spcAft>
                <a:spcPts val="600"/>
              </a:spcAft>
            </a:pPr>
            <a:endParaRPr lang="en-US" dirty="0"/>
          </a:p>
        </p:txBody>
      </p:sp>
      <p:sp>
        <p:nvSpPr>
          <p:cNvPr id="3" name="Text Placeholder 2"/>
          <p:cNvSpPr>
            <a:spLocks noGrp="1"/>
          </p:cNvSpPr>
          <p:nvPr>
            <p:ph type="body" sz="quarter" idx="16"/>
          </p:nvPr>
        </p:nvSpPr>
        <p:spPr/>
        <p:txBody>
          <a:bodyPr/>
          <a:lstStyle/>
          <a:p>
            <a:pPr algn="ctr"/>
            <a:r>
              <a:rPr lang="en-US" sz="2800" dirty="0" smtClean="0"/>
              <a:t>RTD Processing	</a:t>
            </a:r>
            <a:endParaRPr lang="en-US" sz="2800" dirty="0"/>
          </a:p>
        </p:txBody>
      </p:sp>
      <p:sp>
        <p:nvSpPr>
          <p:cNvPr id="4" name="Date Placeholder 3"/>
          <p:cNvSpPr>
            <a:spLocks noGrp="1"/>
          </p:cNvSpPr>
          <p:nvPr>
            <p:ph type="dt" sz="half" idx="2"/>
          </p:nvPr>
        </p:nvSpPr>
        <p:spPr/>
        <p:txBody>
          <a:bodyPr/>
          <a:lstStyle/>
          <a:p>
            <a:r>
              <a:rPr lang="en-US" smtClean="0"/>
              <a:t>September 16, 2021</a:t>
            </a:r>
            <a:endParaRPr lang="en-US" dirty="0"/>
          </a:p>
        </p:txBody>
      </p:sp>
      <p:pic>
        <p:nvPicPr>
          <p:cNvPr id="6" name="Picture 5"/>
          <p:cNvPicPr>
            <a:picLocks noChangeAspect="1"/>
          </p:cNvPicPr>
          <p:nvPr/>
        </p:nvPicPr>
        <p:blipFill>
          <a:blip r:embed="rId2"/>
          <a:stretch>
            <a:fillRect/>
          </a:stretch>
        </p:blipFill>
        <p:spPr>
          <a:xfrm>
            <a:off x="2209800" y="2819400"/>
            <a:ext cx="7162800" cy="2978303"/>
          </a:xfrm>
          <a:prstGeom prst="rect">
            <a:avLst/>
          </a:prstGeom>
        </p:spPr>
      </p:pic>
    </p:spTree>
    <p:extLst>
      <p:ext uri="{BB962C8B-B14F-4D97-AF65-F5344CB8AC3E}">
        <p14:creationId xmlns:p14="http://schemas.microsoft.com/office/powerpoint/2010/main" val="10471323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8249" y="1676400"/>
            <a:ext cx="11338560" cy="4011168"/>
          </a:xfrm>
        </p:spPr>
        <p:txBody>
          <a:bodyPr/>
          <a:lstStyle/>
          <a:p>
            <a:pPr>
              <a:spcBef>
                <a:spcPts val="600"/>
              </a:spcBef>
              <a:spcAft>
                <a:spcPts val="2000"/>
              </a:spcAft>
            </a:pPr>
            <a:r>
              <a:rPr lang="en-US" sz="1600" dirty="0" smtClean="0"/>
              <a:t>Log into production</a:t>
            </a:r>
          </a:p>
          <a:p>
            <a:pPr>
              <a:spcBef>
                <a:spcPts val="600"/>
              </a:spcBef>
              <a:spcAft>
                <a:spcPts val="2000"/>
              </a:spcAft>
            </a:pPr>
            <a:r>
              <a:rPr lang="en-US" sz="1600" dirty="0" smtClean="0"/>
              <a:t>Select Compass &gt; </a:t>
            </a:r>
            <a:r>
              <a:rPr lang="en-US" sz="1600" dirty="0" err="1" smtClean="0"/>
              <a:t>NavBar</a:t>
            </a:r>
            <a:r>
              <a:rPr lang="en-US" sz="1600" dirty="0" smtClean="0"/>
              <a:t> Icon</a:t>
            </a:r>
          </a:p>
          <a:p>
            <a:pPr>
              <a:spcBef>
                <a:spcPts val="600"/>
              </a:spcBef>
              <a:spcAft>
                <a:spcPts val="2000"/>
              </a:spcAft>
            </a:pPr>
            <a:r>
              <a:rPr lang="en-US" sz="1600" dirty="0" smtClean="0"/>
              <a:t>Then Navigator &gt; PeopleTools &gt; Security &gt; NY SFS Security Administration</a:t>
            </a:r>
          </a:p>
          <a:p>
            <a:pPr>
              <a:spcBef>
                <a:spcPts val="600"/>
              </a:spcBef>
              <a:spcAft>
                <a:spcPts val="600"/>
              </a:spcAft>
            </a:pPr>
            <a:endParaRPr lang="en-US" dirty="0"/>
          </a:p>
        </p:txBody>
      </p:sp>
      <p:sp>
        <p:nvSpPr>
          <p:cNvPr id="3" name="Text Placeholder 2"/>
          <p:cNvSpPr>
            <a:spLocks noGrp="1"/>
          </p:cNvSpPr>
          <p:nvPr>
            <p:ph type="body" sz="quarter" idx="16"/>
          </p:nvPr>
        </p:nvSpPr>
        <p:spPr/>
        <p:txBody>
          <a:bodyPr/>
          <a:lstStyle/>
          <a:p>
            <a:pPr algn="ctr"/>
            <a:r>
              <a:rPr lang="en-US" sz="2800" dirty="0" smtClean="0"/>
              <a:t>How you get there</a:t>
            </a:r>
            <a:r>
              <a:rPr lang="en-US" dirty="0" smtClean="0"/>
              <a:t>	</a:t>
            </a:r>
            <a:endParaRPr lang="en-US" dirty="0"/>
          </a:p>
        </p:txBody>
      </p:sp>
      <p:sp>
        <p:nvSpPr>
          <p:cNvPr id="4" name="Date Placeholder 3"/>
          <p:cNvSpPr>
            <a:spLocks noGrp="1"/>
          </p:cNvSpPr>
          <p:nvPr>
            <p:ph type="dt" sz="half" idx="2"/>
          </p:nvPr>
        </p:nvSpPr>
        <p:spPr/>
        <p:txBody>
          <a:bodyPr/>
          <a:lstStyle/>
          <a:p>
            <a:r>
              <a:rPr lang="en-US" smtClean="0"/>
              <a:t>September 16, 2021</a:t>
            </a:r>
            <a:endParaRPr lang="en-US" dirty="0"/>
          </a:p>
        </p:txBody>
      </p:sp>
      <p:pic>
        <p:nvPicPr>
          <p:cNvPr id="5" name="Picture 4"/>
          <p:cNvPicPr>
            <a:picLocks noChangeAspect="1"/>
          </p:cNvPicPr>
          <p:nvPr/>
        </p:nvPicPr>
        <p:blipFill>
          <a:blip r:embed="rId2"/>
          <a:stretch>
            <a:fillRect/>
          </a:stretch>
        </p:blipFill>
        <p:spPr>
          <a:xfrm>
            <a:off x="2206213" y="3429000"/>
            <a:ext cx="3886400" cy="2590933"/>
          </a:xfrm>
          <a:prstGeom prst="rect">
            <a:avLst/>
          </a:prstGeom>
        </p:spPr>
      </p:pic>
    </p:spTree>
    <p:extLst>
      <p:ext uri="{BB962C8B-B14F-4D97-AF65-F5344CB8AC3E}">
        <p14:creationId xmlns:p14="http://schemas.microsoft.com/office/powerpoint/2010/main" val="5192850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spcBef>
                <a:spcPts val="600"/>
              </a:spcBef>
              <a:spcAft>
                <a:spcPts val="600"/>
              </a:spcAft>
            </a:pPr>
            <a:endParaRPr lang="en-US" dirty="0" smtClean="0"/>
          </a:p>
          <a:p>
            <a:pPr>
              <a:spcBef>
                <a:spcPts val="600"/>
              </a:spcBef>
              <a:spcAft>
                <a:spcPts val="600"/>
              </a:spcAft>
            </a:pPr>
            <a:endParaRPr lang="en-US" dirty="0"/>
          </a:p>
        </p:txBody>
      </p:sp>
      <p:sp>
        <p:nvSpPr>
          <p:cNvPr id="3" name="Text Placeholder 2"/>
          <p:cNvSpPr>
            <a:spLocks noGrp="1"/>
          </p:cNvSpPr>
          <p:nvPr>
            <p:ph type="body" sz="quarter" idx="16"/>
          </p:nvPr>
        </p:nvSpPr>
        <p:spPr/>
        <p:txBody>
          <a:bodyPr/>
          <a:lstStyle/>
          <a:p>
            <a:pPr algn="ctr"/>
            <a:r>
              <a:rPr lang="en-US" sz="2800" dirty="0" smtClean="0"/>
              <a:t>User Account Post Separation Page	</a:t>
            </a:r>
            <a:endParaRPr lang="en-US" sz="2800" dirty="0"/>
          </a:p>
        </p:txBody>
      </p:sp>
      <p:sp>
        <p:nvSpPr>
          <p:cNvPr id="4" name="Date Placeholder 3"/>
          <p:cNvSpPr>
            <a:spLocks noGrp="1"/>
          </p:cNvSpPr>
          <p:nvPr>
            <p:ph type="dt" sz="half" idx="2"/>
          </p:nvPr>
        </p:nvSpPr>
        <p:spPr/>
        <p:txBody>
          <a:bodyPr/>
          <a:lstStyle/>
          <a:p>
            <a:r>
              <a:rPr lang="en-US" smtClean="0"/>
              <a:t>September 16, 2021</a:t>
            </a:r>
            <a:endParaRPr lang="en-US" dirty="0"/>
          </a:p>
        </p:txBody>
      </p:sp>
      <p:pic>
        <p:nvPicPr>
          <p:cNvPr id="6" name="Picture 5"/>
          <p:cNvPicPr>
            <a:picLocks noChangeAspect="1"/>
          </p:cNvPicPr>
          <p:nvPr/>
        </p:nvPicPr>
        <p:blipFill>
          <a:blip r:embed="rId2"/>
          <a:stretch>
            <a:fillRect/>
          </a:stretch>
        </p:blipFill>
        <p:spPr>
          <a:xfrm>
            <a:off x="2362200" y="1828800"/>
            <a:ext cx="7262893" cy="3275027"/>
          </a:xfrm>
          <a:prstGeom prst="rect">
            <a:avLst/>
          </a:prstGeom>
          <a:ln>
            <a:solidFill>
              <a:schemeClr val="tx1"/>
            </a:solidFill>
          </a:ln>
        </p:spPr>
      </p:pic>
    </p:spTree>
    <p:extLst>
      <p:ext uri="{BB962C8B-B14F-4D97-AF65-F5344CB8AC3E}">
        <p14:creationId xmlns:p14="http://schemas.microsoft.com/office/powerpoint/2010/main" val="4409968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5562600"/>
            <a:ext cx="10439400" cy="685800"/>
          </a:xfrm>
        </p:spPr>
        <p:txBody>
          <a:bodyPr/>
          <a:lstStyle/>
          <a:p>
            <a:pPr marL="0" indent="0">
              <a:spcBef>
                <a:spcPts val="600"/>
              </a:spcBef>
              <a:spcAft>
                <a:spcPts val="600"/>
              </a:spcAft>
              <a:buNone/>
            </a:pPr>
            <a:r>
              <a:rPr lang="en-US" sz="2000" dirty="0" smtClean="0"/>
              <a:t>J</a:t>
            </a:r>
            <a:r>
              <a:rPr lang="en-US" sz="1600" dirty="0" smtClean="0"/>
              <a:t>ust because a user is listed, does not mean they have post-separation activity. This is just a list of SFS users who have a status of RTD.</a:t>
            </a:r>
            <a:endParaRPr lang="en-US" sz="1600" dirty="0"/>
          </a:p>
        </p:txBody>
      </p:sp>
      <p:sp>
        <p:nvSpPr>
          <p:cNvPr id="3" name="Text Placeholder 2"/>
          <p:cNvSpPr>
            <a:spLocks noGrp="1"/>
          </p:cNvSpPr>
          <p:nvPr>
            <p:ph type="body" sz="quarter" idx="16"/>
          </p:nvPr>
        </p:nvSpPr>
        <p:spPr/>
        <p:txBody>
          <a:bodyPr/>
          <a:lstStyle/>
          <a:p>
            <a:pPr algn="ctr"/>
            <a:r>
              <a:rPr lang="en-US" sz="2800" dirty="0" smtClean="0"/>
              <a:t>User Account Post Separation Page	</a:t>
            </a:r>
            <a:endParaRPr lang="en-US" sz="2800" dirty="0"/>
          </a:p>
        </p:txBody>
      </p:sp>
      <p:sp>
        <p:nvSpPr>
          <p:cNvPr id="4" name="Date Placeholder 3"/>
          <p:cNvSpPr>
            <a:spLocks noGrp="1"/>
          </p:cNvSpPr>
          <p:nvPr>
            <p:ph type="dt" sz="half" idx="2"/>
          </p:nvPr>
        </p:nvSpPr>
        <p:spPr/>
        <p:txBody>
          <a:bodyPr/>
          <a:lstStyle/>
          <a:p>
            <a:r>
              <a:rPr lang="en-US" smtClean="0"/>
              <a:t>September 16, 2021</a:t>
            </a:r>
            <a:endParaRPr lang="en-US" dirty="0"/>
          </a:p>
        </p:txBody>
      </p:sp>
      <p:pic>
        <p:nvPicPr>
          <p:cNvPr id="1026" name="Picture 2" descr="C:\Users\SFSKPE~1\AppData\Local\Temp\9\SNAGHTML4789899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295400"/>
            <a:ext cx="9810870" cy="412325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76604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spcBef>
                <a:spcPts val="600"/>
              </a:spcBef>
              <a:spcAft>
                <a:spcPts val="600"/>
              </a:spcAft>
            </a:pPr>
            <a:endParaRPr lang="en-US" dirty="0" smtClean="0"/>
          </a:p>
          <a:p>
            <a:pPr marL="0" indent="0">
              <a:spcBef>
                <a:spcPts val="600"/>
              </a:spcBef>
              <a:spcAft>
                <a:spcPts val="600"/>
              </a:spcAft>
              <a:buNone/>
            </a:pPr>
            <a:r>
              <a:rPr lang="en-US" dirty="0"/>
              <a:t> </a:t>
            </a:r>
          </a:p>
        </p:txBody>
      </p:sp>
      <p:sp>
        <p:nvSpPr>
          <p:cNvPr id="3" name="Text Placeholder 2"/>
          <p:cNvSpPr>
            <a:spLocks noGrp="1"/>
          </p:cNvSpPr>
          <p:nvPr>
            <p:ph type="body" sz="quarter" idx="16"/>
          </p:nvPr>
        </p:nvSpPr>
        <p:spPr/>
        <p:txBody>
          <a:bodyPr/>
          <a:lstStyle/>
          <a:p>
            <a:pPr algn="ctr"/>
            <a:r>
              <a:rPr lang="en-US" sz="2800" dirty="0" smtClean="0"/>
              <a:t>User Activity Post Separation Page</a:t>
            </a:r>
            <a:r>
              <a:rPr lang="en-US" sz="3200" dirty="0" smtClean="0"/>
              <a:t>	</a:t>
            </a:r>
            <a:endParaRPr lang="en-US" sz="3200" dirty="0"/>
          </a:p>
        </p:txBody>
      </p:sp>
      <p:sp>
        <p:nvSpPr>
          <p:cNvPr id="4" name="Date Placeholder 3"/>
          <p:cNvSpPr>
            <a:spLocks noGrp="1"/>
          </p:cNvSpPr>
          <p:nvPr>
            <p:ph type="dt" sz="half" idx="2"/>
          </p:nvPr>
        </p:nvSpPr>
        <p:spPr/>
        <p:txBody>
          <a:bodyPr/>
          <a:lstStyle/>
          <a:p>
            <a:r>
              <a:rPr lang="en-US" smtClean="0"/>
              <a:t>September 16, 2021</a:t>
            </a:r>
            <a:endParaRPr lang="en-US" dirty="0"/>
          </a:p>
        </p:txBody>
      </p:sp>
      <p:pic>
        <p:nvPicPr>
          <p:cNvPr id="5" name="Picture 4"/>
          <p:cNvPicPr>
            <a:picLocks noChangeAspect="1"/>
          </p:cNvPicPr>
          <p:nvPr/>
        </p:nvPicPr>
        <p:blipFill>
          <a:blip r:embed="rId2"/>
          <a:stretch>
            <a:fillRect/>
          </a:stretch>
        </p:blipFill>
        <p:spPr>
          <a:xfrm>
            <a:off x="2362200" y="1905000"/>
            <a:ext cx="7162800" cy="3429000"/>
          </a:xfrm>
          <a:prstGeom prst="rect">
            <a:avLst/>
          </a:prstGeom>
          <a:ln>
            <a:solidFill>
              <a:schemeClr val="tx1"/>
            </a:solidFill>
          </a:ln>
        </p:spPr>
      </p:pic>
    </p:spTree>
    <p:extLst>
      <p:ext uri="{BB962C8B-B14F-4D97-AF65-F5344CB8AC3E}">
        <p14:creationId xmlns:p14="http://schemas.microsoft.com/office/powerpoint/2010/main" val="9803315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3333" y="1447800"/>
            <a:ext cx="11338560" cy="4011168"/>
          </a:xfrm>
        </p:spPr>
        <p:txBody>
          <a:bodyPr/>
          <a:lstStyle/>
          <a:p>
            <a:pPr marL="0" indent="0">
              <a:spcBef>
                <a:spcPts val="600"/>
              </a:spcBef>
              <a:spcAft>
                <a:spcPts val="600"/>
              </a:spcAft>
              <a:buNone/>
            </a:pPr>
            <a:endParaRPr lang="en-US" dirty="0" smtClean="0"/>
          </a:p>
        </p:txBody>
      </p:sp>
      <p:sp>
        <p:nvSpPr>
          <p:cNvPr id="3" name="Text Placeholder 2"/>
          <p:cNvSpPr>
            <a:spLocks noGrp="1"/>
          </p:cNvSpPr>
          <p:nvPr>
            <p:ph type="body" sz="quarter" idx="16"/>
          </p:nvPr>
        </p:nvSpPr>
        <p:spPr/>
        <p:txBody>
          <a:bodyPr/>
          <a:lstStyle/>
          <a:p>
            <a:pPr algn="ctr"/>
            <a:r>
              <a:rPr lang="en-US" sz="2800" dirty="0" smtClean="0"/>
              <a:t>User Activity Post Separation Page</a:t>
            </a:r>
            <a:r>
              <a:rPr lang="en-US" dirty="0" smtClean="0"/>
              <a:t>	</a:t>
            </a:r>
            <a:endParaRPr lang="en-US" dirty="0"/>
          </a:p>
        </p:txBody>
      </p:sp>
      <p:sp>
        <p:nvSpPr>
          <p:cNvPr id="4" name="Date Placeholder 3"/>
          <p:cNvSpPr>
            <a:spLocks noGrp="1"/>
          </p:cNvSpPr>
          <p:nvPr>
            <p:ph type="dt" sz="half" idx="2"/>
          </p:nvPr>
        </p:nvSpPr>
        <p:spPr/>
        <p:txBody>
          <a:bodyPr/>
          <a:lstStyle/>
          <a:p>
            <a:r>
              <a:rPr lang="en-US" smtClean="0"/>
              <a:t>September 16, 2021</a:t>
            </a:r>
            <a:endParaRPr lang="en-US" dirty="0"/>
          </a:p>
        </p:txBody>
      </p:sp>
      <p:pic>
        <p:nvPicPr>
          <p:cNvPr id="5" name="Picture 4"/>
          <p:cNvPicPr>
            <a:picLocks noChangeAspect="1"/>
          </p:cNvPicPr>
          <p:nvPr/>
        </p:nvPicPr>
        <p:blipFill>
          <a:blip r:embed="rId2"/>
          <a:stretch>
            <a:fillRect/>
          </a:stretch>
        </p:blipFill>
        <p:spPr>
          <a:xfrm>
            <a:off x="423333" y="1302326"/>
            <a:ext cx="11338560" cy="4946073"/>
          </a:xfrm>
          <a:prstGeom prst="rect">
            <a:avLst/>
          </a:prstGeom>
          <a:ln>
            <a:solidFill>
              <a:schemeClr val="tx1"/>
            </a:solidFill>
          </a:ln>
        </p:spPr>
      </p:pic>
    </p:spTree>
    <p:extLst>
      <p:ext uri="{BB962C8B-B14F-4D97-AF65-F5344CB8AC3E}">
        <p14:creationId xmlns:p14="http://schemas.microsoft.com/office/powerpoint/2010/main" val="19110944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752600"/>
            <a:ext cx="8839200" cy="4011168"/>
          </a:xfrm>
        </p:spPr>
        <p:txBody>
          <a:bodyPr/>
          <a:lstStyle/>
          <a:p>
            <a:pPr>
              <a:spcAft>
                <a:spcPts val="1500"/>
              </a:spcAft>
            </a:pPr>
            <a:r>
              <a:rPr lang="en-US" sz="1600" dirty="0" smtClean="0"/>
              <a:t>Self-Paced </a:t>
            </a:r>
            <a:r>
              <a:rPr lang="en-US" sz="1600" dirty="0"/>
              <a:t>Training in SFS Coach </a:t>
            </a:r>
            <a:r>
              <a:rPr lang="en-US" sz="1600" dirty="0" smtClean="0"/>
              <a:t>(</a:t>
            </a:r>
            <a:r>
              <a:rPr lang="en-US" sz="1600" dirty="0"/>
              <a:t>accessed via production SFS)</a:t>
            </a:r>
          </a:p>
          <a:p>
            <a:pPr lvl="1">
              <a:spcAft>
                <a:spcPts val="1500"/>
              </a:spcAft>
            </a:pPr>
            <a:r>
              <a:rPr lang="en-US" sz="1600" dirty="0"/>
              <a:t>ADMIN Security 205</a:t>
            </a:r>
          </a:p>
          <a:p>
            <a:pPr lvl="1">
              <a:spcAft>
                <a:spcPts val="1500"/>
              </a:spcAft>
            </a:pPr>
            <a:r>
              <a:rPr lang="en-US" sz="1600" dirty="0"/>
              <a:t>Compliance Reviewer 205</a:t>
            </a:r>
          </a:p>
          <a:p>
            <a:pPr lvl="1">
              <a:spcAft>
                <a:spcPts val="4000"/>
              </a:spcAft>
            </a:pPr>
            <a:r>
              <a:rPr lang="en-US" sz="1600" dirty="0"/>
              <a:t>Financial Certifier 205</a:t>
            </a:r>
          </a:p>
          <a:p>
            <a:pPr lvl="2">
              <a:buFont typeface="Arial" panose="020B0604020202020204" pitchFamily="34" charset="0"/>
              <a:buChar char="•"/>
            </a:pPr>
            <a:endParaRPr lang="en-US" sz="1600" dirty="0"/>
          </a:p>
          <a:p>
            <a:pPr>
              <a:spcAft>
                <a:spcPts val="1500"/>
              </a:spcAft>
            </a:pPr>
            <a:r>
              <a:rPr lang="en-US" sz="1600" dirty="0"/>
              <a:t>Job Aids in SFS Coach </a:t>
            </a:r>
            <a:r>
              <a:rPr lang="en-US" sz="1600" dirty="0" smtClean="0"/>
              <a:t>(</a:t>
            </a:r>
            <a:r>
              <a:rPr lang="en-US" sz="1600" dirty="0"/>
              <a:t>accessed via production SFS)</a:t>
            </a:r>
            <a:endParaRPr lang="en-US" sz="1600" i="1" dirty="0"/>
          </a:p>
          <a:p>
            <a:pPr lvl="1">
              <a:spcAft>
                <a:spcPts val="1500"/>
              </a:spcAft>
            </a:pPr>
            <a:r>
              <a:rPr lang="en-US" sz="1600" dirty="0"/>
              <a:t>JAA-ASA205-012</a:t>
            </a:r>
          </a:p>
          <a:p>
            <a:pPr lvl="1">
              <a:spcAft>
                <a:spcPts val="1500"/>
              </a:spcAft>
            </a:pPr>
            <a:r>
              <a:rPr lang="en-US" sz="1600" dirty="0" smtClean="0"/>
              <a:t>JAA-CR205-003</a:t>
            </a:r>
            <a:endParaRPr lang="en-US" sz="1600" dirty="0"/>
          </a:p>
          <a:p>
            <a:pPr lvl="1"/>
            <a:r>
              <a:rPr lang="en-US" sz="1600" dirty="0" smtClean="0"/>
              <a:t>JAA-FC205-003</a:t>
            </a:r>
            <a:endParaRPr lang="en-US" sz="1600" dirty="0"/>
          </a:p>
        </p:txBody>
      </p:sp>
      <p:sp>
        <p:nvSpPr>
          <p:cNvPr id="3" name="Text Placeholder 2"/>
          <p:cNvSpPr>
            <a:spLocks noGrp="1"/>
          </p:cNvSpPr>
          <p:nvPr>
            <p:ph type="body" sz="quarter" idx="16"/>
          </p:nvPr>
        </p:nvSpPr>
        <p:spPr/>
        <p:txBody>
          <a:bodyPr/>
          <a:lstStyle/>
          <a:p>
            <a:pPr algn="ctr"/>
            <a:r>
              <a:rPr lang="en-US" sz="2800" dirty="0" smtClean="0"/>
              <a:t>RTD Training Materials</a:t>
            </a:r>
            <a:r>
              <a:rPr lang="en-US" dirty="0" smtClean="0"/>
              <a:t>	</a:t>
            </a:r>
            <a:endParaRPr lang="en-US" dirty="0"/>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36785068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9752462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 </a:t>
            </a:r>
            <a:endParaRPr lang="en-US" dirty="0"/>
          </a:p>
        </p:txBody>
      </p:sp>
      <p:sp>
        <p:nvSpPr>
          <p:cNvPr id="3" name="Text Placeholder 2"/>
          <p:cNvSpPr>
            <a:spLocks noGrp="1"/>
          </p:cNvSpPr>
          <p:nvPr>
            <p:ph type="body" sz="quarter" idx="16"/>
          </p:nvPr>
        </p:nvSpPr>
        <p:spPr/>
        <p:txBody>
          <a:bodyPr/>
          <a:lstStyle/>
          <a:p>
            <a:r>
              <a:rPr lang="en-US" sz="3200" dirty="0" smtClean="0"/>
              <a:t>Update of Key Resource</a:t>
            </a:r>
          </a:p>
          <a:p>
            <a:r>
              <a:rPr lang="en-US" sz="3200" dirty="0" smtClean="0"/>
              <a:t>Agency Role Guide and SOD Matrix</a:t>
            </a:r>
            <a:endParaRPr lang="en-US" sz="3200" dirty="0"/>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32370427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2057400"/>
            <a:ext cx="10591800" cy="4011168"/>
          </a:xfrm>
        </p:spPr>
        <p:txBody>
          <a:bodyPr/>
          <a:lstStyle/>
          <a:p>
            <a:pPr>
              <a:spcBef>
                <a:spcPts val="600"/>
              </a:spcBef>
              <a:spcAft>
                <a:spcPts val="3500"/>
              </a:spcAft>
            </a:pPr>
            <a:r>
              <a:rPr lang="en-US" sz="1600" dirty="0"/>
              <a:t>In an effort to provide clarity on SFS roles and role mapping advice, </a:t>
            </a:r>
            <a:r>
              <a:rPr lang="en-US" sz="1600" dirty="0" smtClean="0"/>
              <a:t>these two documents have been combined into one document.  </a:t>
            </a:r>
            <a:endParaRPr lang="en-US" sz="1600" dirty="0"/>
          </a:p>
          <a:p>
            <a:pPr>
              <a:spcBef>
                <a:spcPts val="600"/>
              </a:spcBef>
              <a:spcAft>
                <a:spcPts val="3500"/>
              </a:spcAft>
            </a:pPr>
            <a:r>
              <a:rPr lang="en-US" sz="1600" dirty="0"/>
              <a:t>The new combined guide provides links between the SOD matrix tab and the Role Guide tab so that </a:t>
            </a:r>
            <a:r>
              <a:rPr lang="en-US" sz="1600" dirty="0" smtClean="0"/>
              <a:t>Users </a:t>
            </a:r>
            <a:r>
              <a:rPr lang="en-US" sz="1600" dirty="0"/>
              <a:t>can find all information available for a particular role quickly and easily.</a:t>
            </a:r>
          </a:p>
          <a:p>
            <a:pPr>
              <a:spcBef>
                <a:spcPts val="600"/>
              </a:spcBef>
              <a:spcAft>
                <a:spcPts val="3000"/>
              </a:spcAft>
            </a:pPr>
            <a:r>
              <a:rPr lang="en-US" sz="1600" dirty="0"/>
              <a:t>The new combined guide has been published on </a:t>
            </a:r>
            <a:r>
              <a:rPr lang="en-US" sz="1600" dirty="0" err="1"/>
              <a:t>SFS</a:t>
            </a:r>
            <a:r>
              <a:rPr lang="en-US" sz="1600" i="1" dirty="0" err="1"/>
              <a:t>Secure</a:t>
            </a:r>
            <a:r>
              <a:rPr lang="en-US" sz="1600" dirty="0"/>
              <a:t> under References and Resources &gt; Access to SFS (Security and Roles).</a:t>
            </a:r>
          </a:p>
        </p:txBody>
      </p:sp>
      <p:sp>
        <p:nvSpPr>
          <p:cNvPr id="3" name="Text Placeholder 2"/>
          <p:cNvSpPr>
            <a:spLocks noGrp="1"/>
          </p:cNvSpPr>
          <p:nvPr>
            <p:ph type="body" sz="quarter" idx="16"/>
          </p:nvPr>
        </p:nvSpPr>
        <p:spPr/>
        <p:txBody>
          <a:bodyPr/>
          <a:lstStyle/>
          <a:p>
            <a:pPr lvl="0" algn="ctr"/>
            <a:r>
              <a:rPr lang="en-US" sz="2800" dirty="0"/>
              <a:t>Agency Role Guide and SOD Matrix Improvements</a:t>
            </a:r>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90732387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446385" y="685800"/>
            <a:ext cx="11338560" cy="701040"/>
          </a:xfrm>
        </p:spPr>
        <p:txBody>
          <a:bodyPr/>
          <a:lstStyle/>
          <a:p>
            <a:pPr lvl="0" algn="ctr"/>
            <a:r>
              <a:rPr lang="en-US" sz="2800" dirty="0"/>
              <a:t>Agency Role Guide and SOD Matrix Improvements</a:t>
            </a:r>
          </a:p>
        </p:txBody>
      </p:sp>
      <p:sp>
        <p:nvSpPr>
          <p:cNvPr id="4" name="Date Placeholder 3"/>
          <p:cNvSpPr>
            <a:spLocks noGrp="1"/>
          </p:cNvSpPr>
          <p:nvPr>
            <p:ph type="dt" sz="half" idx="2"/>
          </p:nvPr>
        </p:nvSpPr>
        <p:spPr/>
        <p:txBody>
          <a:bodyPr/>
          <a:lstStyle/>
          <a:p>
            <a:r>
              <a:rPr lang="en-US" smtClean="0"/>
              <a:t>September 16, 2021</a:t>
            </a:r>
            <a:endParaRPr lang="en-US" dirty="0"/>
          </a:p>
        </p:txBody>
      </p:sp>
      <p:sp>
        <p:nvSpPr>
          <p:cNvPr id="6" name="Rectangle 5"/>
          <p:cNvSpPr/>
          <p:nvPr/>
        </p:nvSpPr>
        <p:spPr>
          <a:xfrm>
            <a:off x="3044613" y="2209800"/>
            <a:ext cx="6096000" cy="1323439"/>
          </a:xfrm>
          <a:prstGeom prst="rect">
            <a:avLst/>
          </a:prstGeom>
        </p:spPr>
        <p:txBody>
          <a:bodyPr>
            <a:spAutoFit/>
          </a:bodyPr>
          <a:lstStyle/>
          <a:p>
            <a:pPr algn="ctr"/>
            <a:r>
              <a:rPr lang="en-US" sz="1600" b="1" dirty="0" smtClean="0">
                <a:hlinkClick r:id="rId2"/>
              </a:rPr>
              <a:t>Demonstration</a:t>
            </a:r>
            <a:r>
              <a:rPr lang="en-US" sz="1600" b="1" dirty="0" smtClean="0"/>
              <a:t>:</a:t>
            </a:r>
          </a:p>
          <a:p>
            <a:pPr algn="ctr"/>
            <a:endParaRPr lang="en-US" sz="1600" b="1" dirty="0" smtClean="0"/>
          </a:p>
          <a:p>
            <a:pPr algn="ctr"/>
            <a:endParaRPr lang="en-US" sz="1600" b="1" dirty="0"/>
          </a:p>
          <a:p>
            <a:pPr algn="ctr"/>
            <a:r>
              <a:rPr lang="en-US" sz="1600" b="1" dirty="0" smtClean="0"/>
              <a:t>Agency Role Guide and </a:t>
            </a:r>
          </a:p>
          <a:p>
            <a:pPr algn="ctr"/>
            <a:r>
              <a:rPr lang="en-US" sz="1600" b="1" dirty="0" smtClean="0"/>
              <a:t>Separation of Duties Matrix</a:t>
            </a:r>
            <a:endParaRPr lang="en-US" sz="1600" b="1" dirty="0"/>
          </a:p>
        </p:txBody>
      </p:sp>
    </p:spTree>
    <p:extLst>
      <p:ext uri="{BB962C8B-B14F-4D97-AF65-F5344CB8AC3E}">
        <p14:creationId xmlns:p14="http://schemas.microsoft.com/office/powerpoint/2010/main" val="407657974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3333" y="1905000"/>
            <a:ext cx="11338560" cy="4163568"/>
          </a:xfrm>
        </p:spPr>
        <p:txBody>
          <a:bodyPr/>
          <a:lstStyle/>
          <a:p>
            <a:pPr>
              <a:spcBef>
                <a:spcPts val="600"/>
              </a:spcBef>
              <a:spcAft>
                <a:spcPts val="600"/>
              </a:spcAft>
            </a:pPr>
            <a:r>
              <a:rPr lang="en-US" sz="1600" dirty="0" smtClean="0"/>
              <a:t>Agency Security Administrator, Compliance Reviewer</a:t>
            </a:r>
            <a:r>
              <a:rPr lang="en-US" sz="1600" dirty="0" smtClean="0">
                <a:solidFill>
                  <a:srgbClr val="FF0000"/>
                </a:solidFill>
              </a:rPr>
              <a:t>,</a:t>
            </a:r>
            <a:r>
              <a:rPr lang="en-US" sz="1600" dirty="0" smtClean="0"/>
              <a:t> and Financial Certifier roles are provisioned by a designation process. </a:t>
            </a:r>
          </a:p>
          <a:p>
            <a:pPr>
              <a:spcBef>
                <a:spcPts val="600"/>
              </a:spcBef>
              <a:spcAft>
                <a:spcPts val="600"/>
              </a:spcAft>
            </a:pPr>
            <a:endParaRPr lang="en-US" sz="600" dirty="0" smtClean="0"/>
          </a:p>
          <a:p>
            <a:pPr lvl="1">
              <a:spcBef>
                <a:spcPts val="600"/>
              </a:spcBef>
              <a:spcAft>
                <a:spcPts val="1000"/>
              </a:spcAft>
            </a:pPr>
            <a:r>
              <a:rPr lang="en-US" sz="1600" dirty="0" smtClean="0"/>
              <a:t>These roles are not available for assignment by the ASA self-service or ASA mass upload process.</a:t>
            </a:r>
          </a:p>
          <a:p>
            <a:pPr lvl="1">
              <a:spcBef>
                <a:spcPts val="600"/>
              </a:spcBef>
              <a:spcAft>
                <a:spcPts val="1000"/>
              </a:spcAft>
            </a:pPr>
            <a:r>
              <a:rPr lang="en-US" sz="1600" dirty="0" smtClean="0"/>
              <a:t>SFS Security staff provision these roles for users designated by the agency.</a:t>
            </a:r>
          </a:p>
          <a:p>
            <a:pPr lvl="1">
              <a:spcBef>
                <a:spcPts val="600"/>
              </a:spcBef>
              <a:spcAft>
                <a:spcPts val="1000"/>
              </a:spcAft>
            </a:pPr>
            <a:r>
              <a:rPr lang="en-US" sz="1600" dirty="0" smtClean="0"/>
              <a:t>If a new designation will cause a role conflict, SFS Security will reach out and work with the agency so that a conflict is not created.</a:t>
            </a:r>
          </a:p>
          <a:p>
            <a:pPr lvl="1">
              <a:spcBef>
                <a:spcPts val="600"/>
              </a:spcBef>
              <a:spcAft>
                <a:spcPts val="1000"/>
              </a:spcAft>
            </a:pPr>
            <a:r>
              <a:rPr lang="en-US" sz="1600" dirty="0"/>
              <a:t>Roles provisioned by a designation process are noted in the Role Guide tab, but are not included on the SOD Matrix tab.</a:t>
            </a:r>
          </a:p>
          <a:p>
            <a:pPr lvl="2">
              <a:spcBef>
                <a:spcPts val="600"/>
              </a:spcBef>
              <a:spcAft>
                <a:spcPts val="600"/>
              </a:spcAft>
            </a:pPr>
            <a:endParaRPr lang="en-US" dirty="0"/>
          </a:p>
        </p:txBody>
      </p:sp>
      <p:sp>
        <p:nvSpPr>
          <p:cNvPr id="3" name="Text Placeholder 2"/>
          <p:cNvSpPr>
            <a:spLocks noGrp="1"/>
          </p:cNvSpPr>
          <p:nvPr>
            <p:ph type="body" sz="quarter" idx="16"/>
          </p:nvPr>
        </p:nvSpPr>
        <p:spPr/>
        <p:txBody>
          <a:bodyPr/>
          <a:lstStyle/>
          <a:p>
            <a:pPr lvl="0" algn="ctr"/>
            <a:r>
              <a:rPr lang="en-US" sz="2800" dirty="0"/>
              <a:t>Agency Role Guide and SOD Matrix Improvements</a:t>
            </a:r>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15187851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6720" y="1752600"/>
            <a:ext cx="11536680" cy="4163568"/>
          </a:xfrm>
        </p:spPr>
        <p:txBody>
          <a:bodyPr/>
          <a:lstStyle/>
          <a:p>
            <a:pPr>
              <a:spcBef>
                <a:spcPts val="600"/>
              </a:spcBef>
              <a:spcAft>
                <a:spcPts val="4500"/>
              </a:spcAft>
            </a:pPr>
            <a:r>
              <a:rPr lang="en-US" sz="1600" dirty="0" smtClean="0"/>
              <a:t>Access to the Agency Role Guide / SOD Matrix is via SFS Secure</a:t>
            </a:r>
          </a:p>
          <a:p>
            <a:pPr>
              <a:spcBef>
                <a:spcPts val="600"/>
              </a:spcBef>
              <a:spcAft>
                <a:spcPts val="4500"/>
              </a:spcAft>
            </a:pPr>
            <a:r>
              <a:rPr lang="en-US" sz="1600" dirty="0" smtClean="0"/>
              <a:t>SFS Secure / References and Resources / Access to SFS (Security and Roles)</a:t>
            </a:r>
          </a:p>
          <a:p>
            <a:pPr>
              <a:spcBef>
                <a:spcPts val="600"/>
              </a:spcBef>
              <a:spcAft>
                <a:spcPts val="1200"/>
              </a:spcAft>
            </a:pPr>
            <a:r>
              <a:rPr lang="en-US" sz="1600" dirty="0" smtClean="0"/>
              <a:t>If you do not have access to SFS Secure, contact your agency’s PODA (Participating Organization Delegating Administrator) for assistance</a:t>
            </a:r>
          </a:p>
          <a:p>
            <a:pPr lvl="1">
              <a:spcBef>
                <a:spcPts val="600"/>
              </a:spcBef>
              <a:spcAft>
                <a:spcPts val="3500"/>
              </a:spcAft>
            </a:pPr>
            <a:r>
              <a:rPr lang="en-US" sz="1600" dirty="0" smtClean="0"/>
              <a:t>The PODA is often in the agency’s IT department</a:t>
            </a:r>
          </a:p>
          <a:p>
            <a:pPr lvl="2">
              <a:spcBef>
                <a:spcPts val="600"/>
              </a:spcBef>
              <a:spcAft>
                <a:spcPts val="600"/>
              </a:spcAft>
            </a:pPr>
            <a:endParaRPr lang="en-US" dirty="0"/>
          </a:p>
        </p:txBody>
      </p:sp>
      <p:sp>
        <p:nvSpPr>
          <p:cNvPr id="3" name="Text Placeholder 2"/>
          <p:cNvSpPr>
            <a:spLocks noGrp="1"/>
          </p:cNvSpPr>
          <p:nvPr>
            <p:ph type="body" sz="quarter" idx="16"/>
          </p:nvPr>
        </p:nvSpPr>
        <p:spPr/>
        <p:txBody>
          <a:bodyPr/>
          <a:lstStyle/>
          <a:p>
            <a:pPr lvl="0" algn="ctr"/>
            <a:r>
              <a:rPr lang="en-US" sz="2800" dirty="0" smtClean="0"/>
              <a:t>Access Agency </a:t>
            </a:r>
            <a:r>
              <a:rPr lang="en-US" sz="2800" dirty="0"/>
              <a:t>Role Guide and SOD </a:t>
            </a:r>
            <a:r>
              <a:rPr lang="en-US" sz="2800" dirty="0" smtClean="0"/>
              <a:t>Matrix</a:t>
            </a:r>
            <a:endParaRPr lang="en-US" sz="2800" dirty="0"/>
          </a:p>
        </p:txBody>
      </p:sp>
      <p:sp>
        <p:nvSpPr>
          <p:cNvPr id="4" name="Date Placeholder 3"/>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335812067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2"/>
          </p:nvPr>
        </p:nvSpPr>
        <p:spPr/>
        <p:txBody>
          <a:bodyPr/>
          <a:lstStyle/>
          <a:p>
            <a:r>
              <a:rPr lang="en-US" smtClean="0"/>
              <a:t>September 16, 2021</a:t>
            </a:r>
            <a:endParaRPr lang="en-US" dirty="0"/>
          </a:p>
        </p:txBody>
      </p:sp>
    </p:spTree>
    <p:extLst>
      <p:ext uri="{BB962C8B-B14F-4D97-AF65-F5344CB8AC3E}">
        <p14:creationId xmlns:p14="http://schemas.microsoft.com/office/powerpoint/2010/main" val="1387365782"/>
      </p:ext>
    </p:extLst>
  </p:cSld>
  <p:clrMapOvr>
    <a:masterClrMapping/>
  </p:clrMapOvr>
  <p:timing>
    <p:tnLst>
      <p:par>
        <p:cTn id="1" dur="indefinite" restart="never" nodeType="tmRoot"/>
      </p:par>
    </p:tnLst>
  </p:timing>
</p:sld>
</file>

<file path=ppt/theme/theme1.xml><?xml version="1.0" encoding="utf-8"?>
<a:theme xmlns:a="http://schemas.openxmlformats.org/drawingml/2006/main" name="SFS_Presentation_Template">
  <a:themeElements>
    <a:clrScheme name="SFS Colors (Jan2015)">
      <a:dk1>
        <a:sysClr val="windowText" lastClr="000000"/>
      </a:dk1>
      <a:lt1>
        <a:sysClr val="window" lastClr="FFFFFF"/>
      </a:lt1>
      <a:dk2>
        <a:srgbClr val="1F3261"/>
      </a:dk2>
      <a:lt2>
        <a:srgbClr val="6894CA"/>
      </a:lt2>
      <a:accent1>
        <a:srgbClr val="1F3261"/>
      </a:accent1>
      <a:accent2>
        <a:srgbClr val="F3A832"/>
      </a:accent2>
      <a:accent3>
        <a:srgbClr val="6894CA"/>
      </a:accent3>
      <a:accent4>
        <a:srgbClr val="1F3261"/>
      </a:accent4>
      <a:accent5>
        <a:srgbClr val="F3A832"/>
      </a:accent5>
      <a:accent6>
        <a:srgbClr val="6894CA"/>
      </a:accent6>
      <a:hlink>
        <a:srgbClr val="6894CA"/>
      </a:hlink>
      <a:folHlink>
        <a:srgbClr val="6894CA"/>
      </a:folHlink>
    </a:clrScheme>
    <a:fontScheme name="SFS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FSPowerPointTemplate_Widescreen.potx" id="{DD97F35C-B557-4C3C-A64E-AE01E95DD042}" vid="{BA3747F1-C2C7-4BB9-8AE6-6136136A5BF1}"/>
    </a:ext>
  </a:extLst>
</a:theme>
</file>

<file path=ppt/theme/theme2.xml><?xml version="1.0" encoding="utf-8"?>
<a:theme xmlns:a="http://schemas.openxmlformats.org/drawingml/2006/main" name="SFS_Handout_Template">
  <a:themeElements>
    <a:clrScheme name="SFS Colors (Jan2015)">
      <a:dk1>
        <a:sysClr val="windowText" lastClr="000000"/>
      </a:dk1>
      <a:lt1>
        <a:sysClr val="window" lastClr="FFFFFF"/>
      </a:lt1>
      <a:dk2>
        <a:srgbClr val="1F3261"/>
      </a:dk2>
      <a:lt2>
        <a:srgbClr val="6894CA"/>
      </a:lt2>
      <a:accent1>
        <a:srgbClr val="1F3261"/>
      </a:accent1>
      <a:accent2>
        <a:srgbClr val="F3A832"/>
      </a:accent2>
      <a:accent3>
        <a:srgbClr val="6894CA"/>
      </a:accent3>
      <a:accent4>
        <a:srgbClr val="1F3261"/>
      </a:accent4>
      <a:accent5>
        <a:srgbClr val="F3A832"/>
      </a:accent5>
      <a:accent6>
        <a:srgbClr val="6894CA"/>
      </a:accent6>
      <a:hlink>
        <a:srgbClr val="6894CA"/>
      </a:hlink>
      <a:folHlink>
        <a:srgbClr val="6894CA"/>
      </a:folHlink>
    </a:clrScheme>
    <a:fontScheme name="SFS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FSPowerPointTemplate_Widescreen.potx" id="{DD97F35C-B557-4C3C-A64E-AE01E95DD042}" vid="{877F7CB4-CCE2-4C01-9B3E-54B3252D223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92CA69B66D8345AF7D8ED60DA13D23" ma:contentTypeVersion="13" ma:contentTypeDescription="Create a new document." ma:contentTypeScope="" ma:versionID="1f146a6ea4f3d707dcce81b85af59e57">
  <xsd:schema xmlns:xsd="http://www.w3.org/2001/XMLSchema" xmlns:xs="http://www.w3.org/2001/XMLSchema" xmlns:p="http://schemas.microsoft.com/office/2006/metadata/properties" xmlns:ns2="b54243c4-a78d-4ae2-98f1-16406a2e977f" targetNamespace="http://schemas.microsoft.com/office/2006/metadata/properties" ma:root="true" ma:fieldsID="9174f0d3ee22e01112a58c8bd81cb568" ns2:_="">
    <xsd:import namespace="b54243c4-a78d-4ae2-98f1-16406a2e977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4243c4-a78d-4ae2-98f1-16406a2e977f"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46B3712-5D3C-472E-B94D-9D26FAD09F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4243c4-a78d-4ae2-98f1-16406a2e97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D8013AF-201B-4891-98A3-094ECA6F6ACF}">
  <ds:schemaRefs>
    <ds:schemaRef ds:uri="http://schemas.microsoft.com/office/infopath/2007/PartnerControls"/>
    <ds:schemaRef ds:uri="http://purl.org/dc/terms/"/>
    <ds:schemaRef ds:uri="http://purl.org/dc/elements/1.1/"/>
    <ds:schemaRef ds:uri="http://schemas.microsoft.com/office/2006/documentManagement/types"/>
    <ds:schemaRef ds:uri="http://www.w3.org/XML/1998/namespace"/>
    <ds:schemaRef ds:uri="http://purl.org/dc/dcmitype/"/>
    <ds:schemaRef ds:uri="http://schemas.openxmlformats.org/package/2006/metadata/core-properties"/>
    <ds:schemaRef ds:uri="b54243c4-a78d-4ae2-98f1-16406a2e977f"/>
    <ds:schemaRef ds:uri="http://schemas.microsoft.com/office/2006/metadata/properties"/>
  </ds:schemaRefs>
</ds:datastoreItem>
</file>

<file path=customXml/itemProps3.xml><?xml version="1.0" encoding="utf-8"?>
<ds:datastoreItem xmlns:ds="http://schemas.openxmlformats.org/officeDocument/2006/customXml" ds:itemID="{D80A595A-D37F-422F-896D-A6F3686441D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SFSPowerPointTemplate_Widescreen</Template>
  <TotalTime>1138</TotalTime>
  <Words>2209</Words>
  <Application>Microsoft Office PowerPoint</Application>
  <PresentationFormat>Widescreen</PresentationFormat>
  <Paragraphs>251</Paragraphs>
  <Slides>46</Slides>
  <Notes>6</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46</vt:i4>
      </vt:variant>
    </vt:vector>
  </HeadingPairs>
  <TitlesOfParts>
    <vt:vector size="51" baseType="lpstr">
      <vt:lpstr>Arial</vt:lpstr>
      <vt:lpstr>Calibri</vt:lpstr>
      <vt:lpstr>Wingdings</vt:lpstr>
      <vt:lpstr>SFS_Presentation_Template</vt:lpstr>
      <vt:lpstr>SFS_Handout_Template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OSC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Kaufman, Jeremy (SFS)</dc:creator>
  <cp:lastModifiedBy>Aucoin, Roger F (SFS)</cp:lastModifiedBy>
  <cp:revision>105</cp:revision>
  <dcterms:created xsi:type="dcterms:W3CDTF">2020-07-17T13:37:25Z</dcterms:created>
  <dcterms:modified xsi:type="dcterms:W3CDTF">2021-08-27T15:05:33Z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0x0101004192CA69B66D8345AF7D8ED60DA13D23</vt:lpwstr>
  </property>
</Properties>
</file>