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8" r:id="rId2"/>
    <p:sldId id="257" r:id="rId3"/>
    <p:sldId id="268" r:id="rId4"/>
    <p:sldId id="258" r:id="rId5"/>
    <p:sldId id="267" r:id="rId6"/>
    <p:sldId id="261" r:id="rId7"/>
    <p:sldId id="269" r:id="rId8"/>
    <p:sldId id="262" r:id="rId9"/>
    <p:sldId id="270" r:id="rId10"/>
    <p:sldId id="263" r:id="rId11"/>
    <p:sldId id="276" r:id="rId12"/>
    <p:sldId id="271" r:id="rId13"/>
    <p:sldId id="264" r:id="rId14"/>
    <p:sldId id="275" r:id="rId15"/>
    <p:sldId id="272" r:id="rId16"/>
    <p:sldId id="265" r:id="rId17"/>
    <p:sldId id="277" r:id="rId18"/>
    <p:sldId id="259" r:id="rId19"/>
    <p:sldId id="266"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9" autoAdjust="0"/>
  </p:normalViewPr>
  <p:slideViewPr>
    <p:cSldViewPr>
      <p:cViewPr varScale="1">
        <p:scale>
          <a:sx n="88" d="100"/>
          <a:sy n="88" d="100"/>
        </p:scale>
        <p:origin x="-1282"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324E49-5827-4058-A2DF-B98B11A227C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D603A6-5ADF-40A7-95C8-52E79793908F}" type="datetimeFigureOut">
              <a:rPr lang="en-US" smtClean="0"/>
              <a:pPr/>
              <a:t>6/10/2010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FE324E49-5827-4058-A2DF-B98B11A227C4}"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FD603A6-5ADF-40A7-95C8-52E79793908F}" type="datetimeFigureOut">
              <a:rPr lang="en-US" smtClean="0"/>
              <a:pPr/>
              <a:t>6/10/2010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E324E49-5827-4058-A2DF-B98B11A227C4}"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2057400"/>
          </a:xfrm>
        </p:spPr>
        <p:txBody>
          <a:bodyPr>
            <a:normAutofit fontScale="90000"/>
          </a:bodyPr>
          <a:lstStyle/>
          <a:p>
            <a:pPr algn="ctr"/>
            <a:r>
              <a:rPr lang="en-US" sz="4000" b="1" dirty="0" smtClean="0"/>
              <a:t>U</a:t>
            </a:r>
            <a:r>
              <a:rPr lang="en-US" sz="4000" b="1" dirty="0" smtClean="0"/>
              <a:t>sing </a:t>
            </a:r>
            <a:r>
              <a:rPr lang="en-US" sz="4000" b="1" dirty="0" smtClean="0"/>
              <a:t>the Internal Audit to Promote </a:t>
            </a:r>
            <a:r>
              <a:rPr lang="en-US" sz="4000" b="1" dirty="0" smtClean="0"/>
              <a:t/>
            </a:r>
            <a:br>
              <a:rPr lang="en-US" sz="4000" b="1" dirty="0" smtClean="0"/>
            </a:br>
            <a:r>
              <a:rPr lang="en-US" sz="4000" b="1" dirty="0" smtClean="0"/>
              <a:t>Effectiveness </a:t>
            </a:r>
            <a:r>
              <a:rPr lang="en-US" sz="4000" b="1" dirty="0" smtClean="0"/>
              <a:t>and Efficiency of </a:t>
            </a:r>
            <a:r>
              <a:rPr lang="en-US" sz="4000" b="1" dirty="0" smtClean="0"/>
              <a:t>Operations</a:t>
            </a:r>
            <a:br>
              <a:rPr lang="en-US" sz="4000" b="1" dirty="0" smtClean="0"/>
            </a:br>
            <a:r>
              <a:rPr lang="en-US" sz="2800" b="1" dirty="0" smtClean="0"/>
              <a:t/>
            </a:r>
            <a:br>
              <a:rPr lang="en-US" sz="2800" b="1" dirty="0" smtClean="0"/>
            </a:br>
            <a:r>
              <a:rPr lang="en-US" sz="2800" b="1" dirty="0" smtClean="0"/>
              <a:t> </a:t>
            </a:r>
            <a:r>
              <a:rPr lang="en-US" sz="2800" b="1" dirty="0" smtClean="0"/>
              <a:t>– Five Case </a:t>
            </a:r>
            <a:r>
              <a:rPr lang="en-US" sz="2800" b="1" dirty="0" smtClean="0"/>
              <a:t>Studies -</a:t>
            </a:r>
            <a:r>
              <a:rPr lang="en-US" sz="2800" b="1" dirty="0" smtClean="0"/>
              <a:t/>
            </a:r>
            <a:br>
              <a:rPr lang="en-US" sz="2800" b="1" dirty="0" smtClean="0"/>
            </a:br>
            <a:r>
              <a:rPr lang="en-US" sz="1000" b="1" dirty="0" smtClean="0"/>
              <a:t> </a:t>
            </a:r>
            <a:r>
              <a:rPr lang="en-US" sz="1000" dirty="0" smtClean="0"/>
              <a:t/>
            </a:r>
            <a:br>
              <a:rPr lang="en-US" sz="1000" dirty="0" smtClean="0"/>
            </a:br>
            <a:endParaRPr lang="en-US" sz="1000" dirty="0"/>
          </a:p>
        </p:txBody>
      </p:sp>
      <p:sp>
        <p:nvSpPr>
          <p:cNvPr id="3" name="Content Placeholder 2"/>
          <p:cNvSpPr>
            <a:spLocks noGrp="1"/>
          </p:cNvSpPr>
          <p:nvPr>
            <p:ph idx="1"/>
          </p:nvPr>
        </p:nvSpPr>
        <p:spPr>
          <a:xfrm>
            <a:off x="457200" y="2667000"/>
            <a:ext cx="8229600" cy="4389120"/>
          </a:xfrm>
        </p:spPr>
        <p:txBody>
          <a:bodyPr>
            <a:normAutofit/>
          </a:bodyPr>
          <a:lstStyle/>
          <a:p>
            <a:pPr>
              <a:buNone/>
            </a:pPr>
            <a:endParaRPr lang="en-US" b="1" dirty="0" smtClean="0"/>
          </a:p>
          <a:p>
            <a:pPr algn="r">
              <a:buNone/>
            </a:pPr>
            <a:endParaRPr lang="en-US" sz="2200" b="1" dirty="0" smtClean="0">
              <a:latin typeface="Aharoni" pitchFamily="2" charset="-79"/>
              <a:cs typeface="Aharoni" pitchFamily="2" charset="-79"/>
            </a:endParaRPr>
          </a:p>
          <a:p>
            <a:pPr algn="r">
              <a:buNone/>
            </a:pPr>
            <a:endParaRPr lang="en-US" sz="2200" b="1" dirty="0" smtClean="0">
              <a:latin typeface="Aharoni" pitchFamily="2" charset="-79"/>
              <a:cs typeface="Aharoni" pitchFamily="2" charset="-79"/>
            </a:endParaRPr>
          </a:p>
          <a:p>
            <a:pPr algn="r">
              <a:buNone/>
            </a:pPr>
            <a:r>
              <a:rPr lang="en-US" sz="2200" b="1" dirty="0" smtClean="0">
                <a:latin typeface="Aharoni" pitchFamily="2" charset="-79"/>
                <a:cs typeface="Aharoni" pitchFamily="2" charset="-79"/>
              </a:rPr>
              <a:t>Paul D. Moore</a:t>
            </a:r>
          </a:p>
          <a:p>
            <a:pPr algn="r">
              <a:buNone/>
            </a:pPr>
            <a:r>
              <a:rPr lang="en-US" sz="1200" b="1" dirty="0" smtClean="0">
                <a:latin typeface="Aharoni" pitchFamily="2" charset="-79"/>
                <a:cs typeface="Aharoni" pitchFamily="2" charset="-79"/>
              </a:rPr>
              <a:t>Clarence D. Rappleyea Government Scholar in Residence</a:t>
            </a:r>
          </a:p>
          <a:p>
            <a:pPr algn="r">
              <a:buNone/>
            </a:pPr>
            <a:r>
              <a:rPr lang="en-US" sz="1200" b="1" dirty="0" smtClean="0">
                <a:latin typeface="Aharoni" pitchFamily="2" charset="-79"/>
                <a:cs typeface="Aharoni" pitchFamily="2" charset="-79"/>
              </a:rPr>
              <a:t>Government Law Center of Albany Law School</a:t>
            </a:r>
            <a:endParaRPr lang="en-US" b="1" dirty="0" smtClean="0"/>
          </a:p>
          <a:p>
            <a:pPr>
              <a:buNone/>
            </a:pPr>
            <a:endParaRPr lang="en-US" b="1" dirty="0" smtClean="0"/>
          </a:p>
          <a:p>
            <a:pPr>
              <a:buNone/>
            </a:pPr>
            <a:r>
              <a:rPr lang="en-US" sz="2000" b="1" dirty="0" smtClean="0">
                <a:solidFill>
                  <a:srgbClr val="FF0000"/>
                </a:solidFill>
              </a:rPr>
              <a:t>NYSICA </a:t>
            </a:r>
          </a:p>
          <a:p>
            <a:pPr>
              <a:buNone/>
            </a:pPr>
            <a:r>
              <a:rPr lang="en-US" sz="2000" b="1" dirty="0" smtClean="0">
                <a:solidFill>
                  <a:srgbClr val="FF0000"/>
                </a:solidFill>
              </a:rPr>
              <a:t>June 24th</a:t>
            </a:r>
            <a:endParaRPr lang="en-US" sz="20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pitchFamily="34" charset="0"/>
                <a:cs typeface="Arial" pitchFamily="34" charset="0"/>
              </a:rPr>
              <a:t>Case 2: Large Numbers Skew</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solidFill>
                  <a:srgbClr val="C00000"/>
                </a:solidFill>
                <a:latin typeface="Arial" pitchFamily="34" charset="0"/>
                <a:cs typeface="Arial" pitchFamily="34" charset="0"/>
              </a:rPr>
              <a:t>Issue:</a:t>
            </a:r>
            <a:r>
              <a:rPr lang="en-US" dirty="0" smtClean="0">
                <a:latin typeface="Arial" pitchFamily="34" charset="0"/>
                <a:cs typeface="Arial" pitchFamily="34" charset="0"/>
              </a:rPr>
              <a:t>  Does the NYS Health Dept. methodology for planning outpatient service needs seem reasonable?</a:t>
            </a:r>
          </a:p>
          <a:p>
            <a:r>
              <a:rPr lang="en-US" dirty="0" smtClean="0">
                <a:solidFill>
                  <a:srgbClr val="C00000"/>
                </a:solidFill>
                <a:latin typeface="Arial" pitchFamily="34" charset="0"/>
                <a:cs typeface="Arial" pitchFamily="34" charset="0"/>
              </a:rPr>
              <a:t>Approach:</a:t>
            </a:r>
            <a:r>
              <a:rPr lang="en-US" dirty="0" smtClean="0">
                <a:latin typeface="Arial" pitchFamily="34" charset="0"/>
                <a:cs typeface="Arial" pitchFamily="34" charset="0"/>
              </a:rPr>
              <a:t>  Review the methodology from a common sense point of view to see if the resulting determinations of unmet need are reasonable.</a:t>
            </a:r>
          </a:p>
          <a:p>
            <a:r>
              <a:rPr lang="en-US" dirty="0" smtClean="0">
                <a:solidFill>
                  <a:srgbClr val="C00000"/>
                </a:solidFill>
                <a:latin typeface="Arial" pitchFamily="34" charset="0"/>
                <a:cs typeface="Arial" pitchFamily="34" charset="0"/>
              </a:rPr>
              <a:t>Outcome:</a:t>
            </a:r>
            <a:r>
              <a:rPr lang="en-US" dirty="0" smtClean="0">
                <a:latin typeface="Arial" pitchFamily="34" charset="0"/>
                <a:cs typeface="Arial" pitchFamily="34" charset="0"/>
              </a:rPr>
              <a:t>  The State Health Dept. methodology resulted in unmet need estimates for counties outside of New York City that were not reasonable.  The methodology was changed to reflect the audit recommendation.</a:t>
            </a:r>
            <a:endParaRPr lang="en-US" dirty="0">
              <a:latin typeface="Arial" pitchFamily="34" charset="0"/>
              <a:cs typeface="Arial" pitchFamily="34" charset="0"/>
            </a:endParaRPr>
          </a:p>
        </p:txBody>
      </p:sp>
    </p:spTree>
  </p:cSld>
  <p:clrMapOvr>
    <a:masterClrMapping/>
  </p:clrMapOvr>
  <p:transition>
    <p:sndAc>
      <p:stSnd>
        <p:snd r:embed="rId2" name="voltag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514600" y="527837"/>
          <a:ext cx="4724399" cy="6330163"/>
        </p:xfrm>
        <a:graphic>
          <a:graphicData uri="http://schemas.openxmlformats.org/drawingml/2006/table">
            <a:tbl>
              <a:tblPr/>
              <a:tblGrid>
                <a:gridCol w="2391260"/>
                <a:gridCol w="797087"/>
                <a:gridCol w="1536052"/>
              </a:tblGrid>
              <a:tr h="841746">
                <a:tc gridSpan="3">
                  <a:txBody>
                    <a:bodyPr/>
                    <a:lstStyle/>
                    <a:p>
                      <a:pPr algn="ctr" fontAlgn="ctr"/>
                      <a:r>
                        <a:rPr lang="en-US" sz="1600" b="1" i="0" u="none" strike="noStrike" dirty="0">
                          <a:solidFill>
                            <a:srgbClr val="000000"/>
                          </a:solidFill>
                          <a:latin typeface="Calibri"/>
                        </a:rPr>
                        <a:t>Ambulatory Care Visits Per 1,000 Population By DOH Region:  1971</a:t>
                      </a:r>
                    </a:p>
                  </a:txBody>
                  <a:tcPr marL="6523" marR="6523" marT="6523" marB="0" anchor="ctr">
                    <a:lnL>
                      <a:noFill/>
                    </a:lnL>
                    <a:lnR>
                      <a:noFill/>
                    </a:lnR>
                    <a:lnT>
                      <a:noFill/>
                    </a:lnT>
                    <a:lnB>
                      <a:noFill/>
                    </a:lnB>
                  </a:tcPr>
                </a:tc>
                <a:tc hMerge="1">
                  <a:txBody>
                    <a:bodyPr/>
                    <a:lstStyle/>
                    <a:p>
                      <a:endParaRPr lang="en-US"/>
                    </a:p>
                  </a:txBody>
                  <a:tcPr/>
                </a:tc>
                <a:tc hMerge="1">
                  <a:txBody>
                    <a:bodyPr/>
                    <a:lstStyle/>
                    <a:p>
                      <a:endParaRPr lang="en-US"/>
                    </a:p>
                  </a:txBody>
                  <a:tcPr/>
                </a:tc>
              </a:tr>
              <a:tr h="452551">
                <a:tc>
                  <a:txBody>
                    <a:bodyPr/>
                    <a:lstStyle/>
                    <a:p>
                      <a:pPr algn="l" fontAlgn="b"/>
                      <a:r>
                        <a:rPr lang="en-US" sz="1600" b="0" i="0" u="sng" strike="noStrike" dirty="0">
                          <a:solidFill>
                            <a:srgbClr val="000000"/>
                          </a:solidFill>
                          <a:latin typeface="Calibri"/>
                        </a:rPr>
                        <a:t>DOH Region</a:t>
                      </a:r>
                    </a:p>
                  </a:txBody>
                  <a:tcPr marL="6523" marR="6523" marT="6523" marB="0" anchor="b">
                    <a:lnL>
                      <a:noFill/>
                    </a:lnL>
                    <a:lnR>
                      <a:noFill/>
                    </a:lnR>
                    <a:lnT>
                      <a:noFill/>
                    </a:lnT>
                    <a:lnB>
                      <a:noFill/>
                    </a:lnB>
                  </a:tcPr>
                </a:tc>
                <a:tc>
                  <a:txBody>
                    <a:bodyPr/>
                    <a:lstStyle/>
                    <a:p>
                      <a:pPr algn="l" fontAlgn="b"/>
                      <a:r>
                        <a:rPr lang="en-US" sz="1600" b="0" i="0" u="sng" strike="noStrike" dirty="0">
                          <a:solidFill>
                            <a:srgbClr val="000000"/>
                          </a:solidFill>
                          <a:latin typeface="Calibri"/>
                        </a:rPr>
                        <a:t>Number</a:t>
                      </a:r>
                    </a:p>
                  </a:txBody>
                  <a:tcPr marL="6523" marR="6523" marT="6523" marB="0" anchor="b">
                    <a:lnL>
                      <a:noFill/>
                    </a:lnL>
                    <a:lnR>
                      <a:noFill/>
                    </a:lnR>
                    <a:lnT>
                      <a:noFill/>
                    </a:lnT>
                    <a:lnB>
                      <a:noFill/>
                    </a:lnB>
                  </a:tcPr>
                </a:tc>
                <a:tc>
                  <a:txBody>
                    <a:bodyPr/>
                    <a:lstStyle/>
                    <a:p>
                      <a:pPr algn="l" fontAlgn="b"/>
                      <a:r>
                        <a:rPr lang="en-US" sz="1600" b="0" i="0" u="sng" strike="noStrike" dirty="0">
                          <a:solidFill>
                            <a:srgbClr val="000000"/>
                          </a:solidFill>
                          <a:latin typeface="Calibri"/>
                        </a:rPr>
                        <a:t>Variation from State Average</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1" i="0" u="none" strike="noStrike" dirty="0">
                          <a:solidFill>
                            <a:srgbClr val="000000"/>
                          </a:solidFill>
                          <a:latin typeface="Calibri"/>
                        </a:rPr>
                        <a:t>Statewide Average</a:t>
                      </a:r>
                    </a:p>
                  </a:txBody>
                  <a:tcPr marL="6523" marR="6523" marT="6523" marB="0" anchor="b">
                    <a:lnL>
                      <a:noFill/>
                    </a:lnL>
                    <a:lnR>
                      <a:noFill/>
                    </a:lnR>
                    <a:lnT>
                      <a:noFill/>
                    </a:lnT>
                    <a:lnB>
                      <a:noFill/>
                    </a:lnB>
                  </a:tcPr>
                </a:tc>
                <a:tc>
                  <a:txBody>
                    <a:bodyPr/>
                    <a:lstStyle/>
                    <a:p>
                      <a:pPr algn="ctr" fontAlgn="b"/>
                      <a:r>
                        <a:rPr lang="en-US" sz="1600" b="1" i="0" u="none" strike="noStrike" dirty="0">
                          <a:solidFill>
                            <a:srgbClr val="000000"/>
                          </a:solidFill>
                          <a:latin typeface="Calibri"/>
                        </a:rPr>
                        <a:t>870.7</a:t>
                      </a:r>
                    </a:p>
                  </a:txBody>
                  <a:tcPr marL="6523" marR="6523" marT="6523" marB="0" anchor="b">
                    <a:lnL>
                      <a:noFill/>
                    </a:lnL>
                    <a:lnR>
                      <a:noFill/>
                    </a:lnR>
                    <a:lnT>
                      <a:noFill/>
                    </a:lnT>
                    <a:lnB>
                      <a:noFill/>
                    </a:lnB>
                  </a:tcPr>
                </a:tc>
                <a:tc>
                  <a:txBody>
                    <a:bodyPr/>
                    <a:lstStyle/>
                    <a:p>
                      <a:pPr algn="ctr" fontAlgn="b"/>
                      <a:r>
                        <a:rPr lang="en-US" sz="1600" b="1" i="0" u="none" strike="noStrike" dirty="0">
                          <a:solidFill>
                            <a:srgbClr val="000000"/>
                          </a:solidFill>
                          <a:latin typeface="Calibri"/>
                        </a:rPr>
                        <a:t>0.0</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New York City</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1,404.2</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70C0"/>
                          </a:solidFill>
                          <a:latin typeface="Calibri"/>
                        </a:rPr>
                        <a:t>533.5</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Long Island</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314.6</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-556.1</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Northern Metropolitan</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389.7</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-481.0</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Northeastern</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539.1</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-331.6</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Central</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496.2</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-374.5</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Rochester</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632.7</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-238.0</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6523" marR="6523" marT="6523" marB="0" anchor="b">
                    <a:lnL>
                      <a:noFill/>
                    </a:lnL>
                    <a:lnR>
                      <a:noFill/>
                    </a:lnR>
                    <a:lnT>
                      <a:noFill/>
                    </a:lnT>
                    <a:lnB>
                      <a:noFill/>
                    </a:lnB>
                  </a:tcPr>
                </a:tc>
              </a:tr>
              <a:tr h="217226">
                <a:tc>
                  <a:txBody>
                    <a:bodyPr/>
                    <a:lstStyle/>
                    <a:p>
                      <a:pPr algn="l" fontAlgn="b"/>
                      <a:r>
                        <a:rPr lang="en-US" sz="1600" b="0" i="0" u="none" strike="noStrike" dirty="0">
                          <a:solidFill>
                            <a:srgbClr val="000000"/>
                          </a:solidFill>
                          <a:latin typeface="Calibri"/>
                        </a:rPr>
                        <a:t>Western</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594.0</a:t>
                      </a:r>
                    </a:p>
                  </a:txBody>
                  <a:tcPr marL="6523" marR="6523" marT="6523" marB="0" anchor="b">
                    <a:lnL>
                      <a:noFill/>
                    </a:lnL>
                    <a:lnR>
                      <a:noFill/>
                    </a:lnR>
                    <a:lnT>
                      <a:noFill/>
                    </a:lnT>
                    <a:lnB>
                      <a:noFill/>
                    </a:lnB>
                  </a:tcPr>
                </a:tc>
                <a:tc>
                  <a:txBody>
                    <a:bodyPr/>
                    <a:lstStyle/>
                    <a:p>
                      <a:pPr algn="ctr" fontAlgn="b"/>
                      <a:r>
                        <a:rPr lang="en-US" sz="1600" b="0" i="0" u="none" strike="noStrike" dirty="0">
                          <a:solidFill>
                            <a:srgbClr val="FF0000"/>
                          </a:solidFill>
                          <a:latin typeface="Calibri"/>
                        </a:rPr>
                        <a:t>-276.7</a:t>
                      </a:r>
                    </a:p>
                  </a:txBody>
                  <a:tcPr marL="6523" marR="6523" marT="6523" marB="0" anchor="b">
                    <a:lnL>
                      <a:noFill/>
                    </a:lnL>
                    <a:lnR>
                      <a:noFill/>
                    </a:lnR>
                    <a:lnT>
                      <a:noFill/>
                    </a:lnT>
                    <a:lnB>
                      <a:noFill/>
                    </a:lnB>
                  </a:tcPr>
                </a:tc>
              </a:tr>
              <a:tr h="217226">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6523" marR="6523" marT="6523" marB="0" anchor="b">
                    <a:lnL>
                      <a:noFill/>
                    </a:lnL>
                    <a:lnR>
                      <a:noFill/>
                    </a:lnR>
                    <a:lnT>
                      <a:noFill/>
                    </a:lnT>
                    <a:lnB>
                      <a:noFill/>
                    </a:lnB>
                  </a:tcPr>
                </a:tc>
              </a:tr>
              <a:tr h="651674">
                <a:tc gridSpan="3">
                  <a:txBody>
                    <a:bodyPr/>
                    <a:lstStyle/>
                    <a:p>
                      <a:pPr algn="ctr" fontAlgn="b"/>
                      <a:r>
                        <a:rPr lang="en-US" sz="1600" b="0" i="0" u="none" strike="noStrike" dirty="0">
                          <a:solidFill>
                            <a:srgbClr val="000000"/>
                          </a:solidFill>
                          <a:latin typeface="Calibri"/>
                        </a:rPr>
                        <a:t>Source: Legislative Commission on Expenditure Review, Health Planning in New York State, Program Audit 1.1.77, Table 30, p. 77</a:t>
                      </a:r>
                    </a:p>
                  </a:txBody>
                  <a:tcPr marL="6523" marR="6523" marT="6523" marB="0" anchor="b">
                    <a:lnL>
                      <a:noFill/>
                    </a:lnL>
                    <a:lnR>
                      <a:noFill/>
                    </a:lnR>
                    <a:lnT>
                      <a:noFill/>
                    </a:lnT>
                    <a:lnB>
                      <a:noFill/>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752600"/>
            <a:ext cx="7851648" cy="1828800"/>
          </a:xfrm>
        </p:spPr>
        <p:txBody>
          <a:bodyPr>
            <a:noAutofit/>
          </a:bodyPr>
          <a:lstStyle/>
          <a:p>
            <a:pPr algn="ctr"/>
            <a:r>
              <a:rPr lang="en-US" sz="6000" dirty="0" smtClean="0">
                <a:latin typeface="Arial" pitchFamily="34" charset="0"/>
                <a:cs typeface="Arial" pitchFamily="34" charset="0"/>
              </a:rPr>
              <a:t>Bravery is the capacity to Perform Properly</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581400"/>
            <a:ext cx="7854696" cy="2667000"/>
          </a:xfrm>
        </p:spPr>
        <p:txBody>
          <a:bodyPr/>
          <a:lstStyle/>
          <a:p>
            <a:pPr algn="ctr"/>
            <a:endParaRPr lang="en-US" dirty="0" smtClean="0"/>
          </a:p>
          <a:p>
            <a:pPr algn="ctr"/>
            <a:r>
              <a:rPr lang="en-US" sz="3200" dirty="0" smtClean="0">
                <a:latin typeface="Arial" pitchFamily="34" charset="0"/>
                <a:cs typeface="Arial" pitchFamily="34" charset="0"/>
              </a:rPr>
              <a:t>Even when scared half to death </a:t>
            </a:r>
          </a:p>
          <a:p>
            <a:pPr algn="ctr"/>
            <a:endParaRPr lang="en-US" sz="3200" dirty="0" smtClean="0">
              <a:latin typeface="Arial" pitchFamily="34" charset="0"/>
              <a:cs typeface="Arial" pitchFamily="34" charset="0"/>
            </a:endParaRPr>
          </a:p>
          <a:p>
            <a:r>
              <a:rPr lang="en-US" sz="3200" dirty="0" smtClean="0">
                <a:latin typeface="Arial" pitchFamily="34" charset="0"/>
                <a:cs typeface="Arial" pitchFamily="34" charset="0"/>
              </a:rPr>
              <a:t>-  General Omar Bradley</a:t>
            </a:r>
          </a:p>
          <a:p>
            <a:pPr algn="ctr"/>
            <a:endParaRPr lang="en-US" dirty="0" smtClean="0"/>
          </a:p>
          <a:p>
            <a:pPr algn="ctr"/>
            <a:endParaRPr lang="en-US" dirty="0"/>
          </a:p>
        </p:txBody>
      </p:sp>
    </p:spTree>
  </p:cSld>
  <p:clrMapOvr>
    <a:masterClrMapping/>
  </p:clrMapOvr>
  <p:transition>
    <p:wedge/>
    <p:sndAc>
      <p:stSnd>
        <p:snd r:embed="rId2" name="applaus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pitchFamily="34" charset="0"/>
                <a:cs typeface="Arial" pitchFamily="34" charset="0"/>
              </a:rPr>
              <a:t>Case 3:  Reduce Program,</a:t>
            </a:r>
            <a:br>
              <a:rPr lang="en-US" dirty="0" smtClean="0">
                <a:latin typeface="Arial" pitchFamily="34" charset="0"/>
                <a:cs typeface="Arial" pitchFamily="34" charset="0"/>
              </a:rPr>
            </a:br>
            <a:r>
              <a:rPr lang="en-US" dirty="0" smtClean="0">
                <a:latin typeface="Arial" pitchFamily="34" charset="0"/>
                <a:cs typeface="Arial" pitchFamily="34" charset="0"/>
              </a:rPr>
              <a:t>Reduce Staff</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solidFill>
                  <a:srgbClr val="C00000"/>
                </a:solidFill>
                <a:latin typeface="Arial" pitchFamily="34" charset="0"/>
                <a:cs typeface="Arial" pitchFamily="34" charset="0"/>
              </a:rPr>
              <a:t>Issue:  </a:t>
            </a:r>
            <a:r>
              <a:rPr lang="en-US" dirty="0" smtClean="0">
                <a:latin typeface="Arial" pitchFamily="34" charset="0"/>
                <a:cs typeface="Arial" pitchFamily="34" charset="0"/>
              </a:rPr>
              <a:t>The NYS DOT staffed up to acquire real property to build roads at a level that was not realized.  Now what?</a:t>
            </a:r>
          </a:p>
          <a:p>
            <a:r>
              <a:rPr lang="en-US" dirty="0" smtClean="0">
                <a:solidFill>
                  <a:srgbClr val="C00000"/>
                </a:solidFill>
                <a:latin typeface="Arial" pitchFamily="34" charset="0"/>
                <a:cs typeface="Arial" pitchFamily="34" charset="0"/>
              </a:rPr>
              <a:t>Approach:  </a:t>
            </a:r>
            <a:r>
              <a:rPr lang="en-US" dirty="0" smtClean="0">
                <a:latin typeface="Arial" pitchFamily="34" charset="0"/>
                <a:cs typeface="Arial" pitchFamily="34" charset="0"/>
              </a:rPr>
              <a:t>Utilize internally available measures of staff utilization and productivity to measure against the approved road construction plan to determine appropriate staff levels. </a:t>
            </a:r>
          </a:p>
          <a:p>
            <a:r>
              <a:rPr lang="en-US" dirty="0" smtClean="0">
                <a:solidFill>
                  <a:srgbClr val="C00000"/>
                </a:solidFill>
                <a:latin typeface="Arial" pitchFamily="34" charset="0"/>
                <a:cs typeface="Arial" pitchFamily="34" charset="0"/>
              </a:rPr>
              <a:t>Outcome: </a:t>
            </a:r>
            <a:r>
              <a:rPr lang="en-US" dirty="0" smtClean="0">
                <a:latin typeface="Arial" pitchFamily="34" charset="0"/>
                <a:cs typeface="Arial" pitchFamily="34" charset="0"/>
              </a:rPr>
              <a:t> Based on the staffing model developed, the Legislature cut the number of approved positions to more appropriately reflect program need.</a:t>
            </a:r>
            <a:endParaRPr lang="en-US" dirty="0">
              <a:latin typeface="Arial" pitchFamily="34" charset="0"/>
              <a:cs typeface="Arial" pitchFamily="34" charset="0"/>
            </a:endParaRPr>
          </a:p>
        </p:txBody>
      </p:sp>
    </p:spTree>
  </p:cSld>
  <p:clrMapOvr>
    <a:masterClrMapping/>
  </p:clrMapOvr>
  <p:transition>
    <p:sndAc>
      <p:stSnd>
        <p:snd r:embed="rId2" name="suction.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2743201" y="838210"/>
          <a:ext cx="4495799" cy="5899510"/>
        </p:xfrm>
        <a:graphic>
          <a:graphicData uri="http://schemas.openxmlformats.org/drawingml/2006/table">
            <a:tbl>
              <a:tblPr/>
              <a:tblGrid>
                <a:gridCol w="1691276"/>
                <a:gridCol w="1412966"/>
                <a:gridCol w="1391557"/>
              </a:tblGrid>
              <a:tr h="238124">
                <a:tc>
                  <a:txBody>
                    <a:bodyPr/>
                    <a:lstStyle/>
                    <a:p>
                      <a:pPr algn="l" fontAlgn="b"/>
                      <a:endParaRPr lang="en-US" sz="10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0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000" b="0" i="0" u="none" strike="noStrike" dirty="0">
                        <a:solidFill>
                          <a:srgbClr val="000000"/>
                        </a:solidFill>
                        <a:latin typeface="Calibri"/>
                      </a:endParaRPr>
                    </a:p>
                  </a:txBody>
                  <a:tcPr marL="7056" marR="7056" marT="7056" marB="0" anchor="b">
                    <a:lnL>
                      <a:noFill/>
                    </a:lnL>
                    <a:lnR>
                      <a:noFill/>
                    </a:lnR>
                    <a:lnT>
                      <a:noFill/>
                    </a:lnT>
                    <a:lnB>
                      <a:noFill/>
                    </a:lnB>
                  </a:tcPr>
                </a:tc>
              </a:tr>
              <a:tr h="476251">
                <a:tc gridSpan="3">
                  <a:txBody>
                    <a:bodyPr/>
                    <a:lstStyle/>
                    <a:p>
                      <a:pPr algn="ctr" fontAlgn="ctr"/>
                      <a:r>
                        <a:rPr lang="en-US" sz="1600" b="1" i="0" u="none" strike="noStrike" dirty="0">
                          <a:solidFill>
                            <a:srgbClr val="000000"/>
                          </a:solidFill>
                          <a:latin typeface="Calibri"/>
                        </a:rPr>
                        <a:t>Trend In DOT Staffing and Workload        </a:t>
                      </a:r>
                      <a:r>
                        <a:rPr lang="en-US" sz="1600" b="1" i="0" u="none" strike="noStrike" dirty="0" smtClean="0">
                          <a:solidFill>
                            <a:srgbClr val="000000"/>
                          </a:solidFill>
                          <a:latin typeface="Calibri"/>
                        </a:rPr>
                        <a:t>                </a:t>
                      </a:r>
                      <a:r>
                        <a:rPr lang="en-US" sz="1600" b="1" i="0" u="none" strike="noStrike" dirty="0">
                          <a:solidFill>
                            <a:srgbClr val="000000"/>
                          </a:solidFill>
                          <a:latin typeface="Calibri"/>
                        </a:rPr>
                        <a:t>1971 = 100</a:t>
                      </a:r>
                    </a:p>
                  </a:txBody>
                  <a:tcPr marL="7056" marR="7056" marT="7056" marB="0" anchor="ctr">
                    <a:lnL>
                      <a:noFill/>
                    </a:lnL>
                    <a:lnR>
                      <a:noFill/>
                    </a:lnR>
                    <a:lnT>
                      <a:noFill/>
                    </a:lnT>
                    <a:lnB>
                      <a:noFill/>
                    </a:lnB>
                  </a:tcPr>
                </a:tc>
                <a:tc hMerge="1">
                  <a:txBody>
                    <a:bodyPr/>
                    <a:lstStyle/>
                    <a:p>
                      <a:endParaRPr lang="en-US"/>
                    </a:p>
                  </a:txBody>
                  <a:tcPr/>
                </a:tc>
                <a:tc hMerge="1">
                  <a:txBody>
                    <a:bodyPr/>
                    <a:lstStyle/>
                    <a:p>
                      <a:endParaRPr lang="en-US"/>
                    </a:p>
                  </a:txBody>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952501">
                <a:tc>
                  <a:txBody>
                    <a:bodyPr/>
                    <a:lstStyle/>
                    <a:p>
                      <a:pPr algn="ctr" fontAlgn="b"/>
                      <a:r>
                        <a:rPr lang="en-US" sz="1600" b="0" i="0" u="sng" strike="noStrike" dirty="0">
                          <a:solidFill>
                            <a:srgbClr val="000000"/>
                          </a:solidFill>
                          <a:latin typeface="Calibri"/>
                        </a:rPr>
                        <a:t>State Fiscal Year Ending In:</a:t>
                      </a:r>
                    </a:p>
                  </a:txBody>
                  <a:tcPr marL="7056" marR="7056" marT="7056" marB="0" anchor="b">
                    <a:lnL>
                      <a:noFill/>
                    </a:lnL>
                    <a:lnR>
                      <a:noFill/>
                    </a:lnR>
                    <a:lnT>
                      <a:noFill/>
                    </a:lnT>
                    <a:lnB>
                      <a:noFill/>
                    </a:lnB>
                  </a:tcPr>
                </a:tc>
                <a:tc>
                  <a:txBody>
                    <a:bodyPr/>
                    <a:lstStyle/>
                    <a:p>
                      <a:pPr algn="ctr" fontAlgn="b"/>
                      <a:r>
                        <a:rPr lang="en-US" sz="1600" b="0" i="0" u="sng" strike="noStrike" dirty="0">
                          <a:solidFill>
                            <a:srgbClr val="000000"/>
                          </a:solidFill>
                          <a:latin typeface="Calibri"/>
                        </a:rPr>
                        <a:t>Regional Office Professional Staff</a:t>
                      </a:r>
                    </a:p>
                  </a:txBody>
                  <a:tcPr marL="7056" marR="7056" marT="7056" marB="0" anchor="b">
                    <a:lnL>
                      <a:noFill/>
                    </a:lnL>
                    <a:lnR>
                      <a:noFill/>
                    </a:lnR>
                    <a:lnT>
                      <a:noFill/>
                    </a:lnT>
                    <a:lnB>
                      <a:noFill/>
                    </a:lnB>
                  </a:tcPr>
                </a:tc>
                <a:tc>
                  <a:txBody>
                    <a:bodyPr/>
                    <a:lstStyle/>
                    <a:p>
                      <a:pPr algn="ctr" fontAlgn="b"/>
                      <a:r>
                        <a:rPr lang="en-US" sz="1600" b="0" i="0" u="sng" strike="noStrike" dirty="0">
                          <a:solidFill>
                            <a:srgbClr val="000000"/>
                          </a:solidFill>
                          <a:latin typeface="Calibri"/>
                        </a:rPr>
                        <a:t>Composite Workload</a:t>
                      </a: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ctr" fontAlgn="b"/>
                      <a:r>
                        <a:rPr lang="en-US" sz="1600" b="0" i="0" u="none" strike="noStrike" dirty="0">
                          <a:solidFill>
                            <a:srgbClr val="000000"/>
                          </a:solidFill>
                          <a:latin typeface="Calibri"/>
                        </a:rPr>
                        <a:t>1971</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100</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100</a:t>
                      </a:r>
                    </a:p>
                  </a:txBody>
                  <a:tcPr marL="7056" marR="7056" marT="7056" marB="0" anchor="b">
                    <a:lnL>
                      <a:noFill/>
                    </a:lnL>
                    <a:lnR>
                      <a:noFill/>
                    </a:lnR>
                    <a:lnT>
                      <a:noFill/>
                    </a:lnT>
                    <a:lnB>
                      <a:noFill/>
                    </a:lnB>
                  </a:tcPr>
                </a:tc>
              </a:tr>
              <a:tr h="238124">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ctr" fontAlgn="b"/>
                      <a:r>
                        <a:rPr lang="en-US" sz="1600" b="0" i="0" u="none" strike="noStrike" dirty="0">
                          <a:solidFill>
                            <a:srgbClr val="000000"/>
                          </a:solidFill>
                          <a:latin typeface="Calibri"/>
                        </a:rPr>
                        <a:t>1972</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94.3</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37.2</a:t>
                      </a:r>
                    </a:p>
                  </a:txBody>
                  <a:tcPr marL="7056" marR="7056" marT="7056" marB="0" anchor="b">
                    <a:lnL>
                      <a:noFill/>
                    </a:lnL>
                    <a:lnR>
                      <a:noFill/>
                    </a:lnR>
                    <a:lnT>
                      <a:noFill/>
                    </a:lnT>
                    <a:lnB>
                      <a:noFill/>
                    </a:lnB>
                  </a:tcPr>
                </a:tc>
              </a:tr>
              <a:tr h="238124">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ctr" fontAlgn="b"/>
                      <a:r>
                        <a:rPr lang="en-US" sz="1600" b="0" i="0" u="none" strike="noStrike" dirty="0">
                          <a:solidFill>
                            <a:srgbClr val="000000"/>
                          </a:solidFill>
                          <a:latin typeface="Calibri"/>
                        </a:rPr>
                        <a:t>1973</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79.8</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40.9</a:t>
                      </a:r>
                    </a:p>
                  </a:txBody>
                  <a:tcPr marL="7056" marR="7056" marT="7056" marB="0" anchor="b">
                    <a:lnL>
                      <a:noFill/>
                    </a:lnL>
                    <a:lnR>
                      <a:noFill/>
                    </a:lnR>
                    <a:lnT>
                      <a:noFill/>
                    </a:lnT>
                    <a:lnB>
                      <a:noFill/>
                    </a:lnB>
                  </a:tcPr>
                </a:tc>
              </a:tr>
              <a:tr h="238124">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ctr" fontAlgn="b"/>
                      <a:r>
                        <a:rPr lang="en-US" sz="1600" b="0" i="0" u="none" strike="noStrike" dirty="0">
                          <a:solidFill>
                            <a:srgbClr val="000000"/>
                          </a:solidFill>
                          <a:latin typeface="Calibri"/>
                        </a:rPr>
                        <a:t>1974</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82.5</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39.7</a:t>
                      </a:r>
                    </a:p>
                  </a:txBody>
                  <a:tcPr marL="7056" marR="7056" marT="7056" marB="0" anchor="b">
                    <a:lnL>
                      <a:noFill/>
                    </a:lnL>
                    <a:lnR>
                      <a:noFill/>
                    </a:lnR>
                    <a:lnT>
                      <a:noFill/>
                    </a:lnT>
                    <a:lnB>
                      <a:noFill/>
                    </a:lnB>
                  </a:tcPr>
                </a:tc>
              </a:tr>
              <a:tr h="238124">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ctr" fontAlgn="b"/>
                      <a:r>
                        <a:rPr lang="en-US" sz="1600" b="0" i="0" u="none" strike="noStrike" dirty="0">
                          <a:solidFill>
                            <a:srgbClr val="000000"/>
                          </a:solidFill>
                          <a:latin typeface="Calibri"/>
                        </a:rPr>
                        <a:t>1975</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83.5</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44.1</a:t>
                      </a: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952501">
                <a:tc gridSpan="3">
                  <a:txBody>
                    <a:bodyPr/>
                    <a:lstStyle/>
                    <a:p>
                      <a:pPr algn="ctr" fontAlgn="b"/>
                      <a:r>
                        <a:rPr lang="en-US" sz="1600" b="0" i="0" u="none" strike="noStrike" dirty="0">
                          <a:solidFill>
                            <a:srgbClr val="000000"/>
                          </a:solidFill>
                          <a:latin typeface="Calibri"/>
                        </a:rPr>
                        <a:t>Source: Legislative Commission on Expenditure Review, DOT Real Estate Program, Program Audit 1.1.76, Chart S-1, p. S-4</a:t>
                      </a:r>
                    </a:p>
                  </a:txBody>
                  <a:tcPr marL="7056" marR="7056" marT="7056" marB="0" anchor="b">
                    <a:lnL>
                      <a:noFill/>
                    </a:lnL>
                    <a:lnR>
                      <a:noFill/>
                    </a:lnR>
                    <a:lnT>
                      <a:noFill/>
                    </a:lnT>
                    <a:lnB>
                      <a:noFill/>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000" dirty="0" smtClean="0">
                <a:latin typeface="Arial" pitchFamily="34" charset="0"/>
                <a:cs typeface="Arial" pitchFamily="34" charset="0"/>
              </a:rPr>
              <a:t>The higher you climb the flagpole</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733800"/>
            <a:ext cx="7854696" cy="2590800"/>
          </a:xfrm>
        </p:spPr>
        <p:txBody>
          <a:bodyPr>
            <a:noAutofit/>
          </a:bodyPr>
          <a:lstStyle/>
          <a:p>
            <a:pPr algn="ctr"/>
            <a:r>
              <a:rPr lang="en-US" sz="3200" dirty="0" smtClean="0">
                <a:latin typeface="Arial" pitchFamily="34" charset="0"/>
                <a:cs typeface="Arial" pitchFamily="34" charset="0"/>
              </a:rPr>
              <a:t>The more people see your rear end </a:t>
            </a:r>
          </a:p>
          <a:p>
            <a:pPr algn="ctr"/>
            <a:endParaRPr lang="en-US" sz="3200" dirty="0" smtClean="0">
              <a:latin typeface="Arial" pitchFamily="34" charset="0"/>
              <a:cs typeface="Arial" pitchFamily="34" charset="0"/>
            </a:endParaRPr>
          </a:p>
          <a:p>
            <a:r>
              <a:rPr lang="en-US" sz="3200" dirty="0" smtClean="0">
                <a:latin typeface="Arial" pitchFamily="34" charset="0"/>
                <a:cs typeface="Arial" pitchFamily="34" charset="0"/>
              </a:rPr>
              <a:t>- Dallas Cowboy Quarterback Don Meredith</a:t>
            </a:r>
            <a:endParaRPr lang="en-US" sz="3200" dirty="0">
              <a:latin typeface="Arial" pitchFamily="34" charset="0"/>
              <a:cs typeface="Arial" pitchFamily="34" charset="0"/>
            </a:endParaRPr>
          </a:p>
        </p:txBody>
      </p:sp>
    </p:spTree>
  </p:cSld>
  <p:clrMapOvr>
    <a:masterClrMapping/>
  </p:clrMapOvr>
  <p:transition>
    <p:wedge/>
    <p:sndAc>
      <p:stSnd>
        <p:snd r:embed="rId2" name="applaus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itchFamily="34" charset="0"/>
                <a:cs typeface="Arial" pitchFamily="34" charset="0"/>
              </a:rPr>
              <a:t>Case 4:  Fatal Flaw?</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Issue:  Has New York’s nationally recognized health planning process successfully controlled the rising cost of hospital care?</a:t>
            </a:r>
          </a:p>
          <a:p>
            <a:r>
              <a:rPr lang="en-US" dirty="0" smtClean="0">
                <a:latin typeface="Arial" pitchFamily="34" charset="0"/>
                <a:cs typeface="Arial" pitchFamily="34" charset="0"/>
              </a:rPr>
              <a:t>Approach:  Using multiple regression analysis construct models of hospital care costs nationally and in New York to determine if planning works.</a:t>
            </a:r>
          </a:p>
          <a:p>
            <a:r>
              <a:rPr lang="en-US" dirty="0" smtClean="0">
                <a:latin typeface="Arial" pitchFamily="34" charset="0"/>
                <a:cs typeface="Arial" pitchFamily="34" charset="0"/>
              </a:rPr>
              <a:t>Outcome:  The analysis showed that both nationally and in New York the factors most responsible for the cost of hospital care are not directly controlled by the planning process.</a:t>
            </a:r>
            <a:endParaRPr lang="en-US" dirty="0">
              <a:latin typeface="Arial" pitchFamily="34" charset="0"/>
              <a:cs typeface="Arial" pitchFamily="34" charset="0"/>
            </a:endParaRPr>
          </a:p>
        </p:txBody>
      </p:sp>
    </p:spTree>
  </p:cSld>
  <p:clrMapOvr>
    <a:masterClrMapping/>
  </p:clrMapOvr>
  <p:transition>
    <p:sndAc>
      <p:stSnd>
        <p:snd r:embed="rId2" name="bomb.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0" y="685806"/>
          <a:ext cx="4953000" cy="5906733"/>
        </p:xfrm>
        <a:graphic>
          <a:graphicData uri="http://schemas.openxmlformats.org/drawingml/2006/table">
            <a:tbl>
              <a:tblPr/>
              <a:tblGrid>
                <a:gridCol w="2631852"/>
                <a:gridCol w="1060052"/>
                <a:gridCol w="1261096"/>
              </a:tblGrid>
              <a:tr h="922735">
                <a:tc gridSpan="3">
                  <a:txBody>
                    <a:bodyPr/>
                    <a:lstStyle/>
                    <a:p>
                      <a:pPr algn="ctr" fontAlgn="ctr"/>
                      <a:r>
                        <a:rPr lang="en-US" sz="1600" b="1" i="0" u="none" strike="noStrike" dirty="0">
                          <a:solidFill>
                            <a:srgbClr val="000000"/>
                          </a:solidFill>
                          <a:latin typeface="Calibri"/>
                        </a:rPr>
                        <a:t>Explaining Variations in Hospital Costs Per Patient Day:  1974</a:t>
                      </a:r>
                    </a:p>
                  </a:txBody>
                  <a:tcPr marL="7056" marR="7056" marT="7056" marB="0" anchor="ctr">
                    <a:lnL>
                      <a:noFill/>
                    </a:lnL>
                    <a:lnR>
                      <a:noFill/>
                    </a:lnR>
                    <a:lnT>
                      <a:noFill/>
                    </a:lnT>
                    <a:lnB>
                      <a:noFill/>
                    </a:lnB>
                  </a:tcPr>
                </a:tc>
                <a:tc hMerge="1">
                  <a:txBody>
                    <a:bodyPr/>
                    <a:lstStyle/>
                    <a:p>
                      <a:endParaRPr lang="en-US"/>
                    </a:p>
                  </a:txBody>
                  <a:tcPr/>
                </a:tc>
                <a:tc hMerge="1">
                  <a:txBody>
                    <a:bodyPr/>
                    <a:lstStyle/>
                    <a:p>
                      <a:endParaRPr lang="en-US"/>
                    </a:p>
                  </a:txBody>
                  <a:tcPr/>
                </a:tc>
              </a:tr>
              <a:tr h="496094">
                <a:tc>
                  <a:txBody>
                    <a:bodyPr/>
                    <a:lstStyle/>
                    <a:p>
                      <a:pPr algn="l" fontAlgn="b"/>
                      <a:r>
                        <a:rPr lang="en-US" sz="1600" b="1" i="0" u="sng" strike="noStrike" dirty="0">
                          <a:solidFill>
                            <a:srgbClr val="0070C0"/>
                          </a:solidFill>
                          <a:latin typeface="Calibri"/>
                        </a:rPr>
                        <a:t>Independent Variables</a:t>
                      </a:r>
                    </a:p>
                  </a:txBody>
                  <a:tcPr marL="7056" marR="7056" marT="7056" marB="0" anchor="b">
                    <a:lnL>
                      <a:noFill/>
                    </a:lnL>
                    <a:lnR>
                      <a:noFill/>
                    </a:lnR>
                    <a:lnT>
                      <a:noFill/>
                    </a:lnT>
                    <a:lnB>
                      <a:noFill/>
                    </a:lnB>
                  </a:tcPr>
                </a:tc>
                <a:tc>
                  <a:txBody>
                    <a:bodyPr/>
                    <a:lstStyle/>
                    <a:p>
                      <a:pPr algn="ctr" fontAlgn="b"/>
                      <a:r>
                        <a:rPr lang="en-US" sz="1600" b="1" i="0" u="sng" strike="noStrike" dirty="0">
                          <a:solidFill>
                            <a:srgbClr val="0070C0"/>
                          </a:solidFill>
                          <a:latin typeface="Calibri"/>
                        </a:rPr>
                        <a:t>Interstate Analysis</a:t>
                      </a:r>
                    </a:p>
                  </a:txBody>
                  <a:tcPr marL="7056" marR="7056" marT="7056" marB="0" anchor="b">
                    <a:lnL>
                      <a:noFill/>
                    </a:lnL>
                    <a:lnR>
                      <a:noFill/>
                    </a:lnR>
                    <a:lnT>
                      <a:noFill/>
                    </a:lnT>
                    <a:lnB>
                      <a:noFill/>
                    </a:lnB>
                  </a:tcPr>
                </a:tc>
                <a:tc>
                  <a:txBody>
                    <a:bodyPr/>
                    <a:lstStyle/>
                    <a:p>
                      <a:pPr algn="ctr" fontAlgn="b"/>
                      <a:r>
                        <a:rPr lang="en-US" sz="1600" b="1" i="0" u="sng" strike="noStrike" dirty="0">
                          <a:solidFill>
                            <a:srgbClr val="0070C0"/>
                          </a:solidFill>
                          <a:latin typeface="Calibri"/>
                        </a:rPr>
                        <a:t>Intrastate Analysis</a:t>
                      </a: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r>
                        <a:rPr lang="en-US" sz="1600" b="1" i="0" u="none" strike="noStrike" dirty="0">
                          <a:solidFill>
                            <a:srgbClr val="000000"/>
                          </a:solidFill>
                          <a:latin typeface="Calibri"/>
                        </a:rPr>
                        <a:t>Controlled by Health Planning</a:t>
                      </a:r>
                    </a:p>
                  </a:txBody>
                  <a:tcPr marL="7056" marR="7056" marT="7056" marB="0" anchor="b">
                    <a:lnL>
                      <a:noFill/>
                    </a:lnL>
                    <a:lnR>
                      <a:noFill/>
                    </a:lnR>
                    <a:lnT>
                      <a:noFill/>
                    </a:lnT>
                    <a:lnB>
                      <a:noFill/>
                    </a:lnB>
                  </a:tcPr>
                </a:tc>
                <a:tc>
                  <a:txBody>
                    <a:bodyPr/>
                    <a:lstStyle/>
                    <a:p>
                      <a:pPr algn="ctr" fontAlgn="b"/>
                      <a:endParaRPr lang="en-US" sz="1600" b="1"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1"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r>
                        <a:rPr lang="en-US" sz="1600" b="0" i="0" u="none" strike="noStrike" dirty="0">
                          <a:solidFill>
                            <a:srgbClr val="000000"/>
                          </a:solidFill>
                          <a:latin typeface="Calibri"/>
                        </a:rPr>
                        <a:t>Average Length of Stay</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0.7</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0.0</a:t>
                      </a:r>
                    </a:p>
                  </a:txBody>
                  <a:tcPr marL="7056" marR="7056" marT="7056" marB="0" anchor="b">
                    <a:lnL>
                      <a:noFill/>
                    </a:lnL>
                    <a:lnR>
                      <a:noFill/>
                    </a:lnR>
                    <a:lnT>
                      <a:noFill/>
                    </a:lnT>
                    <a:lnB>
                      <a:noFill/>
                    </a:lnB>
                  </a:tcPr>
                </a:tc>
              </a:tr>
              <a:tr h="238124">
                <a:tc>
                  <a:txBody>
                    <a:bodyPr/>
                    <a:lstStyle/>
                    <a:p>
                      <a:pPr algn="l" fontAlgn="b"/>
                      <a:r>
                        <a:rPr lang="en-US" sz="1600" b="0" i="0" u="none" strike="noStrike" dirty="0">
                          <a:solidFill>
                            <a:srgbClr val="000000"/>
                          </a:solidFill>
                          <a:latin typeface="Calibri"/>
                        </a:rPr>
                        <a:t>Occupancy Rate</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0.7</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0.5</a:t>
                      </a: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476251">
                <a:tc>
                  <a:txBody>
                    <a:bodyPr/>
                    <a:lstStyle/>
                    <a:p>
                      <a:pPr algn="l" fontAlgn="b"/>
                      <a:r>
                        <a:rPr lang="en-US" sz="1600" b="1" i="0" u="none" strike="noStrike" dirty="0">
                          <a:solidFill>
                            <a:srgbClr val="000000"/>
                          </a:solidFill>
                          <a:latin typeface="Calibri"/>
                        </a:rPr>
                        <a:t>Not Controlled by Health Planning</a:t>
                      </a: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r>
                        <a:rPr lang="en-US" sz="1600" b="0" i="0" u="none" strike="noStrike" dirty="0">
                          <a:solidFill>
                            <a:srgbClr val="000000"/>
                          </a:solidFill>
                          <a:latin typeface="Calibri"/>
                        </a:rPr>
                        <a:t>Average Employee Salaries</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81.0</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2.0</a:t>
                      </a:r>
                    </a:p>
                  </a:txBody>
                  <a:tcPr marL="7056" marR="7056" marT="7056" marB="0" anchor="b">
                    <a:lnL>
                      <a:noFill/>
                    </a:lnL>
                    <a:lnR>
                      <a:noFill/>
                    </a:lnR>
                    <a:lnT>
                      <a:noFill/>
                    </a:lnT>
                    <a:lnB>
                      <a:noFill/>
                    </a:lnB>
                  </a:tcPr>
                </a:tc>
              </a:tr>
              <a:tr h="238124">
                <a:tc>
                  <a:txBody>
                    <a:bodyPr/>
                    <a:lstStyle/>
                    <a:p>
                      <a:pPr algn="l" fontAlgn="b"/>
                      <a:r>
                        <a:rPr lang="en-US" sz="1600" b="0" i="0" u="none" strike="noStrike" dirty="0">
                          <a:solidFill>
                            <a:srgbClr val="000000"/>
                          </a:solidFill>
                          <a:latin typeface="Calibri"/>
                        </a:rPr>
                        <a:t>Employees per 100 patients</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89.6</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75.2</a:t>
                      </a:r>
                    </a:p>
                  </a:txBody>
                  <a:tcPr marL="7056" marR="7056" marT="7056" marB="0" anchor="b">
                    <a:lnL>
                      <a:noFill/>
                    </a:lnL>
                    <a:lnR>
                      <a:noFill/>
                    </a:lnR>
                    <a:lnT>
                      <a:noFill/>
                    </a:lnT>
                    <a:lnB>
                      <a:noFill/>
                    </a:lnB>
                  </a:tcPr>
                </a:tc>
              </a:tr>
              <a:tr h="486171">
                <a:tc>
                  <a:txBody>
                    <a:bodyPr/>
                    <a:lstStyle/>
                    <a:p>
                      <a:pPr algn="l" fontAlgn="b"/>
                      <a:r>
                        <a:rPr lang="en-US" sz="1600" b="0" i="0" u="none" strike="noStrike" dirty="0">
                          <a:solidFill>
                            <a:srgbClr val="000000"/>
                          </a:solidFill>
                          <a:latin typeface="Calibri"/>
                        </a:rPr>
                        <a:t>Payroll as a Percent of Total Expenditures</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95.7</a:t>
                      </a:r>
                    </a:p>
                  </a:txBody>
                  <a:tcPr marL="7056" marR="7056" marT="7056"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80.9</a:t>
                      </a: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r>
              <a:tr h="238124">
                <a:tc>
                  <a:txBody>
                    <a:bodyPr/>
                    <a:lstStyle/>
                    <a:p>
                      <a:pPr algn="l"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7056" marR="7056" marT="7056" marB="0" anchor="b">
                    <a:lnL>
                      <a:noFill/>
                    </a:lnL>
                    <a:lnR>
                      <a:noFill/>
                    </a:lnR>
                    <a:lnT>
                      <a:noFill/>
                    </a:lnT>
                    <a:lnB>
                      <a:noFill/>
                    </a:lnB>
                  </a:tcPr>
                </a:tc>
                <a:tc>
                  <a:txBody>
                    <a:bodyPr/>
                    <a:lstStyle/>
                    <a:p>
                      <a:pPr algn="ctr" fontAlgn="b"/>
                      <a:endParaRPr lang="en-US" sz="1600" b="0" i="0" u="none" strike="noStrike" dirty="0">
                        <a:solidFill>
                          <a:srgbClr val="FF0000"/>
                        </a:solidFill>
                        <a:latin typeface="Calibri"/>
                      </a:endParaRPr>
                    </a:p>
                  </a:txBody>
                  <a:tcPr marL="7056" marR="7056" marT="7056" marB="0" anchor="b">
                    <a:lnL>
                      <a:noFill/>
                    </a:lnL>
                    <a:lnR>
                      <a:noFill/>
                    </a:lnR>
                    <a:lnT>
                      <a:noFill/>
                    </a:lnT>
                    <a:lnB>
                      <a:noFill/>
                    </a:lnB>
                  </a:tcPr>
                </a:tc>
              </a:tr>
              <a:tr h="714375">
                <a:tc gridSpan="3">
                  <a:txBody>
                    <a:bodyPr/>
                    <a:lstStyle/>
                    <a:p>
                      <a:pPr algn="ctr" fontAlgn="b"/>
                      <a:r>
                        <a:rPr lang="en-US" sz="1600" b="0" i="0" u="none" strike="noStrike" dirty="0">
                          <a:solidFill>
                            <a:srgbClr val="000000"/>
                          </a:solidFill>
                          <a:latin typeface="Calibri"/>
                        </a:rPr>
                        <a:t>Source: Legislative Commission on Expenditure Review, Health Planning in New York State, Program Audit 1.1.77, Tables B-1 and B-2, p.p. 109 and 110.</a:t>
                      </a:r>
                    </a:p>
                  </a:txBody>
                  <a:tcPr marL="7056" marR="7056" marT="7056" marB="0" anchor="b">
                    <a:lnL>
                      <a:noFill/>
                    </a:lnL>
                    <a:lnR>
                      <a:noFill/>
                    </a:lnR>
                    <a:lnT>
                      <a:noFill/>
                    </a:lnT>
                    <a:lnB>
                      <a:noFill/>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article.jpg"/>
          <p:cNvPicPr>
            <a:picLocks noChangeAspect="1"/>
          </p:cNvPicPr>
          <p:nvPr/>
        </p:nvPicPr>
        <p:blipFill>
          <a:blip r:embed="rId2" cstate="print"/>
          <a:srcRect r="3218" b="10387"/>
          <a:stretch>
            <a:fillRect/>
          </a:stretch>
        </p:blipFill>
        <p:spPr bwMode="auto">
          <a:xfrm>
            <a:off x="914400" y="914400"/>
            <a:ext cx="7543800" cy="54864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pitchFamily="34" charset="0"/>
                <a:cs typeface="Arial" pitchFamily="34" charset="0"/>
              </a:rPr>
              <a:t>Case 5:  Overcoming Parochialism</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2209800"/>
            <a:ext cx="8229600" cy="4389120"/>
          </a:xfrm>
        </p:spPr>
        <p:txBody>
          <a:bodyPr/>
          <a:lstStyle/>
          <a:p>
            <a:r>
              <a:rPr lang="en-US" dirty="0" smtClean="0">
                <a:latin typeface="Arial" pitchFamily="34" charset="0"/>
                <a:cs typeface="Arial" pitchFamily="34" charset="0"/>
              </a:rPr>
              <a:t>Issue:  Recent State policy has encouraged local governments to provide services on a shared or consolidated basis to achieve efficiencies.</a:t>
            </a:r>
          </a:p>
          <a:p>
            <a:r>
              <a:rPr lang="en-US" dirty="0" smtClean="0">
                <a:latin typeface="Arial" pitchFamily="34" charset="0"/>
                <a:cs typeface="Arial" pitchFamily="34" charset="0"/>
              </a:rPr>
              <a:t>Approach:  Review the multi-year process in the County of Schenectady to consolidate their emergency dispatch services.  The county has received two state grants for this purpose.</a:t>
            </a:r>
          </a:p>
          <a:p>
            <a:r>
              <a:rPr lang="en-US" dirty="0" smtClean="0">
                <a:latin typeface="Arial" pitchFamily="34" charset="0"/>
                <a:cs typeface="Arial" pitchFamily="34" charset="0"/>
              </a:rPr>
              <a:t>Outcome.  The process is still going, and a successful outcome is not a certainty.</a:t>
            </a:r>
            <a:endParaRPr lang="en-US" dirty="0">
              <a:latin typeface="Arial" pitchFamily="34" charset="0"/>
              <a:cs typeface="Arial" pitchFamily="34" charset="0"/>
            </a:endParaRPr>
          </a:p>
        </p:txBody>
      </p:sp>
    </p:spTree>
  </p:cSld>
  <p:clrMapOvr>
    <a:masterClrMapping/>
  </p:clrMapOvr>
  <p:transition>
    <p:sndAc>
      <p:stSnd>
        <p:snd r:embed="rId2"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fontScale="90000"/>
          </a:bodyPr>
          <a:lstStyle/>
          <a:p>
            <a:r>
              <a:rPr lang="en-US" sz="2800" dirty="0" smtClean="0">
                <a:solidFill>
                  <a:srgbClr val="9C1F2E"/>
                </a:solidFill>
              </a:rPr>
              <a:t/>
            </a:r>
            <a:br>
              <a:rPr lang="en-US" sz="2800" dirty="0" smtClean="0">
                <a:solidFill>
                  <a:srgbClr val="9C1F2E"/>
                </a:solidFill>
              </a:rPr>
            </a:br>
            <a:r>
              <a:rPr lang="en-US" sz="2800" dirty="0" smtClean="0">
                <a:solidFill>
                  <a:srgbClr val="9C1F2E"/>
                </a:solidFill>
              </a:rPr>
              <a:t/>
            </a:r>
            <a:br>
              <a:rPr lang="en-US" sz="2800" dirty="0" smtClean="0">
                <a:solidFill>
                  <a:srgbClr val="9C1F2E"/>
                </a:solidFill>
              </a:rPr>
            </a:br>
            <a:r>
              <a:rPr lang="en-US" sz="5400" dirty="0" smtClean="0">
                <a:solidFill>
                  <a:srgbClr val="9C1F2E"/>
                </a:solidFill>
              </a:rPr>
              <a:t>Who is Paul Moore?</a:t>
            </a:r>
            <a:endParaRPr lang="en-US" sz="4000" dirty="0" smtClean="0">
              <a:solidFill>
                <a:srgbClr val="00CC00"/>
              </a:solidFill>
            </a:endParaRPr>
          </a:p>
        </p:txBody>
      </p:sp>
      <p:sp>
        <p:nvSpPr>
          <p:cNvPr id="5" name="Rectangle 2"/>
          <p:cNvSpPr>
            <a:spLocks noGrp="1" noChangeArrowheads="1"/>
          </p:cNvSpPr>
          <p:nvPr>
            <p:ph idx="1"/>
          </p:nvPr>
        </p:nvSpPr>
        <p:spPr/>
        <p:txBody>
          <a:bodyPr>
            <a:normAutofit fontScale="32500" lnSpcReduction="20000"/>
          </a:bodyPr>
          <a:lstStyle/>
          <a:p>
            <a:r>
              <a:rPr lang="en-US" sz="4300" i="1" dirty="0" smtClean="0">
                <a:solidFill>
                  <a:srgbClr val="C00000"/>
                </a:solidFill>
                <a:latin typeface="Arial" pitchFamily="34" charset="0"/>
                <a:cs typeface="Arial" pitchFamily="34" charset="0"/>
              </a:rPr>
              <a:t>Research Analyst </a:t>
            </a:r>
            <a:r>
              <a:rPr lang="en-US" sz="4300" dirty="0" smtClean="0">
                <a:latin typeface="Arial" pitchFamily="34" charset="0"/>
                <a:cs typeface="Arial" pitchFamily="34" charset="0"/>
              </a:rPr>
              <a:t>in the Office of the State Comptroller assigned to expand the scope of field audits to evaluate effectiveness.  This experience is the basis for the first two case studies: (1) analyzing the reasonableness of revenue and expenditure estimates; and (2) determining the impact of health planning methodologies.</a:t>
            </a:r>
          </a:p>
          <a:p>
            <a:pPr>
              <a:buNone/>
            </a:pPr>
            <a:endParaRPr lang="en-US" sz="4300" dirty="0" smtClean="0">
              <a:latin typeface="Arial" pitchFamily="34" charset="0"/>
              <a:cs typeface="Arial" pitchFamily="34" charset="0"/>
            </a:endParaRPr>
          </a:p>
          <a:p>
            <a:r>
              <a:rPr lang="en-US" sz="4300" i="1" dirty="0" smtClean="0">
                <a:solidFill>
                  <a:srgbClr val="C00000"/>
                </a:solidFill>
                <a:latin typeface="Arial" pitchFamily="34" charset="0"/>
                <a:cs typeface="Arial" pitchFamily="34" charset="0"/>
              </a:rPr>
              <a:t>Project Leader </a:t>
            </a:r>
            <a:r>
              <a:rPr lang="en-US" sz="4300" dirty="0" smtClean="0">
                <a:latin typeface="Arial" pitchFamily="34" charset="0"/>
                <a:cs typeface="Arial" pitchFamily="34" charset="0"/>
              </a:rPr>
              <a:t>at the Legislative Commission on Expenditure Review, a legislative post-audit group assessing whether programs are achieving legislative intent.  This experience is the basis for the third case study determining appropriate staffing levels, and the fourth case study revisiting health planning as a government cost containment strategy.</a:t>
            </a:r>
          </a:p>
          <a:p>
            <a:pPr>
              <a:buNone/>
            </a:pPr>
            <a:endParaRPr lang="en-US" sz="4300" dirty="0" smtClean="0">
              <a:latin typeface="Arial" pitchFamily="34" charset="0"/>
              <a:cs typeface="Arial" pitchFamily="34" charset="0"/>
            </a:endParaRPr>
          </a:p>
          <a:p>
            <a:r>
              <a:rPr lang="en-US" sz="4300" dirty="0" smtClean="0">
                <a:latin typeface="Arial" pitchFamily="34" charset="0"/>
                <a:cs typeface="Arial" pitchFamily="34" charset="0"/>
              </a:rPr>
              <a:t>The experience basis for the fifth case study, a current effort to consolidate emergency dispatch services in Schenectady County, includes:</a:t>
            </a:r>
          </a:p>
          <a:p>
            <a:endParaRPr lang="en-US" sz="4300" dirty="0" smtClean="0">
              <a:latin typeface="Arial" pitchFamily="34" charset="0"/>
              <a:cs typeface="Arial" pitchFamily="34" charset="0"/>
            </a:endParaRPr>
          </a:p>
          <a:p>
            <a:pPr lvl="1"/>
            <a:r>
              <a:rPr lang="en-US" sz="4300" dirty="0" smtClean="0">
                <a:latin typeface="Arial" pitchFamily="34" charset="0"/>
                <a:cs typeface="Arial" pitchFamily="34" charset="0"/>
              </a:rPr>
              <a:t>Past </a:t>
            </a:r>
            <a:r>
              <a:rPr lang="en-US" sz="4300" i="1" dirty="0" smtClean="0">
                <a:solidFill>
                  <a:srgbClr val="C00000"/>
                </a:solidFill>
                <a:latin typeface="Arial" pitchFamily="34" charset="0"/>
                <a:cs typeface="Arial" pitchFamily="34" charset="0"/>
              </a:rPr>
              <a:t>Executive Director</a:t>
            </a:r>
            <a:r>
              <a:rPr lang="en-US" sz="4300" dirty="0" smtClean="0">
                <a:latin typeface="Arial" pitchFamily="34" charset="0"/>
                <a:cs typeface="Arial" pitchFamily="34" charset="0"/>
              </a:rPr>
              <a:t>, New York Legislative Commission on State-Local Relations; </a:t>
            </a:r>
          </a:p>
          <a:p>
            <a:pPr lvl="1"/>
            <a:r>
              <a:rPr lang="en-US" sz="4300" dirty="0" smtClean="0">
                <a:latin typeface="Arial" pitchFamily="34" charset="0"/>
                <a:cs typeface="Arial" pitchFamily="34" charset="0"/>
              </a:rPr>
              <a:t>Past </a:t>
            </a:r>
            <a:r>
              <a:rPr lang="en-US" sz="4300" i="1" dirty="0" smtClean="0">
                <a:solidFill>
                  <a:srgbClr val="C00000"/>
                </a:solidFill>
                <a:latin typeface="Arial" pitchFamily="34" charset="0"/>
                <a:cs typeface="Arial" pitchFamily="34" charset="0"/>
              </a:rPr>
              <a:t>Staff Director</a:t>
            </a:r>
            <a:r>
              <a:rPr lang="en-US" sz="4300" dirty="0" smtClean="0">
                <a:latin typeface="Arial" pitchFamily="34" charset="0"/>
                <a:cs typeface="Arial" pitchFamily="34" charset="0"/>
              </a:rPr>
              <a:t>, National Conference of State Legislature’s State-Local Task Force;</a:t>
            </a:r>
          </a:p>
          <a:p>
            <a:pPr lvl="1"/>
            <a:r>
              <a:rPr lang="en-US" sz="4300" dirty="0" smtClean="0">
                <a:latin typeface="Arial" pitchFamily="34" charset="0"/>
                <a:cs typeface="Arial" pitchFamily="34" charset="0"/>
              </a:rPr>
              <a:t>Past </a:t>
            </a:r>
            <a:r>
              <a:rPr lang="en-US" sz="4300" i="1" dirty="0" smtClean="0">
                <a:solidFill>
                  <a:srgbClr val="C00000"/>
                </a:solidFill>
                <a:latin typeface="Arial" pitchFamily="34" charset="0"/>
                <a:cs typeface="Arial" pitchFamily="34" charset="0"/>
              </a:rPr>
              <a:t>Staff Director </a:t>
            </a:r>
            <a:r>
              <a:rPr lang="en-US" sz="4300" dirty="0" smtClean="0">
                <a:latin typeface="Arial" pitchFamily="34" charset="0"/>
                <a:cs typeface="Arial" pitchFamily="34" charset="0"/>
              </a:rPr>
              <a:t>of the Shared Municipal Services Incentive Grant program’s Technical Assistance Project at the Government Law Center of Albany Law School;</a:t>
            </a:r>
          </a:p>
          <a:p>
            <a:pPr lvl="1"/>
            <a:r>
              <a:rPr lang="en-US" sz="4300" dirty="0" smtClean="0">
                <a:latin typeface="Arial" pitchFamily="34" charset="0"/>
                <a:cs typeface="Arial" pitchFamily="34" charset="0"/>
              </a:rPr>
              <a:t>The current </a:t>
            </a:r>
            <a:r>
              <a:rPr lang="en-US" sz="4300" i="1" dirty="0" smtClean="0">
                <a:solidFill>
                  <a:srgbClr val="C00000"/>
                </a:solidFill>
                <a:latin typeface="Arial" pitchFamily="34" charset="0"/>
                <a:cs typeface="Arial" pitchFamily="34" charset="0"/>
              </a:rPr>
              <a:t>Clarence D. Rappleyea Government Scholar in Residence </a:t>
            </a:r>
            <a:r>
              <a:rPr lang="en-US" sz="4300" dirty="0" smtClean="0">
                <a:latin typeface="Arial" pitchFamily="34" charset="0"/>
                <a:cs typeface="Arial" pitchFamily="34" charset="0"/>
              </a:rPr>
              <a:t>at the Albany Law School.   </a:t>
            </a:r>
          </a:p>
          <a:p>
            <a:endParaRPr lang="en-US" sz="4300" dirty="0" smtClean="0">
              <a:latin typeface="Arial" pitchFamily="34" charset="0"/>
              <a:cs typeface="Arial" pitchFamily="34" charset="0"/>
            </a:endParaRPr>
          </a:p>
          <a:p>
            <a:pPr>
              <a:buNone/>
            </a:pPr>
            <a:r>
              <a:rPr lang="en-US" sz="3500" dirty="0" smtClean="0">
                <a:solidFill>
                  <a:srgbClr val="9C1F2E"/>
                </a:solidFill>
              </a:rPr>
              <a:t/>
            </a:r>
            <a:br>
              <a:rPr lang="en-US" sz="3500" dirty="0" smtClean="0">
                <a:solidFill>
                  <a:srgbClr val="9C1F2E"/>
                </a:solidFill>
              </a:rPr>
            </a:br>
            <a:r>
              <a:rPr lang="en-US" sz="2800" dirty="0" smtClean="0">
                <a:solidFill>
                  <a:srgbClr val="9C1F2E"/>
                </a:solidFill>
              </a:rPr>
              <a:t/>
            </a:r>
            <a:br>
              <a:rPr lang="en-US" sz="2800" dirty="0" smtClean="0">
                <a:solidFill>
                  <a:srgbClr val="9C1F2E"/>
                </a:solidFill>
              </a:rPr>
            </a:br>
            <a:endParaRPr lang="en-US" sz="4000" dirty="0" smtClean="0">
              <a:solidFill>
                <a:srgbClr val="00CC00"/>
              </a:solidFill>
            </a:endParaRPr>
          </a:p>
        </p:txBody>
      </p:sp>
    </p:spTree>
  </p:cSld>
  <p:clrMapOvr>
    <a:masterClrMapping/>
  </p:clrMapOvr>
  <p:transition>
    <p:dissolve/>
    <p:sndAc>
      <p:stSnd>
        <p:snd r:embed="rId2" name="drumroll.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19200"/>
            <a:ext cx="7851648" cy="2362200"/>
          </a:xfrm>
        </p:spPr>
        <p:txBody>
          <a:bodyPr>
            <a:noAutofit/>
          </a:bodyPr>
          <a:lstStyle/>
          <a:p>
            <a:pPr algn="ctr"/>
            <a:r>
              <a:rPr lang="en-US" sz="6000" dirty="0" smtClean="0">
                <a:latin typeface="Arial" pitchFamily="34" charset="0"/>
                <a:cs typeface="Arial" pitchFamily="34" charset="0"/>
              </a:rPr>
              <a:t>The Lord gave us two ends: One to sit on and one to think with</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886200"/>
            <a:ext cx="7854696" cy="1752600"/>
          </a:xfrm>
        </p:spPr>
        <p:txBody>
          <a:bodyPr>
            <a:noAutofit/>
          </a:bodyPr>
          <a:lstStyle/>
          <a:p>
            <a:pPr algn="ctr"/>
            <a:r>
              <a:rPr lang="en-US" sz="3200" dirty="0" smtClean="0">
                <a:latin typeface="Arial" pitchFamily="34" charset="0"/>
                <a:cs typeface="Arial" pitchFamily="34" charset="0"/>
              </a:rPr>
              <a:t>Success depends on which one we use the most </a:t>
            </a:r>
          </a:p>
          <a:p>
            <a:pPr algn="ctr"/>
            <a:endParaRPr lang="en-US" sz="3200" dirty="0" smtClean="0">
              <a:latin typeface="Arial" pitchFamily="34" charset="0"/>
              <a:cs typeface="Arial" pitchFamily="34" charset="0"/>
            </a:endParaRPr>
          </a:p>
          <a:p>
            <a:r>
              <a:rPr lang="en-US" sz="3200" dirty="0" smtClean="0">
                <a:latin typeface="Arial" pitchFamily="34" charset="0"/>
                <a:cs typeface="Arial" pitchFamily="34" charset="0"/>
              </a:rPr>
              <a:t>- Columnist Ann Landers</a:t>
            </a:r>
            <a:endParaRPr lang="en-US" sz="3200" dirty="0">
              <a:latin typeface="Arial" pitchFamily="34" charset="0"/>
              <a:cs typeface="Arial" pitchFamily="34" charset="0"/>
            </a:endParaRPr>
          </a:p>
        </p:txBody>
      </p:sp>
    </p:spTree>
  </p:cSld>
  <p:clrMapOvr>
    <a:masterClrMapping/>
  </p:clrMapOvr>
  <p:transition>
    <p:wedge/>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000" dirty="0" smtClean="0">
                <a:latin typeface="Arial" pitchFamily="34" charset="0"/>
                <a:cs typeface="Arial" pitchFamily="34" charset="0"/>
              </a:rPr>
              <a:t>Get Your Facts First - </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228536"/>
            <a:ext cx="7854696" cy="2791264"/>
          </a:xfrm>
        </p:spPr>
        <p:txBody>
          <a:bodyPr>
            <a:normAutofit/>
          </a:bodyPr>
          <a:lstStyle/>
          <a:p>
            <a:pPr algn="ctr"/>
            <a:r>
              <a:rPr lang="en-US" sz="3600" dirty="0" smtClean="0">
                <a:latin typeface="Arial" pitchFamily="34" charset="0"/>
                <a:cs typeface="Arial" pitchFamily="34" charset="0"/>
              </a:rPr>
              <a:t>And then you can distort </a:t>
            </a:r>
          </a:p>
          <a:p>
            <a:pPr algn="ctr"/>
            <a:r>
              <a:rPr lang="en-US" sz="3600" dirty="0" smtClean="0">
                <a:latin typeface="Arial" pitchFamily="34" charset="0"/>
                <a:cs typeface="Arial" pitchFamily="34" charset="0"/>
              </a:rPr>
              <a:t>them as much as you please!</a:t>
            </a:r>
          </a:p>
          <a:p>
            <a:pPr algn="ctr"/>
            <a:endParaRPr lang="en-US" sz="3600" dirty="0" smtClean="0">
              <a:latin typeface="Arial" pitchFamily="34" charset="0"/>
              <a:cs typeface="Arial" pitchFamily="34" charset="0"/>
            </a:endParaRPr>
          </a:p>
          <a:p>
            <a:r>
              <a:rPr lang="en-US" sz="3600" dirty="0" smtClean="0">
                <a:latin typeface="Arial" pitchFamily="34" charset="0"/>
                <a:cs typeface="Arial" pitchFamily="34" charset="0"/>
              </a:rPr>
              <a:t>-  Mark Twain</a:t>
            </a:r>
            <a:endParaRPr lang="en-US" sz="3600" dirty="0">
              <a:latin typeface="Arial" pitchFamily="34" charset="0"/>
              <a:cs typeface="Arial" pitchFamily="34" charset="0"/>
            </a:endParaRPr>
          </a:p>
        </p:txBody>
      </p:sp>
    </p:spTree>
  </p:cSld>
  <p:clrMapOvr>
    <a:masterClrMapping/>
  </p:clrMapOvr>
  <p:transition>
    <p:wedge/>
    <p:sndAc>
      <p:stSnd>
        <p:snd r:embed="rId2" name="applaus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Arial" pitchFamily="34" charset="0"/>
                <a:cs typeface="Arial" pitchFamily="34" charset="0"/>
              </a:rPr>
              <a:t>What’s in this for You</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See how simple arithmetic and statistical techniques can be applied to public programs and shape public policy;</a:t>
            </a:r>
          </a:p>
          <a:p>
            <a:pPr>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Reaffirm the power of analysis – even simple analysis;</a:t>
            </a:r>
          </a:p>
          <a:p>
            <a:pPr>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Encourage the proactive use of internal audit to support the broad goals of agency operations. </a:t>
            </a:r>
          </a:p>
          <a:p>
            <a:endParaRPr lang="en-US" dirty="0" smtClean="0">
              <a:latin typeface="Arial" pitchFamily="34" charset="0"/>
              <a:cs typeface="Arial" pitchFamily="34" charset="0"/>
            </a:endParaRPr>
          </a:p>
          <a:p>
            <a:pPr>
              <a:buNone/>
            </a:pPr>
            <a:endParaRPr lang="en-US" dirty="0">
              <a:latin typeface="Arial" pitchFamily="34" charset="0"/>
              <a:cs typeface="Arial" pitchFamily="34" charset="0"/>
            </a:endParaRPr>
          </a:p>
        </p:txBody>
      </p:sp>
    </p:spTree>
  </p:cSld>
  <p:clrMapOvr>
    <a:masterClrMapping/>
  </p:clrMapOvr>
  <p:transition>
    <p:sndAc>
      <p:stSnd>
        <p:snd r:embed="rId2" name="cashreg.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itchFamily="34" charset="0"/>
                <a:cs typeface="Arial" pitchFamily="34" charset="0"/>
              </a:rPr>
              <a:t>Here’s The Overview</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Five real cases will be presented that encompass the internal audit goal of promoting the effectiveness and efficiency of operations.</a:t>
            </a:r>
          </a:p>
          <a:p>
            <a:r>
              <a:rPr lang="en-US" dirty="0" smtClean="0">
                <a:latin typeface="Arial" pitchFamily="34" charset="0"/>
                <a:cs typeface="Arial" pitchFamily="34" charset="0"/>
              </a:rPr>
              <a:t>Each case will be presented in a simple, three-step manner:</a:t>
            </a:r>
          </a:p>
          <a:p>
            <a:pPr lvl="1"/>
            <a:r>
              <a:rPr lang="en-US" dirty="0" smtClean="0">
                <a:latin typeface="Arial" pitchFamily="34" charset="0"/>
                <a:cs typeface="Arial" pitchFamily="34" charset="0"/>
              </a:rPr>
              <a:t>The issue;</a:t>
            </a:r>
          </a:p>
          <a:p>
            <a:pPr lvl="1"/>
            <a:r>
              <a:rPr lang="en-US" dirty="0" smtClean="0">
                <a:latin typeface="Arial" pitchFamily="34" charset="0"/>
                <a:cs typeface="Arial" pitchFamily="34" charset="0"/>
              </a:rPr>
              <a:t>The approach; and </a:t>
            </a:r>
          </a:p>
          <a:p>
            <a:pPr lvl="1"/>
            <a:r>
              <a:rPr lang="en-US" dirty="0" smtClean="0">
                <a:latin typeface="Arial" pitchFamily="34" charset="0"/>
                <a:cs typeface="Arial" pitchFamily="34" charset="0"/>
              </a:rPr>
              <a:t>The outcome</a:t>
            </a:r>
          </a:p>
          <a:p>
            <a:r>
              <a:rPr lang="en-US" dirty="0" smtClean="0">
                <a:latin typeface="Arial" pitchFamily="34" charset="0"/>
                <a:cs typeface="Arial" pitchFamily="34" charset="0"/>
              </a:rPr>
              <a:t>Discussion will focus on applying the approaches to current situations.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itchFamily="34" charset="0"/>
                <a:cs typeface="Arial" pitchFamily="34" charset="0"/>
              </a:rPr>
              <a:t>The Five Case Studies</a:t>
            </a:r>
            <a:endParaRPr lang="en-US" dirty="0">
              <a:latin typeface="Arial" pitchFamily="34" charset="0"/>
              <a:cs typeface="Arial" pitchFamily="34" charset="0"/>
            </a:endParaRPr>
          </a:p>
        </p:txBody>
      </p:sp>
      <p:sp>
        <p:nvSpPr>
          <p:cNvPr id="3" name="Text Placeholder 2"/>
          <p:cNvSpPr>
            <a:spLocks noGrp="1"/>
          </p:cNvSpPr>
          <p:nvPr>
            <p:ph type="body" idx="1"/>
          </p:nvPr>
        </p:nvSpPr>
        <p:spPr/>
        <p:txBody>
          <a:bodyPr/>
          <a:lstStyle/>
          <a:p>
            <a:pPr algn="ctr"/>
            <a:r>
              <a:rPr lang="en-US" u="sng" dirty="0" smtClean="0"/>
              <a:t>Case Study</a:t>
            </a:r>
            <a:endParaRPr lang="en-US" u="sng" dirty="0"/>
          </a:p>
        </p:txBody>
      </p:sp>
      <p:sp>
        <p:nvSpPr>
          <p:cNvPr id="4" name="Text Placeholder 3"/>
          <p:cNvSpPr>
            <a:spLocks noGrp="1"/>
          </p:cNvSpPr>
          <p:nvPr>
            <p:ph type="body" sz="half" idx="3"/>
          </p:nvPr>
        </p:nvSpPr>
        <p:spPr/>
        <p:txBody>
          <a:bodyPr/>
          <a:lstStyle/>
          <a:p>
            <a:pPr algn="ctr"/>
            <a:r>
              <a:rPr lang="en-US" u="sng" dirty="0" smtClean="0">
                <a:latin typeface="Arial" pitchFamily="34" charset="0"/>
                <a:cs typeface="Arial" pitchFamily="34" charset="0"/>
              </a:rPr>
              <a:t>Issue</a:t>
            </a:r>
            <a:endParaRPr lang="en-US" u="sng" dirty="0">
              <a:latin typeface="Arial" pitchFamily="34" charset="0"/>
              <a:cs typeface="Arial" pitchFamily="34" charset="0"/>
            </a:endParaRPr>
          </a:p>
        </p:txBody>
      </p:sp>
      <p:sp>
        <p:nvSpPr>
          <p:cNvPr id="5" name="Content Placeholder 4"/>
          <p:cNvSpPr>
            <a:spLocks noGrp="1"/>
          </p:cNvSpPr>
          <p:nvPr>
            <p:ph sz="quarter" idx="2"/>
          </p:nvPr>
        </p:nvSpPr>
        <p:spPr/>
        <p:txBody>
          <a:bodyPr>
            <a:normAutofit/>
          </a:bodyPr>
          <a:lstStyle/>
          <a:p>
            <a:pPr marL="457200" indent="-457200">
              <a:buFont typeface="+mj-lt"/>
              <a:buAutoNum type="arabicPeriod"/>
            </a:pPr>
            <a:r>
              <a:rPr lang="en-US" sz="2000" dirty="0" smtClean="0">
                <a:latin typeface="Arial" pitchFamily="34" charset="0"/>
                <a:cs typeface="Arial" pitchFamily="34" charset="0"/>
              </a:rPr>
              <a:t>Analysis of NYC Budget;</a:t>
            </a:r>
          </a:p>
          <a:p>
            <a:pPr marL="457200" indent="-457200">
              <a:buFont typeface="+mj-lt"/>
              <a:buAutoNum type="arabicPeriod"/>
            </a:pPr>
            <a:endParaRPr lang="en-US" sz="2000" dirty="0" smtClean="0">
              <a:latin typeface="Arial" pitchFamily="34" charset="0"/>
              <a:cs typeface="Arial" pitchFamily="34" charset="0"/>
            </a:endParaRPr>
          </a:p>
          <a:p>
            <a:pPr marL="457200" indent="-457200">
              <a:buFont typeface="+mj-lt"/>
              <a:buAutoNum type="arabicPeriod"/>
            </a:pPr>
            <a:r>
              <a:rPr lang="en-US" sz="2000" dirty="0" smtClean="0">
                <a:latin typeface="Arial" pitchFamily="34" charset="0"/>
                <a:cs typeface="Arial" pitchFamily="34" charset="0"/>
              </a:rPr>
              <a:t>Planning outpatient health care;</a:t>
            </a:r>
          </a:p>
          <a:p>
            <a:pPr marL="457200" indent="-457200">
              <a:buFont typeface="+mj-lt"/>
              <a:buAutoNum type="arabicPeriod"/>
            </a:pPr>
            <a:r>
              <a:rPr lang="en-US" sz="2000" dirty="0" smtClean="0">
                <a:latin typeface="Arial" pitchFamily="34" charset="0"/>
                <a:cs typeface="Arial" pitchFamily="34" charset="0"/>
              </a:rPr>
              <a:t>DOT staffing levels;</a:t>
            </a:r>
          </a:p>
          <a:p>
            <a:pPr marL="457200" indent="-457200">
              <a:buFont typeface="+mj-lt"/>
              <a:buAutoNum type="arabicPeriod"/>
            </a:pPr>
            <a:endParaRPr lang="en-US" sz="2000" dirty="0" smtClean="0">
              <a:latin typeface="Arial" pitchFamily="34" charset="0"/>
              <a:cs typeface="Arial" pitchFamily="34" charset="0"/>
            </a:endParaRPr>
          </a:p>
          <a:p>
            <a:pPr marL="457200" indent="-457200">
              <a:buFont typeface="+mj-lt"/>
              <a:buAutoNum type="arabicPeriod"/>
            </a:pPr>
            <a:r>
              <a:rPr lang="en-US" sz="2000" dirty="0" smtClean="0">
                <a:latin typeface="Arial" pitchFamily="34" charset="0"/>
                <a:cs typeface="Arial" pitchFamily="34" charset="0"/>
              </a:rPr>
              <a:t>Health planning program; and</a:t>
            </a:r>
          </a:p>
          <a:p>
            <a:pPr marL="457200" indent="-457200">
              <a:buFont typeface="+mj-lt"/>
              <a:buAutoNum type="arabicPeriod"/>
            </a:pPr>
            <a:endParaRPr lang="en-US" sz="2000" dirty="0" smtClean="0">
              <a:latin typeface="Arial" pitchFamily="34" charset="0"/>
              <a:cs typeface="Arial" pitchFamily="34" charset="0"/>
            </a:endParaRPr>
          </a:p>
          <a:p>
            <a:pPr marL="457200" indent="-457200">
              <a:buFont typeface="+mj-lt"/>
              <a:buAutoNum type="arabicPeriod"/>
            </a:pPr>
            <a:r>
              <a:rPr lang="en-US" sz="2000" dirty="0" smtClean="0">
                <a:latin typeface="Arial" pitchFamily="34" charset="0"/>
                <a:cs typeface="Arial" pitchFamily="34" charset="0"/>
              </a:rPr>
              <a:t>Consolidating local emergency dispatch services</a:t>
            </a:r>
            <a:endParaRPr lang="en-US" sz="2000" dirty="0">
              <a:latin typeface="Arial" pitchFamily="34" charset="0"/>
              <a:cs typeface="Arial" pitchFamily="34" charset="0"/>
            </a:endParaRPr>
          </a:p>
        </p:txBody>
      </p:sp>
      <p:sp>
        <p:nvSpPr>
          <p:cNvPr id="6" name="Content Placeholder 5"/>
          <p:cNvSpPr>
            <a:spLocks noGrp="1"/>
          </p:cNvSpPr>
          <p:nvPr>
            <p:ph sz="quarter" idx="4"/>
          </p:nvPr>
        </p:nvSpPr>
        <p:spPr/>
        <p:txBody>
          <a:bodyPr>
            <a:normAutofit/>
          </a:bodyPr>
          <a:lstStyle/>
          <a:p>
            <a:pPr marL="457200" indent="-457200">
              <a:buFont typeface="+mj-lt"/>
              <a:buAutoNum type="arabicPeriod"/>
            </a:pPr>
            <a:r>
              <a:rPr lang="en-US" sz="2000" dirty="0" smtClean="0">
                <a:latin typeface="Arial" pitchFamily="34" charset="0"/>
                <a:cs typeface="Arial" pitchFamily="34" charset="0"/>
              </a:rPr>
              <a:t>Does the Mayor really need more State aid?</a:t>
            </a:r>
          </a:p>
          <a:p>
            <a:pPr marL="457200" indent="-457200">
              <a:buFont typeface="+mj-lt"/>
              <a:buAutoNum type="arabicPeriod"/>
            </a:pPr>
            <a:r>
              <a:rPr lang="en-US" sz="2000" dirty="0" smtClean="0">
                <a:latin typeface="Arial" pitchFamily="34" charset="0"/>
                <a:cs typeface="Arial" pitchFamily="34" charset="0"/>
              </a:rPr>
              <a:t>Are we building too much?</a:t>
            </a:r>
          </a:p>
          <a:p>
            <a:pPr marL="457200" indent="-457200">
              <a:buFont typeface="+mj-lt"/>
              <a:buAutoNum type="arabicPeriod"/>
            </a:pPr>
            <a:endParaRPr lang="en-US" sz="2000" dirty="0" smtClean="0">
              <a:latin typeface="Arial" pitchFamily="34" charset="0"/>
              <a:cs typeface="Arial" pitchFamily="34" charset="0"/>
            </a:endParaRPr>
          </a:p>
          <a:p>
            <a:pPr marL="457200" indent="-457200">
              <a:buFont typeface="+mj-lt"/>
              <a:buAutoNum type="arabicPeriod"/>
            </a:pPr>
            <a:r>
              <a:rPr lang="en-US" sz="2000" dirty="0" smtClean="0">
                <a:latin typeface="Arial" pitchFamily="34" charset="0"/>
                <a:cs typeface="Arial" pitchFamily="34" charset="0"/>
              </a:rPr>
              <a:t>How many Right of Way Agents are needed?</a:t>
            </a:r>
          </a:p>
          <a:p>
            <a:pPr marL="457200" indent="-457200">
              <a:buFont typeface="+mj-lt"/>
              <a:buAutoNum type="arabicPeriod"/>
            </a:pPr>
            <a:r>
              <a:rPr lang="en-US" sz="2000" dirty="0" smtClean="0">
                <a:latin typeface="Arial" pitchFamily="34" charset="0"/>
                <a:cs typeface="Arial" pitchFamily="34" charset="0"/>
              </a:rPr>
              <a:t>Can health planning control the cost of hospital care?</a:t>
            </a:r>
          </a:p>
          <a:p>
            <a:pPr marL="457200" indent="-457200">
              <a:buFont typeface="+mj-lt"/>
              <a:buAutoNum type="arabicPeriod"/>
            </a:pPr>
            <a:r>
              <a:rPr lang="en-US" sz="2000" dirty="0" smtClean="0">
                <a:latin typeface="Arial" pitchFamily="34" charset="0"/>
                <a:cs typeface="Arial" pitchFamily="34" charset="0"/>
              </a:rPr>
              <a:t>Can the cost/benefits be modeled?</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000" dirty="0" smtClean="0">
                <a:latin typeface="Arial" pitchFamily="34" charset="0"/>
                <a:cs typeface="Arial" pitchFamily="34" charset="0"/>
              </a:rPr>
              <a:t>Don’t Argue About Difficulties</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228536"/>
            <a:ext cx="7854696" cy="2638864"/>
          </a:xfrm>
        </p:spPr>
        <p:txBody>
          <a:bodyPr>
            <a:normAutofit fontScale="92500" lnSpcReduction="10000"/>
          </a:bodyPr>
          <a:lstStyle/>
          <a:p>
            <a:pPr algn="ctr"/>
            <a:endParaRPr lang="en-US" dirty="0" smtClean="0"/>
          </a:p>
          <a:p>
            <a:pPr algn="ctr"/>
            <a:r>
              <a:rPr lang="en-US" sz="3600" dirty="0" smtClean="0">
                <a:latin typeface="Arial" pitchFamily="34" charset="0"/>
                <a:cs typeface="Arial" pitchFamily="34" charset="0"/>
              </a:rPr>
              <a:t>The difficulties will argue for themselves</a:t>
            </a:r>
          </a:p>
          <a:p>
            <a:pPr algn="ctr"/>
            <a:endParaRPr lang="en-US" sz="3600" dirty="0" smtClean="0">
              <a:latin typeface="Arial" pitchFamily="34" charset="0"/>
              <a:cs typeface="Arial" pitchFamily="34" charset="0"/>
            </a:endParaRPr>
          </a:p>
          <a:p>
            <a:pPr algn="ctr"/>
            <a:endParaRPr lang="en-US" sz="3600" dirty="0" smtClean="0">
              <a:latin typeface="Arial" pitchFamily="34" charset="0"/>
              <a:cs typeface="Arial" pitchFamily="34" charset="0"/>
            </a:endParaRPr>
          </a:p>
          <a:p>
            <a:r>
              <a:rPr lang="en-US" sz="3600" dirty="0" smtClean="0">
                <a:latin typeface="Arial" pitchFamily="34" charset="0"/>
                <a:cs typeface="Arial" pitchFamily="34" charset="0"/>
              </a:rPr>
              <a:t>-  Sir Winston Churchill</a:t>
            </a:r>
            <a:endParaRPr lang="en-US" sz="3600" dirty="0">
              <a:latin typeface="Arial" pitchFamily="34" charset="0"/>
              <a:cs typeface="Arial" pitchFamily="34" charset="0"/>
            </a:endParaRPr>
          </a:p>
        </p:txBody>
      </p:sp>
    </p:spTree>
  </p:cSld>
  <p:clrMapOvr>
    <a:masterClrMapping/>
  </p:clrMapOvr>
  <p:transition>
    <p:wedge/>
    <p:sndAc>
      <p:stSnd>
        <p:snd r:embed="rId2" name="applaus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Case 1: “Does He Need It?”</a:t>
            </a:r>
            <a:endParaRPr lang="en-US" dirty="0"/>
          </a:p>
        </p:txBody>
      </p:sp>
      <p:sp>
        <p:nvSpPr>
          <p:cNvPr id="3" name="Content Placeholder 2"/>
          <p:cNvSpPr>
            <a:spLocks noGrp="1"/>
          </p:cNvSpPr>
          <p:nvPr>
            <p:ph idx="1"/>
          </p:nvPr>
        </p:nvSpPr>
        <p:spPr/>
        <p:txBody>
          <a:bodyPr/>
          <a:lstStyle/>
          <a:p>
            <a:r>
              <a:rPr lang="en-US" dirty="0" smtClean="0">
                <a:solidFill>
                  <a:srgbClr val="C00000"/>
                </a:solidFill>
                <a:latin typeface="Arial" pitchFamily="34" charset="0"/>
                <a:cs typeface="Arial" pitchFamily="34" charset="0"/>
              </a:rPr>
              <a:t>Issue:</a:t>
            </a:r>
            <a:r>
              <a:rPr lang="en-US" dirty="0" smtClean="0">
                <a:latin typeface="Arial" pitchFamily="34" charset="0"/>
                <a:cs typeface="Arial" pitchFamily="34" charset="0"/>
              </a:rPr>
              <a:t>  Governor Rockefeller quietly asked Comptroller Levitt to determine if NYC Mayor Lindsay needed $600 million in additional aid.</a:t>
            </a:r>
          </a:p>
          <a:p>
            <a:r>
              <a:rPr lang="en-US" dirty="0" smtClean="0">
                <a:solidFill>
                  <a:srgbClr val="C00000"/>
                </a:solidFill>
                <a:latin typeface="Arial" pitchFamily="34" charset="0"/>
                <a:cs typeface="Arial" pitchFamily="34" charset="0"/>
              </a:rPr>
              <a:t>Approach:  </a:t>
            </a:r>
            <a:r>
              <a:rPr lang="en-US" dirty="0" smtClean="0">
                <a:latin typeface="Arial" pitchFamily="34" charset="0"/>
                <a:cs typeface="Arial" pitchFamily="34" charset="0"/>
              </a:rPr>
              <a:t>Model the main sources of city revenues and expenditures to see how they compare to the City’s estimates.</a:t>
            </a:r>
          </a:p>
          <a:p>
            <a:r>
              <a:rPr lang="en-US" dirty="0" smtClean="0">
                <a:solidFill>
                  <a:srgbClr val="C00000"/>
                </a:solidFill>
                <a:latin typeface="Arial" pitchFamily="34" charset="0"/>
                <a:cs typeface="Arial" pitchFamily="34" charset="0"/>
              </a:rPr>
              <a:t>Outcome:</a:t>
            </a:r>
            <a:r>
              <a:rPr lang="en-US" dirty="0" smtClean="0">
                <a:latin typeface="Arial" pitchFamily="34" charset="0"/>
                <a:cs typeface="Arial" pitchFamily="34" charset="0"/>
              </a:rPr>
              <a:t>  No, the City didn’t need the aid.  They underestimated revenues and overestimated expenditures resulting in a gap.</a:t>
            </a:r>
            <a:endParaRPr lang="en-US" dirty="0">
              <a:latin typeface="Arial" pitchFamily="34" charset="0"/>
              <a:cs typeface="Arial" pitchFamily="34" charset="0"/>
            </a:endParaRPr>
          </a:p>
        </p:txBody>
      </p:sp>
    </p:spTree>
  </p:cSld>
  <p:clrMapOvr>
    <a:masterClrMapping/>
  </p:clrMapOvr>
  <p:transition>
    <p:sndAc>
      <p:stSnd>
        <p:snd r:embed="rId2"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000" dirty="0" smtClean="0">
                <a:latin typeface="Arial" pitchFamily="34" charset="0"/>
                <a:cs typeface="Arial" pitchFamily="34" charset="0"/>
              </a:rPr>
              <a:t>One Man With Courage</a:t>
            </a:r>
            <a:endParaRPr lang="en-US" sz="6000" dirty="0">
              <a:latin typeface="Arial" pitchFamily="34" charset="0"/>
              <a:cs typeface="Arial" pitchFamily="34" charset="0"/>
            </a:endParaRPr>
          </a:p>
        </p:txBody>
      </p:sp>
      <p:sp>
        <p:nvSpPr>
          <p:cNvPr id="3" name="Subtitle 2"/>
          <p:cNvSpPr>
            <a:spLocks noGrp="1"/>
          </p:cNvSpPr>
          <p:nvPr>
            <p:ph type="subTitle" idx="1"/>
          </p:nvPr>
        </p:nvSpPr>
        <p:spPr>
          <a:xfrm>
            <a:off x="533400" y="3228536"/>
            <a:ext cx="7854696" cy="2791264"/>
          </a:xfrm>
        </p:spPr>
        <p:txBody>
          <a:bodyPr>
            <a:normAutofit lnSpcReduction="10000"/>
          </a:bodyPr>
          <a:lstStyle/>
          <a:p>
            <a:pPr algn="ctr"/>
            <a:endParaRPr lang="en-US" dirty="0" smtClean="0"/>
          </a:p>
          <a:p>
            <a:pPr algn="ctr"/>
            <a:r>
              <a:rPr lang="en-US" sz="3200" dirty="0" smtClean="0">
                <a:latin typeface="Arial" pitchFamily="34" charset="0"/>
                <a:cs typeface="Arial" pitchFamily="34" charset="0"/>
              </a:rPr>
              <a:t>Is a majority </a:t>
            </a:r>
          </a:p>
          <a:p>
            <a:pPr algn="ctr"/>
            <a:endParaRPr lang="en-US" sz="3200" dirty="0" smtClean="0">
              <a:latin typeface="Arial" pitchFamily="34" charset="0"/>
              <a:cs typeface="Arial" pitchFamily="34" charset="0"/>
            </a:endParaRPr>
          </a:p>
          <a:p>
            <a:pPr algn="ctr"/>
            <a:endParaRPr lang="en-US" sz="3200" dirty="0" smtClean="0">
              <a:latin typeface="Arial" pitchFamily="34" charset="0"/>
              <a:cs typeface="Arial" pitchFamily="34" charset="0"/>
            </a:endParaRPr>
          </a:p>
          <a:p>
            <a:r>
              <a:rPr lang="en-US" sz="3200" dirty="0" smtClean="0">
                <a:latin typeface="Arial" pitchFamily="34" charset="0"/>
                <a:cs typeface="Arial" pitchFamily="34" charset="0"/>
              </a:rPr>
              <a:t>-  Thomas Jefferson</a:t>
            </a:r>
            <a:endParaRPr lang="en-US" sz="3200" dirty="0">
              <a:latin typeface="Arial" pitchFamily="34" charset="0"/>
              <a:cs typeface="Arial" pitchFamily="34" charset="0"/>
            </a:endParaRPr>
          </a:p>
        </p:txBody>
      </p:sp>
    </p:spTree>
  </p:cSld>
  <p:clrMapOvr>
    <a:masterClrMapping/>
  </p:clrMapOvr>
  <p:transition>
    <p:wedge/>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7518</TotalTime>
  <Words>1120</Words>
  <Application>Microsoft Office PowerPoint</Application>
  <PresentationFormat>On-screen Show (4:3)</PresentationFormat>
  <Paragraphs>174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Using the Internal Audit to Promote  Effectiveness and Efficiency of Operations   – Five Case Studies -   </vt:lpstr>
      <vt:lpstr>  Who is Paul Moore?</vt:lpstr>
      <vt:lpstr>Get Your Facts First - </vt:lpstr>
      <vt:lpstr>What’s in this for You</vt:lpstr>
      <vt:lpstr>Here’s The Overview</vt:lpstr>
      <vt:lpstr>The Five Case Studies</vt:lpstr>
      <vt:lpstr>Don’t Argue About Difficulties</vt:lpstr>
      <vt:lpstr>Case 1: “Does He Need It?”</vt:lpstr>
      <vt:lpstr>One Man With Courage</vt:lpstr>
      <vt:lpstr>Case 2: Large Numbers Skew</vt:lpstr>
      <vt:lpstr>Slide 11</vt:lpstr>
      <vt:lpstr>Bravery is the capacity to Perform Properly</vt:lpstr>
      <vt:lpstr>Case 3:  Reduce Program, Reduce Staff</vt:lpstr>
      <vt:lpstr>Slide 14</vt:lpstr>
      <vt:lpstr>The higher you climb the flagpole</vt:lpstr>
      <vt:lpstr>Case 4:  Fatal Flaw?</vt:lpstr>
      <vt:lpstr>Slide 17</vt:lpstr>
      <vt:lpstr>Slide 18</vt:lpstr>
      <vt:lpstr>Case 5:  Overcoming Parochialism</vt:lpstr>
      <vt:lpstr>The Lord gave us two ends: One to sit on and one to think with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the Internal Audit to Promote Effectiveness and Efficiency of Operations</dc:title>
  <dc:creator>Paul Moore</dc:creator>
  <cp:lastModifiedBy> </cp:lastModifiedBy>
  <cp:revision>72</cp:revision>
  <dcterms:created xsi:type="dcterms:W3CDTF">2010-05-19T13:19:44Z</dcterms:created>
  <dcterms:modified xsi:type="dcterms:W3CDTF">2010-06-10T16:08:20Z</dcterms:modified>
</cp:coreProperties>
</file>