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2.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48" r:id="rId4"/>
  </p:sldMasterIdLst>
  <p:notesMasterIdLst>
    <p:notesMasterId r:id="rId40"/>
  </p:notesMasterIdLst>
  <p:handoutMasterIdLst>
    <p:handoutMasterId r:id="rId41"/>
  </p:handoutMasterIdLst>
  <p:sldIdLst>
    <p:sldId id="401" r:id="rId5"/>
    <p:sldId id="409" r:id="rId6"/>
    <p:sldId id="426" r:id="rId7"/>
    <p:sldId id="437" r:id="rId8"/>
    <p:sldId id="419" r:id="rId9"/>
    <p:sldId id="425" r:id="rId10"/>
    <p:sldId id="505" r:id="rId11"/>
    <p:sldId id="427" r:id="rId12"/>
    <p:sldId id="412" r:id="rId13"/>
    <p:sldId id="445" r:id="rId14"/>
    <p:sldId id="428" r:id="rId15"/>
    <p:sldId id="430" r:id="rId16"/>
    <p:sldId id="414" r:id="rId17"/>
    <p:sldId id="439" r:id="rId18"/>
    <p:sldId id="432" r:id="rId19"/>
    <p:sldId id="435" r:id="rId20"/>
    <p:sldId id="506" r:id="rId21"/>
    <p:sldId id="448" r:id="rId22"/>
    <p:sldId id="449" r:id="rId23"/>
    <p:sldId id="431" r:id="rId24"/>
    <p:sldId id="504" r:id="rId25"/>
    <p:sldId id="405" r:id="rId26"/>
    <p:sldId id="392" r:id="rId27"/>
    <p:sldId id="501" r:id="rId28"/>
    <p:sldId id="351" r:id="rId29"/>
    <p:sldId id="393" r:id="rId30"/>
    <p:sldId id="389" r:id="rId31"/>
    <p:sldId id="354" r:id="rId32"/>
    <p:sldId id="503" r:id="rId33"/>
    <p:sldId id="289" r:id="rId34"/>
    <p:sldId id="290" r:id="rId35"/>
    <p:sldId id="298" r:id="rId36"/>
    <p:sldId id="291" r:id="rId37"/>
    <p:sldId id="284" r:id="rId38"/>
    <p:sldId id="367" r:id="rId39"/>
  </p:sldIdLst>
  <p:sldSz cx="9144000" cy="6858000" type="screen4x3"/>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vers" id="{11836CD8-FA19-2E49-8EB7-AF78550D2A63}">
          <p14:sldIdLst>
            <p14:sldId id="401"/>
          </p14:sldIdLst>
        </p14:section>
        <p14:section name="Dividers" id="{8CEBCA68-EB0E-CE4B-93F1-09AE8C06E0AB}">
          <p14:sldIdLst>
            <p14:sldId id="409"/>
            <p14:sldId id="426"/>
            <p14:sldId id="437"/>
            <p14:sldId id="419"/>
            <p14:sldId id="425"/>
            <p14:sldId id="505"/>
            <p14:sldId id="427"/>
            <p14:sldId id="412"/>
            <p14:sldId id="445"/>
            <p14:sldId id="428"/>
            <p14:sldId id="430"/>
            <p14:sldId id="414"/>
            <p14:sldId id="439"/>
            <p14:sldId id="432"/>
            <p14:sldId id="435"/>
            <p14:sldId id="506"/>
            <p14:sldId id="448"/>
            <p14:sldId id="449"/>
            <p14:sldId id="431"/>
            <p14:sldId id="504"/>
            <p14:sldId id="405"/>
            <p14:sldId id="392"/>
            <p14:sldId id="501"/>
            <p14:sldId id="351"/>
            <p14:sldId id="393"/>
            <p14:sldId id="389"/>
            <p14:sldId id="354"/>
            <p14:sldId id="503"/>
            <p14:sldId id="289"/>
            <p14:sldId id="290"/>
            <p14:sldId id="298"/>
            <p14:sldId id="291"/>
            <p14:sldId id="284"/>
            <p14:sldId id="367"/>
          </p14:sldIdLst>
        </p14:section>
        <p14:section name="Interior Pages" id="{9E033A92-7A72-A644-841E-E6A5C75A8754}">
          <p14:sldIdLst/>
        </p14:section>
      </p14:sectionLst>
    </p:ext>
    <p:ext uri="{EFAFB233-063F-42B5-8137-9DF3F51BA10A}">
      <p15:sldGuideLst xmlns:p15="http://schemas.microsoft.com/office/powerpoint/2012/main">
        <p15:guide id="1" orient="horz" pos="1304">
          <p15:clr>
            <a:srgbClr val="A4A3A4"/>
          </p15:clr>
        </p15:guide>
        <p15:guide id="2" pos="296">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9" userDrawn="1">
          <p15:clr>
            <a:srgbClr val="A4A3A4"/>
          </p15:clr>
        </p15:guide>
        <p15:guide id="3" orient="horz" pos="3025" userDrawn="1">
          <p15:clr>
            <a:srgbClr val="A4A3A4"/>
          </p15:clr>
        </p15:guide>
        <p15:guide id="4" pos="2305"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A7BC"/>
    <a:srgbClr val="03244F"/>
    <a:srgbClr val="184CA0"/>
    <a:srgbClr val="53177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628" autoAdjust="0"/>
    <p:restoredTop sz="94660"/>
  </p:normalViewPr>
  <p:slideViewPr>
    <p:cSldViewPr snapToGrid="0" snapToObjects="1">
      <p:cViewPr varScale="1">
        <p:scale>
          <a:sx n="78" d="100"/>
          <a:sy n="78" d="100"/>
        </p:scale>
        <p:origin x="1934" y="58"/>
      </p:cViewPr>
      <p:guideLst>
        <p:guide orient="horz" pos="1304"/>
        <p:guide pos="296"/>
      </p:guideLst>
    </p:cSldViewPr>
  </p:slideViewPr>
  <p:notesTextViewPr>
    <p:cViewPr>
      <p:scale>
        <a:sx n="100" d="100"/>
        <a:sy n="100" d="100"/>
      </p:scale>
      <p:origin x="0" y="0"/>
    </p:cViewPr>
  </p:notesTextViewPr>
  <p:sorterViewPr>
    <p:cViewPr>
      <p:scale>
        <a:sx n="102" d="100"/>
        <a:sy n="102" d="100"/>
      </p:scale>
      <p:origin x="0" y="-5292"/>
    </p:cViewPr>
  </p:sorterViewPr>
  <p:notesViewPr>
    <p:cSldViewPr snapToGrid="0" snapToObjects="1" showGuides="1">
      <p:cViewPr varScale="1">
        <p:scale>
          <a:sx n="52" d="100"/>
          <a:sy n="52" d="100"/>
        </p:scale>
        <p:origin x="-2796" y="-84"/>
      </p:cViewPr>
      <p:guideLst>
        <p:guide orient="horz" pos="2928"/>
        <p:guide pos="2209"/>
        <p:guide orient="horz" pos="3025"/>
        <p:guide pos="2305"/>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0" Type="http://schemas.openxmlformats.org/officeDocument/2006/relationships/slide" Target="slides/slide16.xml"/><Relationship Id="rId41"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oleObject" Target="Book2"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0"/>
          <c:tx>
            <c:strRef>
              <c:f>Sheet1!$C$1</c:f>
              <c:strCache>
                <c:ptCount val="1"/>
                <c:pt idx="0">
                  <c:v>x^2.2</c:v>
                </c:pt>
              </c:strCache>
            </c:strRef>
          </c:tx>
          <c:spPr>
            <a:solidFill>
              <a:srgbClr val="C00000"/>
            </a:solidFill>
            <a:ln>
              <a:noFill/>
            </a:ln>
            <a:effectLst/>
          </c:spPr>
          <c:val>
            <c:numRef>
              <c:f>Sheet1!$C$2:$C$244</c:f>
              <c:numCache>
                <c:formatCode>General</c:formatCode>
                <c:ptCount val="243"/>
                <c:pt idx="0">
                  <c:v>0</c:v>
                </c:pt>
                <c:pt idx="1">
                  <c:v>1</c:v>
                </c:pt>
                <c:pt idx="2">
                  <c:v>5.6568542494923806</c:v>
                </c:pt>
                <c:pt idx="3">
                  <c:v>15.588457268119901</c:v>
                </c:pt>
                <c:pt idx="4">
                  <c:v>32</c:v>
                </c:pt>
                <c:pt idx="5">
                  <c:v>55.901699437494734</c:v>
                </c:pt>
                <c:pt idx="6">
                  <c:v>88.181630740194379</c:v>
                </c:pt>
                <c:pt idx="7">
                  <c:v>129.64181424216488</c:v>
                </c:pt>
                <c:pt idx="8">
                  <c:v>181.01933598375612</c:v>
                </c:pt>
                <c:pt idx="9">
                  <c:v>243.00000000000017</c:v>
                </c:pt>
                <c:pt idx="10">
                  <c:v>316.22776601683825</c:v>
                </c:pt>
                <c:pt idx="11">
                  <c:v>401.31159963300348</c:v>
                </c:pt>
                <c:pt idx="12">
                  <c:v>498.83063257983662</c:v>
                </c:pt>
                <c:pt idx="13">
                  <c:v>609.33816555341411</c:v>
                </c:pt>
                <c:pt idx="14">
                  <c:v>733.36484780769229</c:v>
                </c:pt>
                <c:pt idx="15">
                  <c:v>871.42125289666899</c:v>
                </c:pt>
                <c:pt idx="16">
                  <c:v>1024</c:v>
                </c:pt>
                <c:pt idx="17">
                  <c:v>1191.5775258035037</c:v>
                </c:pt>
                <c:pt idx="18">
                  <c:v>1374.6155826266483</c:v>
                </c:pt>
                <c:pt idx="19">
                  <c:v>1573.5625186181824</c:v>
                </c:pt>
                <c:pt idx="20">
                  <c:v>1788.8543819998308</c:v>
                </c:pt>
                <c:pt idx="21">
                  <c:v>2020.9158814755251</c:v>
                </c:pt>
                <c:pt idx="22">
                  <c:v>2270.161227754541</c:v>
                </c:pt>
                <c:pt idx="23">
                  <c:v>2536.9948758324285</c:v>
                </c:pt>
                <c:pt idx="24">
                  <c:v>2821.8121836862215</c:v>
                </c:pt>
                <c:pt idx="25">
                  <c:v>3124.9999999999991</c:v>
                </c:pt>
                <c:pt idx="26">
                  <c:v>3446.9371911887224</c:v>
                </c:pt>
                <c:pt idx="27">
                  <c:v>3787.9951161531353</c:v>
                </c:pt>
                <c:pt idx="28">
                  <c:v>4148.5380557492781</c:v>
                </c:pt>
                <c:pt idx="29">
                  <c:v>4528.923602800116</c:v>
                </c:pt>
                <c:pt idx="30">
                  <c:v>4929.5030175464972</c:v>
                </c:pt>
                <c:pt idx="31">
                  <c:v>5350.6215526796486</c:v>
                </c:pt>
                <c:pt idx="32">
                  <c:v>5792.6187514801986</c:v>
                </c:pt>
                <c:pt idx="33">
                  <c:v>6255.8287220799175</c:v>
                </c:pt>
                <c:pt idx="34">
                  <c:v>6740.5803904411732</c:v>
                </c:pt>
                <c:pt idx="35">
                  <c:v>7247.1977342970249</c:v>
                </c:pt>
                <c:pt idx="36">
                  <c:v>7775.9999999999945</c:v>
                </c:pt>
                <c:pt idx="37">
                  <c:v>8327.3019039782594</c:v>
                </c:pt>
                <c:pt idx="38">
                  <c:v>8901.4138202872</c:v>
                </c:pt>
                <c:pt idx="39">
                  <c:v>9498.6419555639641</c:v>
                </c:pt>
                <c:pt idx="40">
                  <c:v>10119.288512538811</c:v>
                </c:pt>
                <c:pt idx="41">
                  <c:v>10763.651843124628</c:v>
                </c:pt>
                <c:pt idx="42">
                  <c:v>11432.026591991465</c:v>
                </c:pt>
                <c:pt idx="43">
                  <c:v>12124.703831434406</c:v>
                </c:pt>
                <c:pt idx="44">
                  <c:v>12841.971188256106</c:v>
                </c:pt>
                <c:pt idx="45">
                  <c:v>13584.112963311205</c:v>
                </c:pt>
                <c:pt idx="46">
                  <c:v>14351.410244293083</c:v>
                </c:pt>
                <c:pt idx="47">
                  <c:v>15144.141012285907</c:v>
                </c:pt>
                <c:pt idx="48">
                  <c:v>15962.580242554779</c:v>
                </c:pt>
                <c:pt idx="49">
                  <c:v>16806.999999999982</c:v>
                </c:pt>
                <c:pt idx="50">
                  <c:v>17677.669529663672</c:v>
                </c:pt>
                <c:pt idx="51">
                  <c:v>18574.855342639938</c:v>
                </c:pt>
                <c:pt idx="52">
                  <c:v>19498.821297709277</c:v>
                </c:pt>
                <c:pt idx="53">
                  <c:v>20449.828678988986</c:v>
                </c:pt>
                <c:pt idx="54">
                  <c:v>21428.136269867267</c:v>
                </c:pt>
                <c:pt idx="55">
                  <c:v>22434.000423464404</c:v>
                </c:pt>
                <c:pt idx="56">
                  <c:v>23467.675129846186</c:v>
                </c:pt>
                <c:pt idx="57">
                  <c:v>24529.412080194663</c:v>
                </c:pt>
                <c:pt idx="58">
                  <c:v>25619.46072812616</c:v>
                </c:pt>
                <c:pt idx="59">
                  <c:v>26738.068348330631</c:v>
                </c:pt>
                <c:pt idx="60">
                  <c:v>27885.480092693397</c:v>
                </c:pt>
                <c:pt idx="61">
                  <c:v>29061.939044048657</c:v>
                </c:pt>
                <c:pt idx="62">
                  <c:v>30267.686267701425</c:v>
                </c:pt>
                <c:pt idx="63">
                  <c:v>31502.960860846084</c:v>
                </c:pt>
                <c:pt idx="64">
                  <c:v>32767.999999999985</c:v>
                </c:pt>
                <c:pt idx="65">
                  <c:v>34063.038986561332</c:v>
                </c:pt>
                <c:pt idx="66">
                  <c:v>35388.31129059424</c:v>
                </c:pt>
                <c:pt idx="67">
                  <c:v>36744.048592935382</c:v>
                </c:pt>
                <c:pt idx="68">
                  <c:v>38130.480825712133</c:v>
                </c:pt>
                <c:pt idx="69">
                  <c:v>39547.836211353002</c:v>
                </c:pt>
                <c:pt idx="70">
                  <c:v>40996.341300169719</c:v>
                </c:pt>
                <c:pt idx="71">
                  <c:v>42476.221006582011</c:v>
                </c:pt>
                <c:pt idx="72">
                  <c:v>43987.698644052769</c:v>
                </c:pt>
                <c:pt idx="73">
                  <c:v>45530.995958797146</c:v>
                </c:pt>
                <c:pt idx="74">
                  <c:v>47106.333162325456</c:v>
                </c:pt>
                <c:pt idx="75">
                  <c:v>48713.928962874634</c:v>
                </c:pt>
                <c:pt idx="76">
                  <c:v>50354.000595781814</c:v>
                </c:pt>
                <c:pt idx="77">
                  <c:v>52026.763852847929</c:v>
                </c:pt>
                <c:pt idx="78">
                  <c:v>53732.433110738588</c:v>
                </c:pt>
                <c:pt idx="79">
                  <c:v>55471.221358466617</c:v>
                </c:pt>
                <c:pt idx="80">
                  <c:v>57243.340223994557</c:v>
                </c:pt>
                <c:pt idx="81">
                  <c:v>59049.00000000008</c:v>
                </c:pt>
                <c:pt idx="82">
                  <c:v>60888.409668836</c:v>
                </c:pt>
                <c:pt idx="83">
                  <c:v>62761.77692672507</c:v>
                </c:pt>
                <c:pt idx="84">
                  <c:v>64669.308207216774</c:v>
                </c:pt>
                <c:pt idx="85">
                  <c:v>66611.208703941084</c:v>
                </c:pt>
                <c:pt idx="86">
                  <c:v>68587.682392686213</c:v>
                </c:pt>
                <c:pt idx="87">
                  <c:v>70598.932052829172</c:v>
                </c:pt>
                <c:pt idx="88">
                  <c:v>72645.159288145354</c:v>
                </c:pt>
                <c:pt idx="89">
                  <c:v>74726.564547020389</c:v>
                </c:pt>
                <c:pt idx="90">
                  <c:v>76843.347142091603</c:v>
                </c:pt>
                <c:pt idx="91">
                  <c:v>78995.705269337283</c:v>
                </c:pt>
                <c:pt idx="92">
                  <c:v>81183.836026637742</c:v>
                </c:pt>
                <c:pt idx="93">
                  <c:v>83407.93543182814</c:v>
                </c:pt>
                <c:pt idx="94">
                  <c:v>85668.198440261316</c:v>
                </c:pt>
                <c:pt idx="95">
                  <c:v>87964.818961900921</c:v>
                </c:pt>
                <c:pt idx="96">
                  <c:v>90297.989877959044</c:v>
                </c:pt>
                <c:pt idx="97">
                  <c:v>92667.903057099553</c:v>
                </c:pt>
                <c:pt idx="98">
                  <c:v>95074.749371218437</c:v>
                </c:pt>
                <c:pt idx="99">
                  <c:v>97518.718710819827</c:v>
                </c:pt>
                <c:pt idx="100">
                  <c:v>100000.0000000002</c:v>
                </c:pt>
                <c:pt idx="101">
                  <c:v>102518.78121105421</c:v>
                </c:pt>
                <c:pt idx="102">
                  <c:v>105075.2493787189</c:v>
                </c:pt>
                <c:pt idx="103">
                  <c:v>107669.59061406337</c:v>
                </c:pt>
                <c:pt idx="104">
                  <c:v>110301.99011803897</c:v>
                </c:pt>
                <c:pt idx="105">
                  <c:v>112972.63219470443</c:v>
                </c:pt>
                <c:pt idx="106">
                  <c:v>115681.70026412992</c:v>
                </c:pt>
                <c:pt idx="107">
                  <c:v>118429.37687499663</c:v>
                </c:pt>
                <c:pt idx="108">
                  <c:v>121215.84371690037</c:v>
                </c:pt>
                <c:pt idx="109">
                  <c:v>124041.28163236628</c:v>
                </c:pt>
                <c:pt idx="110">
                  <c:v>126905.8706285884</c:v>
                </c:pt>
                <c:pt idx="111">
                  <c:v>129809.78988889846</c:v>
                </c:pt>
                <c:pt idx="112">
                  <c:v>132753.2177839767</c:v>
                </c:pt>
                <c:pt idx="113">
                  <c:v>135736.33188280882</c:v>
                </c:pt>
                <c:pt idx="114">
                  <c:v>138759.30896339906</c:v>
                </c:pt>
                <c:pt idx="115">
                  <c:v>141822.3250232487</c:v>
                </c:pt>
                <c:pt idx="116">
                  <c:v>144925.55528960377</c:v>
                </c:pt>
                <c:pt idx="117">
                  <c:v>148069.17422947986</c:v>
                </c:pt>
                <c:pt idx="118">
                  <c:v>151253.35555947199</c:v>
                </c:pt>
                <c:pt idx="119">
                  <c:v>154478.27225535651</c:v>
                </c:pt>
                <c:pt idx="120">
                  <c:v>157744.09656148771</c:v>
                </c:pt>
                <c:pt idx="121">
                  <c:v>161051.00000000009</c:v>
                </c:pt>
                <c:pt idx="122">
                  <c:v>164399.15337981534</c:v>
                </c:pt>
                <c:pt idx="123">
                  <c:v>167788.72680546783</c:v>
                </c:pt>
                <c:pt idx="124">
                  <c:v>171219.88968574884</c:v>
                </c:pt>
                <c:pt idx="125">
                  <c:v>174692.81074217131</c:v>
                </c:pt>
                <c:pt idx="126">
                  <c:v>178207.65801726919</c:v>
                </c:pt>
                <c:pt idx="127">
                  <c:v>181764.59888273053</c:v>
                </c:pt>
                <c:pt idx="128">
                  <c:v>185363.80004736609</c:v>
                </c:pt>
                <c:pt idx="129">
                  <c:v>189005.4275649247</c:v>
                </c:pt>
                <c:pt idx="130">
                  <c:v>192689.64684175429</c:v>
                </c:pt>
                <c:pt idx="131">
                  <c:v>196416.62264431658</c:v>
                </c:pt>
                <c:pt idx="132">
                  <c:v>200186.5191065571</c:v>
                </c:pt>
                <c:pt idx="133">
                  <c:v>203999.49973713167</c:v>
                </c:pt>
                <c:pt idx="134">
                  <c:v>207855.72742650125</c:v>
                </c:pt>
                <c:pt idx="135">
                  <c:v>211755.36445389051</c:v>
                </c:pt>
                <c:pt idx="136">
                  <c:v>215698.57249411763</c:v>
                </c:pt>
                <c:pt idx="137">
                  <c:v>219685.51262429662</c:v>
                </c:pt>
                <c:pt idx="138">
                  <c:v>223716.34533042071</c:v>
                </c:pt>
                <c:pt idx="139">
                  <c:v>227791.23051381903</c:v>
                </c:pt>
                <c:pt idx="140">
                  <c:v>231910.32749750491</c:v>
                </c:pt>
                <c:pt idx="141">
                  <c:v>236073.79503240113</c:v>
                </c:pt>
                <c:pt idx="142">
                  <c:v>240281.79130346121</c:v>
                </c:pt>
                <c:pt idx="143">
                  <c:v>244534.47393568052</c:v>
                </c:pt>
                <c:pt idx="144">
                  <c:v>248831.99999999994</c:v>
                </c:pt>
                <c:pt idx="145">
                  <c:v>253174.5260191079</c:v>
                </c:pt>
                <c:pt idx="146">
                  <c:v>257562.20797314183</c:v>
                </c:pt>
                <c:pt idx="147">
                  <c:v>261995.20130529115</c:v>
                </c:pt>
                <c:pt idx="148">
                  <c:v>266473.66092730395</c:v>
                </c:pt>
                <c:pt idx="149">
                  <c:v>270997.74122490385</c:v>
                </c:pt>
                <c:pt idx="150">
                  <c:v>275567.59606310714</c:v>
                </c:pt>
                <c:pt idx="151">
                  <c:v>280183.37879146234</c:v>
                </c:pt>
                <c:pt idx="152">
                  <c:v>284845.24224919052</c:v>
                </c:pt>
                <c:pt idx="153">
                  <c:v>289553.33877025108</c:v>
                </c:pt>
                <c:pt idx="154">
                  <c:v>294307.82018831914</c:v>
                </c:pt>
                <c:pt idx="155">
                  <c:v>299108.83784167917</c:v>
                </c:pt>
                <c:pt idx="156">
                  <c:v>303956.54257804703</c:v>
                </c:pt>
                <c:pt idx="157">
                  <c:v>308851.0847593057</c:v>
                </c:pt>
                <c:pt idx="158">
                  <c:v>313792.61426617415</c:v>
                </c:pt>
                <c:pt idx="159">
                  <c:v>318781.28050279239</c:v>
                </c:pt>
                <c:pt idx="160">
                  <c:v>323817.23240124149</c:v>
                </c:pt>
                <c:pt idx="161">
                  <c:v>328900.61842599243</c:v>
                </c:pt>
                <c:pt idx="162">
                  <c:v>334031.58657827519</c:v>
                </c:pt>
                <c:pt idx="163">
                  <c:v>339210.28440039977</c:v>
                </c:pt>
                <c:pt idx="164">
                  <c:v>344436.8589799882</c:v>
                </c:pt>
                <c:pt idx="165">
                  <c:v>349711.45695415768</c:v>
                </c:pt>
                <c:pt idx="166">
                  <c:v>355034.22451363795</c:v>
                </c:pt>
                <c:pt idx="167">
                  <c:v>360405.3074068143</c:v>
                </c:pt>
                <c:pt idx="168">
                  <c:v>365824.85094372643</c:v>
                </c:pt>
                <c:pt idx="169">
                  <c:v>371292.99999999983</c:v>
                </c:pt>
                <c:pt idx="170">
                  <c:v>376809.8990207134</c:v>
                </c:pt>
                <c:pt idx="171">
                  <c:v>382375.69202421891</c:v>
                </c:pt>
                <c:pt idx="172">
                  <c:v>387990.52260590048</c:v>
                </c:pt>
                <c:pt idx="173">
                  <c:v>393654.53394188208</c:v>
                </c:pt>
                <c:pt idx="174">
                  <c:v>399367.86879267095</c:v>
                </c:pt>
                <c:pt idx="175">
                  <c:v>405130.66950676584</c:v>
                </c:pt>
                <c:pt idx="176">
                  <c:v>410943.07802419487</c:v>
                </c:pt>
                <c:pt idx="177">
                  <c:v>416805.23588002089</c:v>
                </c:pt>
                <c:pt idx="178">
                  <c:v>422717.28420777863</c:v>
                </c:pt>
                <c:pt idx="179">
                  <c:v>428679.36374287942</c:v>
                </c:pt>
                <c:pt idx="180">
                  <c:v>434691.61482595955</c:v>
                </c:pt>
                <c:pt idx="181">
                  <c:v>440754.1774061824</c:v>
                </c:pt>
                <c:pt idx="182">
                  <c:v>446867.19104449789</c:v>
                </c:pt>
                <c:pt idx="183">
                  <c:v>453030.7949168582</c:v>
                </c:pt>
                <c:pt idx="184">
                  <c:v>459245.12781737803</c:v>
                </c:pt>
                <c:pt idx="185">
                  <c:v>465510.3281614703</c:v>
                </c:pt>
                <c:pt idx="186">
                  <c:v>471826.53398892359</c:v>
                </c:pt>
                <c:pt idx="187">
                  <c:v>478193.88296694099</c:v>
                </c:pt>
                <c:pt idx="188">
                  <c:v>484612.51239314926</c:v>
                </c:pt>
                <c:pt idx="189">
                  <c:v>491082.55919855338</c:v>
                </c:pt>
                <c:pt idx="190">
                  <c:v>497604.15995045681</c:v>
                </c:pt>
                <c:pt idx="191">
                  <c:v>504177.4508553507</c:v>
                </c:pt>
                <c:pt idx="192">
                  <c:v>510802.5677617531</c:v>
                </c:pt>
                <c:pt idx="193">
                  <c:v>517479.64616301539</c:v>
                </c:pt>
                <c:pt idx="194">
                  <c:v>524208.8212001021</c:v>
                </c:pt>
                <c:pt idx="195">
                  <c:v>530990.22766431398</c:v>
                </c:pt>
                <c:pt idx="196">
                  <c:v>537823.99999999965</c:v>
                </c:pt>
                <c:pt idx="197">
                  <c:v>544710.27230721444</c:v>
                </c:pt>
                <c:pt idx="198">
                  <c:v>551649.17834435287</c:v>
                </c:pt>
                <c:pt idx="199">
                  <c:v>558640.851530749</c:v>
                </c:pt>
                <c:pt idx="200">
                  <c:v>565685.42494923773</c:v>
                </c:pt>
                <c:pt idx="201">
                  <c:v>572783.03134869481</c:v>
                </c:pt>
                <c:pt idx="202">
                  <c:v>579933.80314653227</c:v>
                </c:pt>
                <c:pt idx="203">
                  <c:v>587137.8724311688</c:v>
                </c:pt>
                <c:pt idx="204">
                  <c:v>594395.37096447824</c:v>
                </c:pt>
                <c:pt idx="205">
                  <c:v>601706.43018418911</c:v>
                </c:pt>
                <c:pt idx="206">
                  <c:v>609071.18120626896</c:v>
                </c:pt>
                <c:pt idx="207">
                  <c:v>616489.75482727948</c:v>
                </c:pt>
                <c:pt idx="208">
                  <c:v>623962.28152669594</c:v>
                </c:pt>
                <c:pt idx="209">
                  <c:v>631488.89146920061</c:v>
                </c:pt>
                <c:pt idx="210">
                  <c:v>639069.71450695419</c:v>
                </c:pt>
                <c:pt idx="211">
                  <c:v>646704.88018183433</c:v>
                </c:pt>
                <c:pt idx="212">
                  <c:v>654394.51772764674</c:v>
                </c:pt>
                <c:pt idx="213">
                  <c:v>662138.75607232109</c:v>
                </c:pt>
                <c:pt idx="214">
                  <c:v>669937.72384005878</c:v>
                </c:pt>
                <c:pt idx="215">
                  <c:v>677791.54935348581</c:v>
                </c:pt>
                <c:pt idx="216">
                  <c:v>685700.36063575163</c:v>
                </c:pt>
                <c:pt idx="217">
                  <c:v>693664.28541262005</c:v>
                </c:pt>
                <c:pt idx="218">
                  <c:v>701683.45111453184</c:v>
                </c:pt>
                <c:pt idx="219">
                  <c:v>709757.98487864854</c:v>
                </c:pt>
                <c:pt idx="220">
                  <c:v>717888.01355086127</c:v>
                </c:pt>
                <c:pt idx="221">
                  <c:v>726073.66368778213</c:v>
                </c:pt>
                <c:pt idx="222">
                  <c:v>734315.06155872915</c:v>
                </c:pt>
                <c:pt idx="223">
                  <c:v>742612.33314765326</c:v>
                </c:pt>
                <c:pt idx="224">
                  <c:v>750965.6041550769</c:v>
                </c:pt>
                <c:pt idx="225">
                  <c:v>759375.00000000035</c:v>
                </c:pt>
                <c:pt idx="226">
                  <c:v>767840.64582177461</c:v>
                </c:pt>
                <c:pt idx="227">
                  <c:v>776362.6664819743</c:v>
                </c:pt>
                <c:pt idx="228">
                  <c:v>784941.18656622956</c:v>
                </c:pt>
                <c:pt idx="229">
                  <c:v>793576.33038605773</c:v>
                </c:pt>
                <c:pt idx="230">
                  <c:v>802268.22198065475</c:v>
                </c:pt>
                <c:pt idx="231">
                  <c:v>811016.98511868424</c:v>
                </c:pt>
                <c:pt idx="232">
                  <c:v>819822.74330003746</c:v>
                </c:pt>
                <c:pt idx="233">
                  <c:v>828685.61975757685</c:v>
                </c:pt>
                <c:pt idx="234">
                  <c:v>837605.73745886015</c:v>
                </c:pt>
                <c:pt idx="235">
                  <c:v>846583.21910784405</c:v>
                </c:pt>
                <c:pt idx="236">
                  <c:v>855618.18714658055</c:v>
                </c:pt>
                <c:pt idx="237">
                  <c:v>864710.76375687751</c:v>
                </c:pt>
                <c:pt idx="238">
                  <c:v>873861.07086195378</c:v>
                </c:pt>
                <c:pt idx="239">
                  <c:v>883069.23012808</c:v>
                </c:pt>
                <c:pt idx="240">
                  <c:v>892335.36296618904</c:v>
                </c:pt>
                <c:pt idx="241">
                  <c:v>901659.59053347877</c:v>
                </c:pt>
                <c:pt idx="242">
                  <c:v>911042.03373499727</c:v>
                </c:pt>
              </c:numCache>
            </c:numRef>
          </c:val>
          <c:extLst>
            <c:ext xmlns:c16="http://schemas.microsoft.com/office/drawing/2014/chart" uri="{C3380CC4-5D6E-409C-BE32-E72D297353CC}">
              <c16:uniqueId val="{00000000-D4CC-4383-8B9E-560EB7039182}"/>
            </c:ext>
          </c:extLst>
        </c:ser>
        <c:ser>
          <c:idx val="1"/>
          <c:order val="1"/>
          <c:tx>
            <c:strRef>
              <c:f>Sheet1!$D$1</c:f>
              <c:strCache>
                <c:ptCount val="1"/>
                <c:pt idx="0">
                  <c:v>x*200</c:v>
                </c:pt>
              </c:strCache>
            </c:strRef>
          </c:tx>
          <c:spPr>
            <a:solidFill>
              <a:srgbClr val="00B050"/>
            </a:solidFill>
            <a:ln>
              <a:noFill/>
            </a:ln>
            <a:effectLst/>
          </c:spPr>
          <c:val>
            <c:numRef>
              <c:f>Sheet1!$D$2:$D$244</c:f>
              <c:numCache>
                <c:formatCode>General</c:formatCode>
                <c:ptCount val="243"/>
                <c:pt idx="0">
                  <c:v>0</c:v>
                </c:pt>
                <c:pt idx="1">
                  <c:v>1000</c:v>
                </c:pt>
                <c:pt idx="2">
                  <c:v>2000</c:v>
                </c:pt>
                <c:pt idx="3">
                  <c:v>3000</c:v>
                </c:pt>
                <c:pt idx="4">
                  <c:v>4000</c:v>
                </c:pt>
                <c:pt idx="5">
                  <c:v>5000</c:v>
                </c:pt>
                <c:pt idx="6">
                  <c:v>6000</c:v>
                </c:pt>
                <c:pt idx="7">
                  <c:v>7000</c:v>
                </c:pt>
                <c:pt idx="8">
                  <c:v>8000</c:v>
                </c:pt>
                <c:pt idx="9">
                  <c:v>9000</c:v>
                </c:pt>
                <c:pt idx="10">
                  <c:v>10000</c:v>
                </c:pt>
                <c:pt idx="11">
                  <c:v>11000</c:v>
                </c:pt>
                <c:pt idx="12">
                  <c:v>12000</c:v>
                </c:pt>
                <c:pt idx="13">
                  <c:v>13000</c:v>
                </c:pt>
                <c:pt idx="14">
                  <c:v>14000</c:v>
                </c:pt>
                <c:pt idx="15">
                  <c:v>15000</c:v>
                </c:pt>
                <c:pt idx="16">
                  <c:v>16000</c:v>
                </c:pt>
                <c:pt idx="17">
                  <c:v>17000</c:v>
                </c:pt>
                <c:pt idx="18">
                  <c:v>18000</c:v>
                </c:pt>
                <c:pt idx="19">
                  <c:v>19000</c:v>
                </c:pt>
                <c:pt idx="20">
                  <c:v>20000</c:v>
                </c:pt>
                <c:pt idx="21">
                  <c:v>21000</c:v>
                </c:pt>
                <c:pt idx="22">
                  <c:v>22000</c:v>
                </c:pt>
                <c:pt idx="23">
                  <c:v>23000</c:v>
                </c:pt>
                <c:pt idx="24">
                  <c:v>24000</c:v>
                </c:pt>
                <c:pt idx="25">
                  <c:v>25000</c:v>
                </c:pt>
                <c:pt idx="26">
                  <c:v>26000</c:v>
                </c:pt>
                <c:pt idx="27">
                  <c:v>27000</c:v>
                </c:pt>
                <c:pt idx="28">
                  <c:v>28000</c:v>
                </c:pt>
                <c:pt idx="29">
                  <c:v>29000</c:v>
                </c:pt>
                <c:pt idx="30">
                  <c:v>30000</c:v>
                </c:pt>
                <c:pt idx="31">
                  <c:v>31000</c:v>
                </c:pt>
                <c:pt idx="32">
                  <c:v>32000</c:v>
                </c:pt>
                <c:pt idx="33">
                  <c:v>33000</c:v>
                </c:pt>
                <c:pt idx="34">
                  <c:v>34000</c:v>
                </c:pt>
                <c:pt idx="35">
                  <c:v>35000</c:v>
                </c:pt>
                <c:pt idx="36">
                  <c:v>36000</c:v>
                </c:pt>
                <c:pt idx="37">
                  <c:v>37000</c:v>
                </c:pt>
                <c:pt idx="38">
                  <c:v>38000</c:v>
                </c:pt>
                <c:pt idx="39">
                  <c:v>39000</c:v>
                </c:pt>
                <c:pt idx="40">
                  <c:v>40000</c:v>
                </c:pt>
                <c:pt idx="41">
                  <c:v>41000</c:v>
                </c:pt>
                <c:pt idx="42">
                  <c:v>42000</c:v>
                </c:pt>
                <c:pt idx="43">
                  <c:v>43000</c:v>
                </c:pt>
                <c:pt idx="44">
                  <c:v>44000</c:v>
                </c:pt>
                <c:pt idx="45">
                  <c:v>45000</c:v>
                </c:pt>
                <c:pt idx="46">
                  <c:v>46000</c:v>
                </c:pt>
                <c:pt idx="47">
                  <c:v>47000</c:v>
                </c:pt>
                <c:pt idx="48">
                  <c:v>48000</c:v>
                </c:pt>
                <c:pt idx="49">
                  <c:v>49000</c:v>
                </c:pt>
                <c:pt idx="50">
                  <c:v>50000</c:v>
                </c:pt>
                <c:pt idx="51">
                  <c:v>51000</c:v>
                </c:pt>
                <c:pt idx="52">
                  <c:v>52000</c:v>
                </c:pt>
                <c:pt idx="53">
                  <c:v>53000</c:v>
                </c:pt>
                <c:pt idx="54">
                  <c:v>54000</c:v>
                </c:pt>
                <c:pt idx="55">
                  <c:v>55000</c:v>
                </c:pt>
                <c:pt idx="56">
                  <c:v>56000</c:v>
                </c:pt>
                <c:pt idx="57">
                  <c:v>57000</c:v>
                </c:pt>
                <c:pt idx="58">
                  <c:v>58000</c:v>
                </c:pt>
                <c:pt idx="59">
                  <c:v>59000</c:v>
                </c:pt>
                <c:pt idx="60">
                  <c:v>60000</c:v>
                </c:pt>
                <c:pt idx="61">
                  <c:v>61000</c:v>
                </c:pt>
                <c:pt idx="62">
                  <c:v>62000</c:v>
                </c:pt>
                <c:pt idx="63">
                  <c:v>63000</c:v>
                </c:pt>
                <c:pt idx="64">
                  <c:v>64000</c:v>
                </c:pt>
                <c:pt idx="65">
                  <c:v>65000</c:v>
                </c:pt>
                <c:pt idx="66">
                  <c:v>66000</c:v>
                </c:pt>
                <c:pt idx="67">
                  <c:v>67000</c:v>
                </c:pt>
                <c:pt idx="68">
                  <c:v>68000</c:v>
                </c:pt>
                <c:pt idx="69">
                  <c:v>69000</c:v>
                </c:pt>
                <c:pt idx="70">
                  <c:v>70000</c:v>
                </c:pt>
                <c:pt idx="71">
                  <c:v>71000</c:v>
                </c:pt>
                <c:pt idx="72">
                  <c:v>72000</c:v>
                </c:pt>
                <c:pt idx="73">
                  <c:v>73000</c:v>
                </c:pt>
                <c:pt idx="74">
                  <c:v>74000</c:v>
                </c:pt>
                <c:pt idx="75">
                  <c:v>75000</c:v>
                </c:pt>
                <c:pt idx="76">
                  <c:v>76000</c:v>
                </c:pt>
                <c:pt idx="77">
                  <c:v>77000</c:v>
                </c:pt>
                <c:pt idx="78">
                  <c:v>78000</c:v>
                </c:pt>
                <c:pt idx="79">
                  <c:v>79000</c:v>
                </c:pt>
                <c:pt idx="80">
                  <c:v>80000</c:v>
                </c:pt>
                <c:pt idx="81">
                  <c:v>81000</c:v>
                </c:pt>
                <c:pt idx="82">
                  <c:v>82000</c:v>
                </c:pt>
                <c:pt idx="83">
                  <c:v>83000</c:v>
                </c:pt>
                <c:pt idx="84">
                  <c:v>84000</c:v>
                </c:pt>
                <c:pt idx="85">
                  <c:v>85000</c:v>
                </c:pt>
                <c:pt idx="86">
                  <c:v>86000</c:v>
                </c:pt>
                <c:pt idx="87">
                  <c:v>87000</c:v>
                </c:pt>
                <c:pt idx="88">
                  <c:v>88000</c:v>
                </c:pt>
                <c:pt idx="89">
                  <c:v>89000</c:v>
                </c:pt>
                <c:pt idx="90">
                  <c:v>90000</c:v>
                </c:pt>
                <c:pt idx="91">
                  <c:v>91000</c:v>
                </c:pt>
                <c:pt idx="92">
                  <c:v>92000</c:v>
                </c:pt>
                <c:pt idx="93">
                  <c:v>93000</c:v>
                </c:pt>
                <c:pt idx="94">
                  <c:v>94000</c:v>
                </c:pt>
                <c:pt idx="95">
                  <c:v>95000</c:v>
                </c:pt>
                <c:pt idx="96">
                  <c:v>96000</c:v>
                </c:pt>
                <c:pt idx="97">
                  <c:v>97000</c:v>
                </c:pt>
                <c:pt idx="98">
                  <c:v>98000</c:v>
                </c:pt>
                <c:pt idx="99">
                  <c:v>99000</c:v>
                </c:pt>
                <c:pt idx="100">
                  <c:v>100000</c:v>
                </c:pt>
                <c:pt idx="101">
                  <c:v>101000</c:v>
                </c:pt>
                <c:pt idx="102">
                  <c:v>102000</c:v>
                </c:pt>
                <c:pt idx="103">
                  <c:v>103000</c:v>
                </c:pt>
                <c:pt idx="104">
                  <c:v>104000</c:v>
                </c:pt>
                <c:pt idx="105">
                  <c:v>105000</c:v>
                </c:pt>
                <c:pt idx="106">
                  <c:v>106000</c:v>
                </c:pt>
                <c:pt idx="107">
                  <c:v>107000</c:v>
                </c:pt>
                <c:pt idx="108">
                  <c:v>108000</c:v>
                </c:pt>
                <c:pt idx="109">
                  <c:v>109000</c:v>
                </c:pt>
                <c:pt idx="110">
                  <c:v>110000</c:v>
                </c:pt>
                <c:pt idx="111">
                  <c:v>111000</c:v>
                </c:pt>
                <c:pt idx="112">
                  <c:v>112000</c:v>
                </c:pt>
                <c:pt idx="113">
                  <c:v>113000</c:v>
                </c:pt>
                <c:pt idx="114">
                  <c:v>114000</c:v>
                </c:pt>
                <c:pt idx="115">
                  <c:v>115000</c:v>
                </c:pt>
                <c:pt idx="116">
                  <c:v>116000</c:v>
                </c:pt>
                <c:pt idx="117">
                  <c:v>117000</c:v>
                </c:pt>
                <c:pt idx="118">
                  <c:v>118000</c:v>
                </c:pt>
                <c:pt idx="119">
                  <c:v>119000</c:v>
                </c:pt>
                <c:pt idx="120">
                  <c:v>120000</c:v>
                </c:pt>
                <c:pt idx="121">
                  <c:v>121000</c:v>
                </c:pt>
                <c:pt idx="122">
                  <c:v>122000</c:v>
                </c:pt>
                <c:pt idx="123">
                  <c:v>123000</c:v>
                </c:pt>
                <c:pt idx="124">
                  <c:v>124000</c:v>
                </c:pt>
                <c:pt idx="125">
                  <c:v>125000</c:v>
                </c:pt>
                <c:pt idx="126">
                  <c:v>126000</c:v>
                </c:pt>
                <c:pt idx="127">
                  <c:v>127000</c:v>
                </c:pt>
                <c:pt idx="128">
                  <c:v>128000</c:v>
                </c:pt>
                <c:pt idx="129">
                  <c:v>129000</c:v>
                </c:pt>
                <c:pt idx="130">
                  <c:v>130000</c:v>
                </c:pt>
                <c:pt idx="131">
                  <c:v>131000</c:v>
                </c:pt>
                <c:pt idx="132">
                  <c:v>132000</c:v>
                </c:pt>
                <c:pt idx="133">
                  <c:v>133000</c:v>
                </c:pt>
                <c:pt idx="134">
                  <c:v>134000</c:v>
                </c:pt>
                <c:pt idx="135">
                  <c:v>135000</c:v>
                </c:pt>
                <c:pt idx="136">
                  <c:v>136000</c:v>
                </c:pt>
                <c:pt idx="137">
                  <c:v>137000</c:v>
                </c:pt>
                <c:pt idx="138">
                  <c:v>138000</c:v>
                </c:pt>
                <c:pt idx="139">
                  <c:v>139000</c:v>
                </c:pt>
                <c:pt idx="140">
                  <c:v>140000</c:v>
                </c:pt>
                <c:pt idx="141">
                  <c:v>141000</c:v>
                </c:pt>
                <c:pt idx="142">
                  <c:v>142000</c:v>
                </c:pt>
                <c:pt idx="143">
                  <c:v>143000</c:v>
                </c:pt>
                <c:pt idx="144">
                  <c:v>144000</c:v>
                </c:pt>
                <c:pt idx="145">
                  <c:v>145000</c:v>
                </c:pt>
                <c:pt idx="146">
                  <c:v>146000</c:v>
                </c:pt>
                <c:pt idx="147">
                  <c:v>147000</c:v>
                </c:pt>
                <c:pt idx="148">
                  <c:v>148000</c:v>
                </c:pt>
                <c:pt idx="149">
                  <c:v>149000</c:v>
                </c:pt>
                <c:pt idx="150">
                  <c:v>150000</c:v>
                </c:pt>
                <c:pt idx="151">
                  <c:v>151000</c:v>
                </c:pt>
                <c:pt idx="152">
                  <c:v>152000</c:v>
                </c:pt>
                <c:pt idx="153">
                  <c:v>153000</c:v>
                </c:pt>
                <c:pt idx="154">
                  <c:v>154000</c:v>
                </c:pt>
                <c:pt idx="155">
                  <c:v>155000</c:v>
                </c:pt>
                <c:pt idx="156">
                  <c:v>156000</c:v>
                </c:pt>
                <c:pt idx="157">
                  <c:v>157000</c:v>
                </c:pt>
                <c:pt idx="158">
                  <c:v>158000</c:v>
                </c:pt>
                <c:pt idx="159">
                  <c:v>159000</c:v>
                </c:pt>
                <c:pt idx="160">
                  <c:v>160000</c:v>
                </c:pt>
                <c:pt idx="161">
                  <c:v>161000</c:v>
                </c:pt>
                <c:pt idx="162">
                  <c:v>162000</c:v>
                </c:pt>
                <c:pt idx="163">
                  <c:v>163000</c:v>
                </c:pt>
                <c:pt idx="164">
                  <c:v>164000</c:v>
                </c:pt>
                <c:pt idx="165">
                  <c:v>165000</c:v>
                </c:pt>
                <c:pt idx="166">
                  <c:v>166000</c:v>
                </c:pt>
                <c:pt idx="167">
                  <c:v>167000</c:v>
                </c:pt>
                <c:pt idx="168">
                  <c:v>168000</c:v>
                </c:pt>
                <c:pt idx="169">
                  <c:v>169000</c:v>
                </c:pt>
                <c:pt idx="170">
                  <c:v>170000</c:v>
                </c:pt>
                <c:pt idx="171">
                  <c:v>171000</c:v>
                </c:pt>
                <c:pt idx="172">
                  <c:v>172000</c:v>
                </c:pt>
                <c:pt idx="173">
                  <c:v>173000</c:v>
                </c:pt>
                <c:pt idx="174">
                  <c:v>174000</c:v>
                </c:pt>
                <c:pt idx="175">
                  <c:v>175000</c:v>
                </c:pt>
                <c:pt idx="176">
                  <c:v>176000</c:v>
                </c:pt>
                <c:pt idx="177">
                  <c:v>177000</c:v>
                </c:pt>
                <c:pt idx="178">
                  <c:v>178000</c:v>
                </c:pt>
                <c:pt idx="179">
                  <c:v>179000</c:v>
                </c:pt>
                <c:pt idx="180">
                  <c:v>180000</c:v>
                </c:pt>
                <c:pt idx="181">
                  <c:v>181000</c:v>
                </c:pt>
                <c:pt idx="182">
                  <c:v>182000</c:v>
                </c:pt>
                <c:pt idx="183">
                  <c:v>183000</c:v>
                </c:pt>
                <c:pt idx="184">
                  <c:v>184000</c:v>
                </c:pt>
                <c:pt idx="185">
                  <c:v>185000</c:v>
                </c:pt>
                <c:pt idx="186">
                  <c:v>186000</c:v>
                </c:pt>
                <c:pt idx="187">
                  <c:v>187000</c:v>
                </c:pt>
                <c:pt idx="188">
                  <c:v>188000</c:v>
                </c:pt>
                <c:pt idx="189">
                  <c:v>189000</c:v>
                </c:pt>
                <c:pt idx="190">
                  <c:v>190000</c:v>
                </c:pt>
                <c:pt idx="191">
                  <c:v>191000</c:v>
                </c:pt>
                <c:pt idx="192">
                  <c:v>192000</c:v>
                </c:pt>
                <c:pt idx="193">
                  <c:v>193000</c:v>
                </c:pt>
                <c:pt idx="194">
                  <c:v>194000</c:v>
                </c:pt>
                <c:pt idx="195">
                  <c:v>195000</c:v>
                </c:pt>
                <c:pt idx="196">
                  <c:v>196000</c:v>
                </c:pt>
                <c:pt idx="197">
                  <c:v>197000</c:v>
                </c:pt>
                <c:pt idx="198">
                  <c:v>198000</c:v>
                </c:pt>
                <c:pt idx="199">
                  <c:v>199000</c:v>
                </c:pt>
                <c:pt idx="200">
                  <c:v>200000</c:v>
                </c:pt>
                <c:pt idx="201">
                  <c:v>201000</c:v>
                </c:pt>
                <c:pt idx="202">
                  <c:v>202000</c:v>
                </c:pt>
                <c:pt idx="203">
                  <c:v>203000</c:v>
                </c:pt>
                <c:pt idx="204">
                  <c:v>204000</c:v>
                </c:pt>
                <c:pt idx="205">
                  <c:v>205000</c:v>
                </c:pt>
                <c:pt idx="206">
                  <c:v>206000</c:v>
                </c:pt>
                <c:pt idx="207">
                  <c:v>207000</c:v>
                </c:pt>
                <c:pt idx="208">
                  <c:v>208000</c:v>
                </c:pt>
                <c:pt idx="209">
                  <c:v>209000</c:v>
                </c:pt>
                <c:pt idx="210">
                  <c:v>210000</c:v>
                </c:pt>
                <c:pt idx="211">
                  <c:v>211000</c:v>
                </c:pt>
                <c:pt idx="212">
                  <c:v>212000</c:v>
                </c:pt>
                <c:pt idx="213">
                  <c:v>213000</c:v>
                </c:pt>
                <c:pt idx="214">
                  <c:v>214000</c:v>
                </c:pt>
                <c:pt idx="215">
                  <c:v>215000</c:v>
                </c:pt>
                <c:pt idx="216">
                  <c:v>216000</c:v>
                </c:pt>
                <c:pt idx="217">
                  <c:v>217000</c:v>
                </c:pt>
                <c:pt idx="218">
                  <c:v>218000</c:v>
                </c:pt>
                <c:pt idx="219">
                  <c:v>219000</c:v>
                </c:pt>
                <c:pt idx="220">
                  <c:v>220000</c:v>
                </c:pt>
                <c:pt idx="221">
                  <c:v>221000</c:v>
                </c:pt>
                <c:pt idx="222">
                  <c:v>222000</c:v>
                </c:pt>
                <c:pt idx="223">
                  <c:v>223000</c:v>
                </c:pt>
                <c:pt idx="224">
                  <c:v>224000</c:v>
                </c:pt>
                <c:pt idx="225">
                  <c:v>225000</c:v>
                </c:pt>
                <c:pt idx="226">
                  <c:v>226000</c:v>
                </c:pt>
                <c:pt idx="227">
                  <c:v>227000</c:v>
                </c:pt>
                <c:pt idx="228">
                  <c:v>228000</c:v>
                </c:pt>
                <c:pt idx="229">
                  <c:v>229000</c:v>
                </c:pt>
                <c:pt idx="230">
                  <c:v>230000</c:v>
                </c:pt>
                <c:pt idx="231">
                  <c:v>231000</c:v>
                </c:pt>
                <c:pt idx="232">
                  <c:v>232000</c:v>
                </c:pt>
                <c:pt idx="233">
                  <c:v>233000</c:v>
                </c:pt>
                <c:pt idx="234">
                  <c:v>234000</c:v>
                </c:pt>
                <c:pt idx="235">
                  <c:v>235000</c:v>
                </c:pt>
                <c:pt idx="236">
                  <c:v>236000</c:v>
                </c:pt>
                <c:pt idx="237">
                  <c:v>237000</c:v>
                </c:pt>
                <c:pt idx="238">
                  <c:v>238000</c:v>
                </c:pt>
                <c:pt idx="239">
                  <c:v>239000</c:v>
                </c:pt>
                <c:pt idx="240">
                  <c:v>240000</c:v>
                </c:pt>
                <c:pt idx="241">
                  <c:v>241000</c:v>
                </c:pt>
                <c:pt idx="242">
                  <c:v>242000</c:v>
                </c:pt>
              </c:numCache>
            </c:numRef>
          </c:val>
          <c:extLst>
            <c:ext xmlns:c16="http://schemas.microsoft.com/office/drawing/2014/chart" uri="{C3380CC4-5D6E-409C-BE32-E72D297353CC}">
              <c16:uniqueId val="{00000001-D4CC-4383-8B9E-560EB7039182}"/>
            </c:ext>
          </c:extLst>
        </c:ser>
        <c:dLbls>
          <c:showLegendKey val="0"/>
          <c:showVal val="0"/>
          <c:showCatName val="0"/>
          <c:showSerName val="0"/>
          <c:showPercent val="0"/>
          <c:showBubbleSize val="0"/>
        </c:dLbls>
        <c:axId val="783198712"/>
        <c:axId val="783199040"/>
      </c:areaChart>
      <c:catAx>
        <c:axId val="783198712"/>
        <c:scaling>
          <c:orientation val="minMax"/>
        </c:scaling>
        <c:delete val="1"/>
        <c:axPos val="b"/>
        <c:title>
          <c:tx>
            <c:rich>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US" sz="1800" dirty="0"/>
                  <a:t>Time</a:t>
                </a:r>
              </a:p>
            </c:rich>
          </c:tx>
          <c:layout>
            <c:manualLayout>
              <c:xMode val="edge"/>
              <c:yMode val="edge"/>
              <c:x val="6.8410954025518458E-2"/>
              <c:y val="0.89436794950651233"/>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crossAx val="783199040"/>
        <c:crosses val="autoZero"/>
        <c:auto val="1"/>
        <c:lblAlgn val="ctr"/>
        <c:lblOffset val="100"/>
        <c:noMultiLvlLbl val="0"/>
      </c:catAx>
      <c:valAx>
        <c:axId val="783199040"/>
        <c:scaling>
          <c:orientation val="minMax"/>
        </c:scaling>
        <c:delete val="1"/>
        <c:axPos val="l"/>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Arial (Body)"/>
                    <a:ea typeface="+mn-ea"/>
                    <a:cs typeface="+mn-cs"/>
                  </a:defRPr>
                </a:pPr>
                <a:r>
                  <a:rPr lang="en-US" sz="1800" dirty="0">
                    <a:latin typeface="Arial (Body)"/>
                  </a:rPr>
                  <a:t>Organizational Data</a:t>
                </a:r>
              </a:p>
              <a:p>
                <a:pPr>
                  <a:defRPr sz="1800">
                    <a:latin typeface="Arial (Body)"/>
                  </a:defRPr>
                </a:pPr>
                <a:endParaRPr lang="en-US" sz="600" dirty="0">
                  <a:latin typeface="Arial (Body)"/>
                </a:endParaRPr>
              </a:p>
              <a:p>
                <a:pPr>
                  <a:defRPr sz="1800">
                    <a:latin typeface="Arial (Body)"/>
                  </a:defRPr>
                </a:pPr>
                <a:r>
                  <a:rPr lang="en-US" sz="1800" dirty="0">
                    <a:latin typeface="Arial (Body)"/>
                  </a:rPr>
                  <a:t>Footprint</a:t>
                </a:r>
              </a:p>
            </c:rich>
          </c:tx>
          <c:layout>
            <c:manualLayout>
              <c:xMode val="edge"/>
              <c:yMode val="edge"/>
              <c:x val="5.0683645273013663E-3"/>
              <c:y val="9.8047301661430802E-2"/>
            </c:manualLayout>
          </c:layout>
          <c:overlay val="0"/>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Arial (Body)"/>
                  <a:ea typeface="+mn-ea"/>
                  <a:cs typeface="+mn-cs"/>
                </a:defRPr>
              </a:pPr>
              <a:endParaRPr lang="en-US"/>
            </a:p>
          </c:txPr>
        </c:title>
        <c:numFmt formatCode="General" sourceLinked="1"/>
        <c:majorTickMark val="none"/>
        <c:minorTickMark val="none"/>
        <c:tickLblPos val="nextTo"/>
        <c:crossAx val="783198712"/>
        <c:crosses val="autoZero"/>
        <c:crossBetween val="midCat"/>
      </c:valAx>
      <c:spPr>
        <a:noFill/>
        <a:ln w="12700">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40137D2-AE9E-4C6E-855F-0818DCAC61E7}" type="doc">
      <dgm:prSet loTypeId="urn:microsoft.com/office/officeart/2005/8/layout/cycle8" loCatId="cycle" qsTypeId="urn:microsoft.com/office/officeart/2005/8/quickstyle/3d4" qsCatId="3D" csTypeId="urn:microsoft.com/office/officeart/2005/8/colors/accent0_3" csCatId="mainScheme" phldr="1"/>
      <dgm:spPr/>
    </dgm:pt>
    <dgm:pt modelId="{5CFDA584-986D-4E4C-8903-7E5DBD0E153B}">
      <dgm:prSet phldrT="[Text]" custT="1"/>
      <dgm:spPr/>
      <dgm:t>
        <a:bodyPr/>
        <a:lstStyle/>
        <a:p>
          <a:r>
            <a:rPr lang="en-US" sz="1000" dirty="0"/>
            <a:t>Governance</a:t>
          </a:r>
        </a:p>
      </dgm:t>
    </dgm:pt>
    <dgm:pt modelId="{D0BA4D7C-9928-4621-896E-5FD62BF97160}" type="parTrans" cxnId="{49EFD936-440A-43E0-BCB5-B459239B5EF2}">
      <dgm:prSet/>
      <dgm:spPr/>
      <dgm:t>
        <a:bodyPr/>
        <a:lstStyle/>
        <a:p>
          <a:endParaRPr lang="en-US" sz="2000"/>
        </a:p>
      </dgm:t>
    </dgm:pt>
    <dgm:pt modelId="{6C77CC50-46C9-456E-BFC8-F14CE60B95F0}" type="sibTrans" cxnId="{49EFD936-440A-43E0-BCB5-B459239B5EF2}">
      <dgm:prSet/>
      <dgm:spPr/>
      <dgm:t>
        <a:bodyPr/>
        <a:lstStyle/>
        <a:p>
          <a:endParaRPr lang="en-US" sz="2000"/>
        </a:p>
      </dgm:t>
    </dgm:pt>
    <dgm:pt modelId="{7A2FDB3E-3B62-4D93-BDCD-E9550112B562}">
      <dgm:prSet phldrT="[Text]" custT="1"/>
      <dgm:spPr/>
      <dgm:t>
        <a:bodyPr/>
        <a:lstStyle/>
        <a:p>
          <a:r>
            <a:rPr lang="en-US" sz="1000" dirty="0"/>
            <a:t>Security</a:t>
          </a:r>
        </a:p>
      </dgm:t>
    </dgm:pt>
    <dgm:pt modelId="{C8E0FB00-F962-402A-B785-3056A1DE0727}" type="parTrans" cxnId="{8D826AA9-2575-498F-A66E-9AE1744B323B}">
      <dgm:prSet/>
      <dgm:spPr/>
      <dgm:t>
        <a:bodyPr/>
        <a:lstStyle/>
        <a:p>
          <a:endParaRPr lang="en-US" sz="2000"/>
        </a:p>
      </dgm:t>
    </dgm:pt>
    <dgm:pt modelId="{1E3187B0-6848-4C64-AFFB-AC2EDE887807}" type="sibTrans" cxnId="{8D826AA9-2575-498F-A66E-9AE1744B323B}">
      <dgm:prSet/>
      <dgm:spPr/>
      <dgm:t>
        <a:bodyPr/>
        <a:lstStyle/>
        <a:p>
          <a:endParaRPr lang="en-US" sz="2000"/>
        </a:p>
      </dgm:t>
    </dgm:pt>
    <dgm:pt modelId="{4A56970A-4176-4CE4-892C-FE2D9F232AFE}">
      <dgm:prSet phldrT="[Text]" custT="1"/>
      <dgm:spPr/>
      <dgm:t>
        <a:bodyPr/>
        <a:lstStyle/>
        <a:p>
          <a:r>
            <a:rPr lang="en-US" sz="1000" dirty="0"/>
            <a:t>Transformation</a:t>
          </a:r>
        </a:p>
      </dgm:t>
    </dgm:pt>
    <dgm:pt modelId="{6A402D78-3ECD-48EC-B5B7-CA448B51BBAE}" type="parTrans" cxnId="{CB57A9E9-0121-410B-B80A-7BC76AE60FA0}">
      <dgm:prSet/>
      <dgm:spPr/>
      <dgm:t>
        <a:bodyPr/>
        <a:lstStyle/>
        <a:p>
          <a:endParaRPr lang="en-US" sz="2000"/>
        </a:p>
      </dgm:t>
    </dgm:pt>
    <dgm:pt modelId="{830B84E2-A0EF-4085-9263-16D89EFD9641}" type="sibTrans" cxnId="{CB57A9E9-0121-410B-B80A-7BC76AE60FA0}">
      <dgm:prSet/>
      <dgm:spPr/>
      <dgm:t>
        <a:bodyPr/>
        <a:lstStyle/>
        <a:p>
          <a:endParaRPr lang="en-US" sz="2000"/>
        </a:p>
      </dgm:t>
    </dgm:pt>
    <dgm:pt modelId="{196F2D38-706D-472D-9312-3F04BAAA48B4}">
      <dgm:prSet phldrT="[Text]" custT="1"/>
      <dgm:spPr/>
      <dgm:t>
        <a:bodyPr/>
        <a:lstStyle/>
        <a:p>
          <a:r>
            <a:rPr lang="en-US" sz="1000" dirty="0"/>
            <a:t>Regulations</a:t>
          </a:r>
        </a:p>
      </dgm:t>
    </dgm:pt>
    <dgm:pt modelId="{7F13FDFC-F24B-4FA5-B607-2AFDD7DA1BBE}" type="parTrans" cxnId="{7274891A-9124-49B7-A3F4-AE1FD0074A52}">
      <dgm:prSet/>
      <dgm:spPr/>
      <dgm:t>
        <a:bodyPr/>
        <a:lstStyle/>
        <a:p>
          <a:endParaRPr lang="en-US" sz="2000"/>
        </a:p>
      </dgm:t>
    </dgm:pt>
    <dgm:pt modelId="{1E9679E4-3B82-49D5-989A-42481CAA5D65}" type="sibTrans" cxnId="{7274891A-9124-49B7-A3F4-AE1FD0074A52}">
      <dgm:prSet/>
      <dgm:spPr/>
      <dgm:t>
        <a:bodyPr/>
        <a:lstStyle/>
        <a:p>
          <a:endParaRPr lang="en-US" sz="2000"/>
        </a:p>
      </dgm:t>
    </dgm:pt>
    <dgm:pt modelId="{641346E6-5C1F-4953-A014-387DC716F009}">
      <dgm:prSet phldrT="[Text]" custT="1"/>
      <dgm:spPr/>
      <dgm:t>
        <a:bodyPr/>
        <a:lstStyle/>
        <a:p>
          <a:r>
            <a:rPr lang="en-US" sz="1000" dirty="0"/>
            <a:t>Strategy</a:t>
          </a:r>
        </a:p>
      </dgm:t>
    </dgm:pt>
    <dgm:pt modelId="{A234CD57-3187-4028-854E-7F89D713F3E6}" type="parTrans" cxnId="{D6778FCD-0FEC-4F81-B94A-0F315BAF3EDB}">
      <dgm:prSet/>
      <dgm:spPr/>
      <dgm:t>
        <a:bodyPr/>
        <a:lstStyle/>
        <a:p>
          <a:endParaRPr lang="en-US" sz="2000"/>
        </a:p>
      </dgm:t>
    </dgm:pt>
    <dgm:pt modelId="{351F6940-7997-4F9D-81AC-3331B406C93A}" type="sibTrans" cxnId="{D6778FCD-0FEC-4F81-B94A-0F315BAF3EDB}">
      <dgm:prSet/>
      <dgm:spPr/>
      <dgm:t>
        <a:bodyPr/>
        <a:lstStyle/>
        <a:p>
          <a:endParaRPr lang="en-US" sz="2000"/>
        </a:p>
      </dgm:t>
    </dgm:pt>
    <dgm:pt modelId="{153C4A76-F2B5-4E09-9908-57DF902EA8AB}">
      <dgm:prSet phldrT="[Text]" custT="1"/>
      <dgm:spPr/>
      <dgm:t>
        <a:bodyPr/>
        <a:lstStyle/>
        <a:p>
          <a:r>
            <a:rPr lang="en-US" sz="1000" dirty="0"/>
            <a:t>Management</a:t>
          </a:r>
        </a:p>
      </dgm:t>
    </dgm:pt>
    <dgm:pt modelId="{3045C39D-F331-446D-A7B1-EE1E4876D45B}" type="parTrans" cxnId="{B325D25C-2C11-4C19-98DC-6BD79C66414A}">
      <dgm:prSet/>
      <dgm:spPr/>
      <dgm:t>
        <a:bodyPr/>
        <a:lstStyle/>
        <a:p>
          <a:endParaRPr lang="en-US" sz="2000"/>
        </a:p>
      </dgm:t>
    </dgm:pt>
    <dgm:pt modelId="{B831CF52-E4A4-45B8-A439-9573699B6B92}" type="sibTrans" cxnId="{B325D25C-2C11-4C19-98DC-6BD79C66414A}">
      <dgm:prSet/>
      <dgm:spPr/>
      <dgm:t>
        <a:bodyPr/>
        <a:lstStyle/>
        <a:p>
          <a:endParaRPr lang="en-US" sz="2000"/>
        </a:p>
      </dgm:t>
    </dgm:pt>
    <dgm:pt modelId="{8B4C32FE-A152-4BCD-933E-F2C84D02BB74}" type="pres">
      <dgm:prSet presAssocID="{F40137D2-AE9E-4C6E-855F-0818DCAC61E7}" presName="compositeShape" presStyleCnt="0">
        <dgm:presLayoutVars>
          <dgm:chMax val="7"/>
          <dgm:dir/>
          <dgm:resizeHandles val="exact"/>
        </dgm:presLayoutVars>
      </dgm:prSet>
      <dgm:spPr/>
    </dgm:pt>
    <dgm:pt modelId="{3BD2A358-CCEB-440C-843D-C7C61ED9B323}" type="pres">
      <dgm:prSet presAssocID="{F40137D2-AE9E-4C6E-855F-0818DCAC61E7}" presName="wedge1" presStyleLbl="node1" presStyleIdx="0" presStyleCnt="6"/>
      <dgm:spPr/>
    </dgm:pt>
    <dgm:pt modelId="{12DF5220-10FA-42EF-9F88-CCE19C953C63}" type="pres">
      <dgm:prSet presAssocID="{F40137D2-AE9E-4C6E-855F-0818DCAC61E7}" presName="dummy1a" presStyleCnt="0"/>
      <dgm:spPr/>
    </dgm:pt>
    <dgm:pt modelId="{76AA6AFC-5F58-4EEF-B01A-CBE6D3FE16C5}" type="pres">
      <dgm:prSet presAssocID="{F40137D2-AE9E-4C6E-855F-0818DCAC61E7}" presName="dummy1b" presStyleCnt="0"/>
      <dgm:spPr/>
    </dgm:pt>
    <dgm:pt modelId="{E239100A-F27B-456C-A18E-4AE5AEEC178E}" type="pres">
      <dgm:prSet presAssocID="{F40137D2-AE9E-4C6E-855F-0818DCAC61E7}" presName="wedge1Tx" presStyleLbl="node1" presStyleIdx="0" presStyleCnt="6">
        <dgm:presLayoutVars>
          <dgm:chMax val="0"/>
          <dgm:chPref val="0"/>
          <dgm:bulletEnabled val="1"/>
        </dgm:presLayoutVars>
      </dgm:prSet>
      <dgm:spPr/>
    </dgm:pt>
    <dgm:pt modelId="{C0802902-6DDC-4D58-98E9-F66C28DF9300}" type="pres">
      <dgm:prSet presAssocID="{F40137D2-AE9E-4C6E-855F-0818DCAC61E7}" presName="wedge2" presStyleLbl="node1" presStyleIdx="1" presStyleCnt="6"/>
      <dgm:spPr/>
    </dgm:pt>
    <dgm:pt modelId="{DBAEDFE4-B4F7-41D7-85F2-37169C8856EB}" type="pres">
      <dgm:prSet presAssocID="{F40137D2-AE9E-4C6E-855F-0818DCAC61E7}" presName="dummy2a" presStyleCnt="0"/>
      <dgm:spPr/>
    </dgm:pt>
    <dgm:pt modelId="{2F5A30BA-847A-4F9F-8C17-6AAAB8734809}" type="pres">
      <dgm:prSet presAssocID="{F40137D2-AE9E-4C6E-855F-0818DCAC61E7}" presName="dummy2b" presStyleCnt="0"/>
      <dgm:spPr/>
    </dgm:pt>
    <dgm:pt modelId="{70DEC5F0-5600-4371-B50A-E77D421CBD82}" type="pres">
      <dgm:prSet presAssocID="{F40137D2-AE9E-4C6E-855F-0818DCAC61E7}" presName="wedge2Tx" presStyleLbl="node1" presStyleIdx="1" presStyleCnt="6">
        <dgm:presLayoutVars>
          <dgm:chMax val="0"/>
          <dgm:chPref val="0"/>
          <dgm:bulletEnabled val="1"/>
        </dgm:presLayoutVars>
      </dgm:prSet>
      <dgm:spPr/>
    </dgm:pt>
    <dgm:pt modelId="{5AE6C5FE-5C35-439A-A780-F9BB2D201EF3}" type="pres">
      <dgm:prSet presAssocID="{F40137D2-AE9E-4C6E-855F-0818DCAC61E7}" presName="wedge3" presStyleLbl="node1" presStyleIdx="2" presStyleCnt="6"/>
      <dgm:spPr/>
    </dgm:pt>
    <dgm:pt modelId="{79501B93-C03F-4C0D-BD48-BED34952FBB9}" type="pres">
      <dgm:prSet presAssocID="{F40137D2-AE9E-4C6E-855F-0818DCAC61E7}" presName="dummy3a" presStyleCnt="0"/>
      <dgm:spPr/>
    </dgm:pt>
    <dgm:pt modelId="{586D24D4-4326-4433-AA02-AF5D3F4B1CB0}" type="pres">
      <dgm:prSet presAssocID="{F40137D2-AE9E-4C6E-855F-0818DCAC61E7}" presName="dummy3b" presStyleCnt="0"/>
      <dgm:spPr/>
    </dgm:pt>
    <dgm:pt modelId="{969151BB-80C9-422A-89B3-7F8CFC7B1CF5}" type="pres">
      <dgm:prSet presAssocID="{F40137D2-AE9E-4C6E-855F-0818DCAC61E7}" presName="wedge3Tx" presStyleLbl="node1" presStyleIdx="2" presStyleCnt="6">
        <dgm:presLayoutVars>
          <dgm:chMax val="0"/>
          <dgm:chPref val="0"/>
          <dgm:bulletEnabled val="1"/>
        </dgm:presLayoutVars>
      </dgm:prSet>
      <dgm:spPr/>
    </dgm:pt>
    <dgm:pt modelId="{A13680CA-281F-4613-8231-B5211E7C1806}" type="pres">
      <dgm:prSet presAssocID="{F40137D2-AE9E-4C6E-855F-0818DCAC61E7}" presName="wedge4" presStyleLbl="node1" presStyleIdx="3" presStyleCnt="6"/>
      <dgm:spPr/>
    </dgm:pt>
    <dgm:pt modelId="{2C4089F2-5122-49BD-9DD0-3C30C660AFD3}" type="pres">
      <dgm:prSet presAssocID="{F40137D2-AE9E-4C6E-855F-0818DCAC61E7}" presName="dummy4a" presStyleCnt="0"/>
      <dgm:spPr/>
    </dgm:pt>
    <dgm:pt modelId="{434FB8CE-894E-4CB1-A4E4-126E51B02ADE}" type="pres">
      <dgm:prSet presAssocID="{F40137D2-AE9E-4C6E-855F-0818DCAC61E7}" presName="dummy4b" presStyleCnt="0"/>
      <dgm:spPr/>
    </dgm:pt>
    <dgm:pt modelId="{1302BD31-2508-4725-91B1-074FDC515B30}" type="pres">
      <dgm:prSet presAssocID="{F40137D2-AE9E-4C6E-855F-0818DCAC61E7}" presName="wedge4Tx" presStyleLbl="node1" presStyleIdx="3" presStyleCnt="6">
        <dgm:presLayoutVars>
          <dgm:chMax val="0"/>
          <dgm:chPref val="0"/>
          <dgm:bulletEnabled val="1"/>
        </dgm:presLayoutVars>
      </dgm:prSet>
      <dgm:spPr/>
    </dgm:pt>
    <dgm:pt modelId="{5E0476C8-0900-4616-A23D-27108C75118A}" type="pres">
      <dgm:prSet presAssocID="{F40137D2-AE9E-4C6E-855F-0818DCAC61E7}" presName="wedge5" presStyleLbl="node1" presStyleIdx="4" presStyleCnt="6"/>
      <dgm:spPr/>
    </dgm:pt>
    <dgm:pt modelId="{84CD75ED-39AD-4647-995E-8A8695D1D4F0}" type="pres">
      <dgm:prSet presAssocID="{F40137D2-AE9E-4C6E-855F-0818DCAC61E7}" presName="dummy5a" presStyleCnt="0"/>
      <dgm:spPr/>
    </dgm:pt>
    <dgm:pt modelId="{A6271958-DFA6-41D8-A0A3-6879D289D6EF}" type="pres">
      <dgm:prSet presAssocID="{F40137D2-AE9E-4C6E-855F-0818DCAC61E7}" presName="dummy5b" presStyleCnt="0"/>
      <dgm:spPr/>
    </dgm:pt>
    <dgm:pt modelId="{7E349647-B054-4C5E-BB1B-950FABD6310D}" type="pres">
      <dgm:prSet presAssocID="{F40137D2-AE9E-4C6E-855F-0818DCAC61E7}" presName="wedge5Tx" presStyleLbl="node1" presStyleIdx="4" presStyleCnt="6">
        <dgm:presLayoutVars>
          <dgm:chMax val="0"/>
          <dgm:chPref val="0"/>
          <dgm:bulletEnabled val="1"/>
        </dgm:presLayoutVars>
      </dgm:prSet>
      <dgm:spPr/>
    </dgm:pt>
    <dgm:pt modelId="{5745BC83-3A7B-49F8-AA57-F68625B6E09D}" type="pres">
      <dgm:prSet presAssocID="{F40137D2-AE9E-4C6E-855F-0818DCAC61E7}" presName="wedge6" presStyleLbl="node1" presStyleIdx="5" presStyleCnt="6"/>
      <dgm:spPr/>
    </dgm:pt>
    <dgm:pt modelId="{472884A1-38CE-4CD4-B472-37588BC3C4FD}" type="pres">
      <dgm:prSet presAssocID="{F40137D2-AE9E-4C6E-855F-0818DCAC61E7}" presName="dummy6a" presStyleCnt="0"/>
      <dgm:spPr/>
    </dgm:pt>
    <dgm:pt modelId="{90438CE0-DA57-4261-9333-DC15ACD981A8}" type="pres">
      <dgm:prSet presAssocID="{F40137D2-AE9E-4C6E-855F-0818DCAC61E7}" presName="dummy6b" presStyleCnt="0"/>
      <dgm:spPr/>
    </dgm:pt>
    <dgm:pt modelId="{B0D3A51E-0AA2-4BBF-988D-019D4C2A3335}" type="pres">
      <dgm:prSet presAssocID="{F40137D2-AE9E-4C6E-855F-0818DCAC61E7}" presName="wedge6Tx" presStyleLbl="node1" presStyleIdx="5" presStyleCnt="6">
        <dgm:presLayoutVars>
          <dgm:chMax val="0"/>
          <dgm:chPref val="0"/>
          <dgm:bulletEnabled val="1"/>
        </dgm:presLayoutVars>
      </dgm:prSet>
      <dgm:spPr/>
    </dgm:pt>
    <dgm:pt modelId="{30274DE6-4B1E-4FF8-900F-E31AC2DF10F2}" type="pres">
      <dgm:prSet presAssocID="{351F6940-7997-4F9D-81AC-3331B406C93A}" presName="arrowWedge1" presStyleLbl="fgSibTrans2D1" presStyleIdx="0" presStyleCnt="6"/>
      <dgm:spPr/>
    </dgm:pt>
    <dgm:pt modelId="{263CE3A1-6113-4335-B5FC-115A4801F342}" type="pres">
      <dgm:prSet presAssocID="{6C77CC50-46C9-456E-BFC8-F14CE60B95F0}" presName="arrowWedge2" presStyleLbl="fgSibTrans2D1" presStyleIdx="1" presStyleCnt="6"/>
      <dgm:spPr/>
    </dgm:pt>
    <dgm:pt modelId="{8D7F697A-4DEF-4054-BC1C-AB1B7EBAC75D}" type="pres">
      <dgm:prSet presAssocID="{B831CF52-E4A4-45B8-A439-9573699B6B92}" presName="arrowWedge3" presStyleLbl="fgSibTrans2D1" presStyleIdx="2" presStyleCnt="6"/>
      <dgm:spPr/>
    </dgm:pt>
    <dgm:pt modelId="{40549081-6234-4B3B-A737-8A9C99BAA7ED}" type="pres">
      <dgm:prSet presAssocID="{1E3187B0-6848-4C64-AFFB-AC2EDE887807}" presName="arrowWedge4" presStyleLbl="fgSibTrans2D1" presStyleIdx="3" presStyleCnt="6"/>
      <dgm:spPr/>
    </dgm:pt>
    <dgm:pt modelId="{14BA344C-B0A5-4D73-9A06-E1E701F0F285}" type="pres">
      <dgm:prSet presAssocID="{1E9679E4-3B82-49D5-989A-42481CAA5D65}" presName="arrowWedge5" presStyleLbl="fgSibTrans2D1" presStyleIdx="4" presStyleCnt="6"/>
      <dgm:spPr/>
    </dgm:pt>
    <dgm:pt modelId="{6CDD264E-97B4-4C16-AE10-54FE91939C04}" type="pres">
      <dgm:prSet presAssocID="{830B84E2-A0EF-4085-9263-16D89EFD9641}" presName="arrowWedge6" presStyleLbl="fgSibTrans2D1" presStyleIdx="5" presStyleCnt="6"/>
      <dgm:spPr/>
    </dgm:pt>
  </dgm:ptLst>
  <dgm:cxnLst>
    <dgm:cxn modelId="{7274891A-9124-49B7-A3F4-AE1FD0074A52}" srcId="{F40137D2-AE9E-4C6E-855F-0818DCAC61E7}" destId="{196F2D38-706D-472D-9312-3F04BAAA48B4}" srcOrd="4" destOrd="0" parTransId="{7F13FDFC-F24B-4FA5-B607-2AFDD7DA1BBE}" sibTransId="{1E9679E4-3B82-49D5-989A-42481CAA5D65}"/>
    <dgm:cxn modelId="{49EFD936-440A-43E0-BCB5-B459239B5EF2}" srcId="{F40137D2-AE9E-4C6E-855F-0818DCAC61E7}" destId="{5CFDA584-986D-4E4C-8903-7E5DBD0E153B}" srcOrd="1" destOrd="0" parTransId="{D0BA4D7C-9928-4621-896E-5FD62BF97160}" sibTransId="{6C77CC50-46C9-456E-BFC8-F14CE60B95F0}"/>
    <dgm:cxn modelId="{E5C8C35B-2421-4F59-9381-2B6CC5C90D98}" type="presOf" srcId="{5CFDA584-986D-4E4C-8903-7E5DBD0E153B}" destId="{70DEC5F0-5600-4371-B50A-E77D421CBD82}" srcOrd="1" destOrd="0" presId="urn:microsoft.com/office/officeart/2005/8/layout/cycle8"/>
    <dgm:cxn modelId="{B325D25C-2C11-4C19-98DC-6BD79C66414A}" srcId="{F40137D2-AE9E-4C6E-855F-0818DCAC61E7}" destId="{153C4A76-F2B5-4E09-9908-57DF902EA8AB}" srcOrd="2" destOrd="0" parTransId="{3045C39D-F331-446D-A7B1-EE1E4876D45B}" sibTransId="{B831CF52-E4A4-45B8-A439-9573699B6B92}"/>
    <dgm:cxn modelId="{C695F642-E016-481B-AC32-728CCB4C1949}" type="presOf" srcId="{7A2FDB3E-3B62-4D93-BDCD-E9550112B562}" destId="{A13680CA-281F-4613-8231-B5211E7C1806}" srcOrd="0" destOrd="0" presId="urn:microsoft.com/office/officeart/2005/8/layout/cycle8"/>
    <dgm:cxn modelId="{46565764-C446-466A-BD34-EE10F36AEF9A}" type="presOf" srcId="{153C4A76-F2B5-4E09-9908-57DF902EA8AB}" destId="{969151BB-80C9-422A-89B3-7F8CFC7B1CF5}" srcOrd="1" destOrd="0" presId="urn:microsoft.com/office/officeart/2005/8/layout/cycle8"/>
    <dgm:cxn modelId="{9B50DF74-ABA7-42E4-B453-03CD041FFAE2}" type="presOf" srcId="{7A2FDB3E-3B62-4D93-BDCD-E9550112B562}" destId="{1302BD31-2508-4725-91B1-074FDC515B30}" srcOrd="1" destOrd="0" presId="urn:microsoft.com/office/officeart/2005/8/layout/cycle8"/>
    <dgm:cxn modelId="{D1FA4255-D285-4A5D-8BEC-FB02A670E6B9}" type="presOf" srcId="{4A56970A-4176-4CE4-892C-FE2D9F232AFE}" destId="{5745BC83-3A7B-49F8-AA57-F68625B6E09D}" srcOrd="0" destOrd="0" presId="urn:microsoft.com/office/officeart/2005/8/layout/cycle8"/>
    <dgm:cxn modelId="{2BF6FF77-4943-4B9F-BE35-C809D2F16239}" type="presOf" srcId="{641346E6-5C1F-4953-A014-387DC716F009}" destId="{3BD2A358-CCEB-440C-843D-C7C61ED9B323}" srcOrd="0" destOrd="0" presId="urn:microsoft.com/office/officeart/2005/8/layout/cycle8"/>
    <dgm:cxn modelId="{A228B18D-5CF1-4871-A160-D4B0CCF09FB7}" type="presOf" srcId="{641346E6-5C1F-4953-A014-387DC716F009}" destId="{E239100A-F27B-456C-A18E-4AE5AEEC178E}" srcOrd="1" destOrd="0" presId="urn:microsoft.com/office/officeart/2005/8/layout/cycle8"/>
    <dgm:cxn modelId="{E11990A1-DF61-4B8F-BBF7-F221DF5A93C5}" type="presOf" srcId="{196F2D38-706D-472D-9312-3F04BAAA48B4}" destId="{5E0476C8-0900-4616-A23D-27108C75118A}" srcOrd="0" destOrd="0" presId="urn:microsoft.com/office/officeart/2005/8/layout/cycle8"/>
    <dgm:cxn modelId="{8D826AA9-2575-498F-A66E-9AE1744B323B}" srcId="{F40137D2-AE9E-4C6E-855F-0818DCAC61E7}" destId="{7A2FDB3E-3B62-4D93-BDCD-E9550112B562}" srcOrd="3" destOrd="0" parTransId="{C8E0FB00-F962-402A-B785-3056A1DE0727}" sibTransId="{1E3187B0-6848-4C64-AFFB-AC2EDE887807}"/>
    <dgm:cxn modelId="{10D319AE-4DE5-40A0-9A94-EC34C1FA61CA}" type="presOf" srcId="{196F2D38-706D-472D-9312-3F04BAAA48B4}" destId="{7E349647-B054-4C5E-BB1B-950FABD6310D}" srcOrd="1" destOrd="0" presId="urn:microsoft.com/office/officeart/2005/8/layout/cycle8"/>
    <dgm:cxn modelId="{EFE7F7C4-16E8-4135-9F2F-F273124C689F}" type="presOf" srcId="{5CFDA584-986D-4E4C-8903-7E5DBD0E153B}" destId="{C0802902-6DDC-4D58-98E9-F66C28DF9300}" srcOrd="0" destOrd="0" presId="urn:microsoft.com/office/officeart/2005/8/layout/cycle8"/>
    <dgm:cxn modelId="{D6778FCD-0FEC-4F81-B94A-0F315BAF3EDB}" srcId="{F40137D2-AE9E-4C6E-855F-0818DCAC61E7}" destId="{641346E6-5C1F-4953-A014-387DC716F009}" srcOrd="0" destOrd="0" parTransId="{A234CD57-3187-4028-854E-7F89D713F3E6}" sibTransId="{351F6940-7997-4F9D-81AC-3331B406C93A}"/>
    <dgm:cxn modelId="{EA606EDA-092F-48BF-9603-72CC33BD9C5E}" type="presOf" srcId="{4A56970A-4176-4CE4-892C-FE2D9F232AFE}" destId="{B0D3A51E-0AA2-4BBF-988D-019D4C2A3335}" srcOrd="1" destOrd="0" presId="urn:microsoft.com/office/officeart/2005/8/layout/cycle8"/>
    <dgm:cxn modelId="{CB57A9E9-0121-410B-B80A-7BC76AE60FA0}" srcId="{F40137D2-AE9E-4C6E-855F-0818DCAC61E7}" destId="{4A56970A-4176-4CE4-892C-FE2D9F232AFE}" srcOrd="5" destOrd="0" parTransId="{6A402D78-3ECD-48EC-B5B7-CA448B51BBAE}" sibTransId="{830B84E2-A0EF-4085-9263-16D89EFD9641}"/>
    <dgm:cxn modelId="{137A13EC-9270-42EC-8AC6-4D235D370785}" type="presOf" srcId="{F40137D2-AE9E-4C6E-855F-0818DCAC61E7}" destId="{8B4C32FE-A152-4BCD-933E-F2C84D02BB74}" srcOrd="0" destOrd="0" presId="urn:microsoft.com/office/officeart/2005/8/layout/cycle8"/>
    <dgm:cxn modelId="{290CE4F8-70D6-42E8-8BDD-885B259DA136}" type="presOf" srcId="{153C4A76-F2B5-4E09-9908-57DF902EA8AB}" destId="{5AE6C5FE-5C35-439A-A780-F9BB2D201EF3}" srcOrd="0" destOrd="0" presId="urn:microsoft.com/office/officeart/2005/8/layout/cycle8"/>
    <dgm:cxn modelId="{9798B5E4-548C-4B62-BD18-7920C754F9BF}" type="presParOf" srcId="{8B4C32FE-A152-4BCD-933E-F2C84D02BB74}" destId="{3BD2A358-CCEB-440C-843D-C7C61ED9B323}" srcOrd="0" destOrd="0" presId="urn:microsoft.com/office/officeart/2005/8/layout/cycle8"/>
    <dgm:cxn modelId="{D6950C08-8554-4653-8C78-B8A51E727C74}" type="presParOf" srcId="{8B4C32FE-A152-4BCD-933E-F2C84D02BB74}" destId="{12DF5220-10FA-42EF-9F88-CCE19C953C63}" srcOrd="1" destOrd="0" presId="urn:microsoft.com/office/officeart/2005/8/layout/cycle8"/>
    <dgm:cxn modelId="{AE4EDE27-A327-4713-A805-AD5D88D98E04}" type="presParOf" srcId="{8B4C32FE-A152-4BCD-933E-F2C84D02BB74}" destId="{76AA6AFC-5F58-4EEF-B01A-CBE6D3FE16C5}" srcOrd="2" destOrd="0" presId="urn:microsoft.com/office/officeart/2005/8/layout/cycle8"/>
    <dgm:cxn modelId="{6937BB16-43B1-40CC-BFED-385CCF2A7A43}" type="presParOf" srcId="{8B4C32FE-A152-4BCD-933E-F2C84D02BB74}" destId="{E239100A-F27B-456C-A18E-4AE5AEEC178E}" srcOrd="3" destOrd="0" presId="urn:microsoft.com/office/officeart/2005/8/layout/cycle8"/>
    <dgm:cxn modelId="{A8C3B5B5-5DB7-4559-9A9D-9F9FCF82578B}" type="presParOf" srcId="{8B4C32FE-A152-4BCD-933E-F2C84D02BB74}" destId="{C0802902-6DDC-4D58-98E9-F66C28DF9300}" srcOrd="4" destOrd="0" presId="urn:microsoft.com/office/officeart/2005/8/layout/cycle8"/>
    <dgm:cxn modelId="{60B98B80-78A5-4566-8C79-128BFF1D82D2}" type="presParOf" srcId="{8B4C32FE-A152-4BCD-933E-F2C84D02BB74}" destId="{DBAEDFE4-B4F7-41D7-85F2-37169C8856EB}" srcOrd="5" destOrd="0" presId="urn:microsoft.com/office/officeart/2005/8/layout/cycle8"/>
    <dgm:cxn modelId="{5A785C80-53FC-46CB-A303-047B3FB6CE96}" type="presParOf" srcId="{8B4C32FE-A152-4BCD-933E-F2C84D02BB74}" destId="{2F5A30BA-847A-4F9F-8C17-6AAAB8734809}" srcOrd="6" destOrd="0" presId="urn:microsoft.com/office/officeart/2005/8/layout/cycle8"/>
    <dgm:cxn modelId="{4C90CCCD-0B16-4DB2-921A-EBDD7097A02A}" type="presParOf" srcId="{8B4C32FE-A152-4BCD-933E-F2C84D02BB74}" destId="{70DEC5F0-5600-4371-B50A-E77D421CBD82}" srcOrd="7" destOrd="0" presId="urn:microsoft.com/office/officeart/2005/8/layout/cycle8"/>
    <dgm:cxn modelId="{7E32A280-93D5-4182-9270-C07D043A2AE2}" type="presParOf" srcId="{8B4C32FE-A152-4BCD-933E-F2C84D02BB74}" destId="{5AE6C5FE-5C35-439A-A780-F9BB2D201EF3}" srcOrd="8" destOrd="0" presId="urn:microsoft.com/office/officeart/2005/8/layout/cycle8"/>
    <dgm:cxn modelId="{464226F2-81FB-466A-B7EC-48713B88F580}" type="presParOf" srcId="{8B4C32FE-A152-4BCD-933E-F2C84D02BB74}" destId="{79501B93-C03F-4C0D-BD48-BED34952FBB9}" srcOrd="9" destOrd="0" presId="urn:microsoft.com/office/officeart/2005/8/layout/cycle8"/>
    <dgm:cxn modelId="{7874B592-5AEF-4D41-90C6-54E021B35D32}" type="presParOf" srcId="{8B4C32FE-A152-4BCD-933E-F2C84D02BB74}" destId="{586D24D4-4326-4433-AA02-AF5D3F4B1CB0}" srcOrd="10" destOrd="0" presId="urn:microsoft.com/office/officeart/2005/8/layout/cycle8"/>
    <dgm:cxn modelId="{B9B7EB18-4FB8-4FE0-901D-D809722DBB8A}" type="presParOf" srcId="{8B4C32FE-A152-4BCD-933E-F2C84D02BB74}" destId="{969151BB-80C9-422A-89B3-7F8CFC7B1CF5}" srcOrd="11" destOrd="0" presId="urn:microsoft.com/office/officeart/2005/8/layout/cycle8"/>
    <dgm:cxn modelId="{583031A8-EB06-4092-98E2-FC12B85D7A1B}" type="presParOf" srcId="{8B4C32FE-A152-4BCD-933E-F2C84D02BB74}" destId="{A13680CA-281F-4613-8231-B5211E7C1806}" srcOrd="12" destOrd="0" presId="urn:microsoft.com/office/officeart/2005/8/layout/cycle8"/>
    <dgm:cxn modelId="{BDE4812C-D6BD-4130-B69C-523024FD9BDA}" type="presParOf" srcId="{8B4C32FE-A152-4BCD-933E-F2C84D02BB74}" destId="{2C4089F2-5122-49BD-9DD0-3C30C660AFD3}" srcOrd="13" destOrd="0" presId="urn:microsoft.com/office/officeart/2005/8/layout/cycle8"/>
    <dgm:cxn modelId="{F7FB2CCE-C3EB-47E1-8039-D0ADE3585317}" type="presParOf" srcId="{8B4C32FE-A152-4BCD-933E-F2C84D02BB74}" destId="{434FB8CE-894E-4CB1-A4E4-126E51B02ADE}" srcOrd="14" destOrd="0" presId="urn:microsoft.com/office/officeart/2005/8/layout/cycle8"/>
    <dgm:cxn modelId="{90BEA0CB-5BA0-4F5B-A7FA-4BE1C344526A}" type="presParOf" srcId="{8B4C32FE-A152-4BCD-933E-F2C84D02BB74}" destId="{1302BD31-2508-4725-91B1-074FDC515B30}" srcOrd="15" destOrd="0" presId="urn:microsoft.com/office/officeart/2005/8/layout/cycle8"/>
    <dgm:cxn modelId="{EB282960-7436-4CB0-B5FB-44DBA27211E2}" type="presParOf" srcId="{8B4C32FE-A152-4BCD-933E-F2C84D02BB74}" destId="{5E0476C8-0900-4616-A23D-27108C75118A}" srcOrd="16" destOrd="0" presId="urn:microsoft.com/office/officeart/2005/8/layout/cycle8"/>
    <dgm:cxn modelId="{E5BABF27-57A8-436C-B2A5-E6EDD40B00DC}" type="presParOf" srcId="{8B4C32FE-A152-4BCD-933E-F2C84D02BB74}" destId="{84CD75ED-39AD-4647-995E-8A8695D1D4F0}" srcOrd="17" destOrd="0" presId="urn:microsoft.com/office/officeart/2005/8/layout/cycle8"/>
    <dgm:cxn modelId="{BD3935E2-11D8-4BF1-A29F-19276975FBD1}" type="presParOf" srcId="{8B4C32FE-A152-4BCD-933E-F2C84D02BB74}" destId="{A6271958-DFA6-41D8-A0A3-6879D289D6EF}" srcOrd="18" destOrd="0" presId="urn:microsoft.com/office/officeart/2005/8/layout/cycle8"/>
    <dgm:cxn modelId="{8B768A27-EB8F-46EF-B789-CF086BDEE363}" type="presParOf" srcId="{8B4C32FE-A152-4BCD-933E-F2C84D02BB74}" destId="{7E349647-B054-4C5E-BB1B-950FABD6310D}" srcOrd="19" destOrd="0" presId="urn:microsoft.com/office/officeart/2005/8/layout/cycle8"/>
    <dgm:cxn modelId="{7C9200F1-1034-4D1A-B49B-677BE8AA4B6C}" type="presParOf" srcId="{8B4C32FE-A152-4BCD-933E-F2C84D02BB74}" destId="{5745BC83-3A7B-49F8-AA57-F68625B6E09D}" srcOrd="20" destOrd="0" presId="urn:microsoft.com/office/officeart/2005/8/layout/cycle8"/>
    <dgm:cxn modelId="{ECD56584-7916-46E4-A3E1-E8493C95E6E6}" type="presParOf" srcId="{8B4C32FE-A152-4BCD-933E-F2C84D02BB74}" destId="{472884A1-38CE-4CD4-B472-37588BC3C4FD}" srcOrd="21" destOrd="0" presId="urn:microsoft.com/office/officeart/2005/8/layout/cycle8"/>
    <dgm:cxn modelId="{A675B252-2746-4582-A334-F6CC0886BF30}" type="presParOf" srcId="{8B4C32FE-A152-4BCD-933E-F2C84D02BB74}" destId="{90438CE0-DA57-4261-9333-DC15ACD981A8}" srcOrd="22" destOrd="0" presId="urn:microsoft.com/office/officeart/2005/8/layout/cycle8"/>
    <dgm:cxn modelId="{B5D60862-9147-4788-885E-1644782BB4BA}" type="presParOf" srcId="{8B4C32FE-A152-4BCD-933E-F2C84D02BB74}" destId="{B0D3A51E-0AA2-4BBF-988D-019D4C2A3335}" srcOrd="23" destOrd="0" presId="urn:microsoft.com/office/officeart/2005/8/layout/cycle8"/>
    <dgm:cxn modelId="{2075E609-947F-4F45-8EDE-577EBB62BC49}" type="presParOf" srcId="{8B4C32FE-A152-4BCD-933E-F2C84D02BB74}" destId="{30274DE6-4B1E-4FF8-900F-E31AC2DF10F2}" srcOrd="24" destOrd="0" presId="urn:microsoft.com/office/officeart/2005/8/layout/cycle8"/>
    <dgm:cxn modelId="{5D3195C8-5155-44DE-B408-417FCFE0CC8D}" type="presParOf" srcId="{8B4C32FE-A152-4BCD-933E-F2C84D02BB74}" destId="{263CE3A1-6113-4335-B5FC-115A4801F342}" srcOrd="25" destOrd="0" presId="urn:microsoft.com/office/officeart/2005/8/layout/cycle8"/>
    <dgm:cxn modelId="{91DEB21D-3874-4E5C-AB11-227FC7E964EB}" type="presParOf" srcId="{8B4C32FE-A152-4BCD-933E-F2C84D02BB74}" destId="{8D7F697A-4DEF-4054-BC1C-AB1B7EBAC75D}" srcOrd="26" destOrd="0" presId="urn:microsoft.com/office/officeart/2005/8/layout/cycle8"/>
    <dgm:cxn modelId="{E00B5373-1A1F-4EDE-AF6F-CA1AAB71E5E1}" type="presParOf" srcId="{8B4C32FE-A152-4BCD-933E-F2C84D02BB74}" destId="{40549081-6234-4B3B-A737-8A9C99BAA7ED}" srcOrd="27" destOrd="0" presId="urn:microsoft.com/office/officeart/2005/8/layout/cycle8"/>
    <dgm:cxn modelId="{0AC04CB4-7742-4285-9516-83EEF0D0F67D}" type="presParOf" srcId="{8B4C32FE-A152-4BCD-933E-F2C84D02BB74}" destId="{14BA344C-B0A5-4D73-9A06-E1E701F0F285}" srcOrd="28" destOrd="0" presId="urn:microsoft.com/office/officeart/2005/8/layout/cycle8"/>
    <dgm:cxn modelId="{D87BE4A8-C74C-4137-8B9C-FFD18AFC9295}" type="presParOf" srcId="{8B4C32FE-A152-4BCD-933E-F2C84D02BB74}" destId="{6CDD264E-97B4-4C16-AE10-54FE91939C04}" srcOrd="29"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2C1C5845-794D-4FF4-BA41-AB672A7C4554}" type="doc">
      <dgm:prSet loTypeId="urn:microsoft.com/office/officeart/2005/8/layout/lProcess2" loCatId="list" qsTypeId="urn:microsoft.com/office/officeart/2005/8/quickstyle/3d3" qsCatId="3D" csTypeId="urn:microsoft.com/office/officeart/2005/8/colors/accent0_3" csCatId="mainScheme" phldr="1"/>
      <dgm:spPr/>
      <dgm:t>
        <a:bodyPr/>
        <a:lstStyle/>
        <a:p>
          <a:endParaRPr lang="en-US"/>
        </a:p>
      </dgm:t>
    </dgm:pt>
    <dgm:pt modelId="{996C2970-E29C-45B0-AE4C-4C7E2868474F}">
      <dgm:prSet phldrT="[Text]"/>
      <dgm:spPr/>
      <dgm:t>
        <a:bodyPr/>
        <a:lstStyle/>
        <a:p>
          <a:r>
            <a:rPr lang="en-US" dirty="0"/>
            <a:t>Impact </a:t>
          </a:r>
        </a:p>
      </dgm:t>
    </dgm:pt>
    <dgm:pt modelId="{91C96167-1CDF-4588-9B5F-7E88B2E28DAA}" type="parTrans" cxnId="{E39E3974-3B39-45B4-8B19-32318D0908D7}">
      <dgm:prSet/>
      <dgm:spPr/>
      <dgm:t>
        <a:bodyPr/>
        <a:lstStyle/>
        <a:p>
          <a:endParaRPr lang="en-US"/>
        </a:p>
      </dgm:t>
    </dgm:pt>
    <dgm:pt modelId="{7423EDAD-D25C-4E9B-B07C-6D817B78517E}" type="sibTrans" cxnId="{E39E3974-3B39-45B4-8B19-32318D0908D7}">
      <dgm:prSet/>
      <dgm:spPr/>
      <dgm:t>
        <a:bodyPr/>
        <a:lstStyle/>
        <a:p>
          <a:endParaRPr lang="en-US"/>
        </a:p>
      </dgm:t>
    </dgm:pt>
    <dgm:pt modelId="{93BEC957-3111-45A4-9A7B-E3BB64B0D1CF}">
      <dgm:prSet phldrT="[Text]"/>
      <dgm:spPr/>
      <dgm:t>
        <a:bodyPr/>
        <a:lstStyle/>
        <a:p>
          <a:r>
            <a:rPr lang="en-US" dirty="0"/>
            <a:t>Inability to invoice correctly</a:t>
          </a:r>
        </a:p>
      </dgm:t>
    </dgm:pt>
    <dgm:pt modelId="{D916707F-1EC9-43E8-8B16-26BC1EC51B8A}" type="parTrans" cxnId="{391FB2CA-9B62-4518-93C1-D1806D27059B}">
      <dgm:prSet/>
      <dgm:spPr/>
      <dgm:t>
        <a:bodyPr/>
        <a:lstStyle/>
        <a:p>
          <a:endParaRPr lang="en-US"/>
        </a:p>
      </dgm:t>
    </dgm:pt>
    <dgm:pt modelId="{46C3BD1B-EC9E-402D-B88D-5CF060BD5560}" type="sibTrans" cxnId="{391FB2CA-9B62-4518-93C1-D1806D27059B}">
      <dgm:prSet/>
      <dgm:spPr/>
      <dgm:t>
        <a:bodyPr/>
        <a:lstStyle/>
        <a:p>
          <a:endParaRPr lang="en-US"/>
        </a:p>
      </dgm:t>
    </dgm:pt>
    <dgm:pt modelId="{01A34761-E5A5-400E-9BE3-935FFF9053A8}">
      <dgm:prSet phldrT="[Text]"/>
      <dgm:spPr/>
      <dgm:t>
        <a:bodyPr/>
        <a:lstStyle/>
        <a:p>
          <a:r>
            <a:rPr lang="en-US" dirty="0"/>
            <a:t>Increase service calls</a:t>
          </a:r>
        </a:p>
      </dgm:t>
    </dgm:pt>
    <dgm:pt modelId="{0F094F38-0FE8-4D8B-A2A8-3C501660257D}" type="parTrans" cxnId="{CD4561AD-ECF6-4766-B052-C82F5A3AC3BC}">
      <dgm:prSet/>
      <dgm:spPr/>
      <dgm:t>
        <a:bodyPr/>
        <a:lstStyle/>
        <a:p>
          <a:endParaRPr lang="en-US"/>
        </a:p>
      </dgm:t>
    </dgm:pt>
    <dgm:pt modelId="{D1A1A41D-B72B-4534-AF87-0FBA53515C75}" type="sibTrans" cxnId="{CD4561AD-ECF6-4766-B052-C82F5A3AC3BC}">
      <dgm:prSet/>
      <dgm:spPr/>
      <dgm:t>
        <a:bodyPr/>
        <a:lstStyle/>
        <a:p>
          <a:endParaRPr lang="en-US"/>
        </a:p>
      </dgm:t>
    </dgm:pt>
    <dgm:pt modelId="{5DDF801E-6660-42CA-8A94-C1F5A0AF0EA2}">
      <dgm:prSet phldrT="[Text]"/>
      <dgm:spPr/>
      <dgm:t>
        <a:bodyPr/>
        <a:lstStyle/>
        <a:p>
          <a:r>
            <a:rPr lang="en-US" dirty="0"/>
            <a:t>Increase exposure to fraud</a:t>
          </a:r>
        </a:p>
      </dgm:t>
    </dgm:pt>
    <dgm:pt modelId="{366DC6FD-9980-4363-BDA5-7BFC732DC69E}" type="parTrans" cxnId="{64435CD3-3168-4044-8922-F8F3643F3E48}">
      <dgm:prSet/>
      <dgm:spPr/>
      <dgm:t>
        <a:bodyPr/>
        <a:lstStyle/>
        <a:p>
          <a:endParaRPr lang="en-US"/>
        </a:p>
      </dgm:t>
    </dgm:pt>
    <dgm:pt modelId="{393D2435-3EEC-4CC4-B16E-BA4272CF0B40}" type="sibTrans" cxnId="{64435CD3-3168-4044-8922-F8F3643F3E48}">
      <dgm:prSet/>
      <dgm:spPr/>
      <dgm:t>
        <a:bodyPr/>
        <a:lstStyle/>
        <a:p>
          <a:endParaRPr lang="en-US"/>
        </a:p>
      </dgm:t>
    </dgm:pt>
    <dgm:pt modelId="{AE6F6E13-671E-4305-9F18-5C15E654FFC8}">
      <dgm:prSet phldrT="[Text]"/>
      <dgm:spPr/>
      <dgm:t>
        <a:bodyPr/>
        <a:lstStyle/>
        <a:p>
          <a:r>
            <a:rPr lang="en-US" dirty="0"/>
            <a:t>Poor reporting or analytics</a:t>
          </a:r>
        </a:p>
      </dgm:t>
    </dgm:pt>
    <dgm:pt modelId="{CB847989-0DE5-4BD4-8161-6513F78842DD}" type="parTrans" cxnId="{5036E8B4-E1B8-40A1-AC1B-2C4F61A0AEBF}">
      <dgm:prSet/>
      <dgm:spPr/>
      <dgm:t>
        <a:bodyPr/>
        <a:lstStyle/>
        <a:p>
          <a:endParaRPr lang="en-US"/>
        </a:p>
      </dgm:t>
    </dgm:pt>
    <dgm:pt modelId="{8016E9C9-D678-42E8-9B9E-D6563B8A2A8C}" type="sibTrans" cxnId="{5036E8B4-E1B8-40A1-AC1B-2C4F61A0AEBF}">
      <dgm:prSet/>
      <dgm:spPr/>
      <dgm:t>
        <a:bodyPr/>
        <a:lstStyle/>
        <a:p>
          <a:endParaRPr lang="en-US"/>
        </a:p>
      </dgm:t>
    </dgm:pt>
    <dgm:pt modelId="{5B121868-54F5-4058-A26C-64EDEC147CCF}">
      <dgm:prSet phldrT="[Text]"/>
      <dgm:spPr/>
      <dgm:t>
        <a:bodyPr/>
        <a:lstStyle/>
        <a:p>
          <a:r>
            <a:rPr lang="en-US" dirty="0"/>
            <a:t>Contributing Factors</a:t>
          </a:r>
        </a:p>
      </dgm:t>
    </dgm:pt>
    <dgm:pt modelId="{9D3E4ED7-8061-4CBE-9694-B01492D92E82}" type="parTrans" cxnId="{7D7C85F8-7266-4FA7-B643-B69387A7FBD4}">
      <dgm:prSet/>
      <dgm:spPr/>
      <dgm:t>
        <a:bodyPr/>
        <a:lstStyle/>
        <a:p>
          <a:endParaRPr lang="en-US"/>
        </a:p>
      </dgm:t>
    </dgm:pt>
    <dgm:pt modelId="{AFD7A650-1785-4EBF-8D5F-3FF6DFCE004C}" type="sibTrans" cxnId="{7D7C85F8-7266-4FA7-B643-B69387A7FBD4}">
      <dgm:prSet/>
      <dgm:spPr/>
      <dgm:t>
        <a:bodyPr/>
        <a:lstStyle/>
        <a:p>
          <a:endParaRPr lang="en-US"/>
        </a:p>
      </dgm:t>
    </dgm:pt>
    <dgm:pt modelId="{22EE45ED-C048-4F6B-B1B5-6DBC1D701D37}">
      <dgm:prSet phldrT="[Text]"/>
      <dgm:spPr/>
      <dgm:t>
        <a:bodyPr/>
        <a:lstStyle/>
        <a:p>
          <a:r>
            <a:rPr lang="en-US" dirty="0"/>
            <a:t>Poor system implementation</a:t>
          </a:r>
        </a:p>
      </dgm:t>
    </dgm:pt>
    <dgm:pt modelId="{BD31E3EC-AB4C-4263-81E8-313F3C62EE0F}" type="parTrans" cxnId="{265A395E-C8FE-4DE7-B27F-F1B469766BD5}">
      <dgm:prSet/>
      <dgm:spPr/>
      <dgm:t>
        <a:bodyPr/>
        <a:lstStyle/>
        <a:p>
          <a:endParaRPr lang="en-US"/>
        </a:p>
      </dgm:t>
    </dgm:pt>
    <dgm:pt modelId="{8940F675-F855-4F18-BF9B-02E03A7E3760}" type="sibTrans" cxnId="{265A395E-C8FE-4DE7-B27F-F1B469766BD5}">
      <dgm:prSet/>
      <dgm:spPr/>
      <dgm:t>
        <a:bodyPr/>
        <a:lstStyle/>
        <a:p>
          <a:endParaRPr lang="en-US"/>
        </a:p>
      </dgm:t>
    </dgm:pt>
    <dgm:pt modelId="{BCD38209-67E7-4DF1-9C8A-599BCC2176A3}">
      <dgm:prSet phldrT="[Text]"/>
      <dgm:spPr/>
      <dgm:t>
        <a:bodyPr/>
        <a:lstStyle/>
        <a:p>
          <a:r>
            <a:rPr lang="en-US" dirty="0"/>
            <a:t>Creating silo approach</a:t>
          </a:r>
        </a:p>
      </dgm:t>
    </dgm:pt>
    <dgm:pt modelId="{0DA52F66-371F-472D-BD73-D7751D705332}" type="parTrans" cxnId="{0C589343-CEFC-41B1-B397-1FB7F5BCFAD0}">
      <dgm:prSet/>
      <dgm:spPr/>
      <dgm:t>
        <a:bodyPr/>
        <a:lstStyle/>
        <a:p>
          <a:endParaRPr lang="en-US"/>
        </a:p>
      </dgm:t>
    </dgm:pt>
    <dgm:pt modelId="{B2CF7B6B-36A0-4CE6-A0B5-8D8D628FD296}" type="sibTrans" cxnId="{0C589343-CEFC-41B1-B397-1FB7F5BCFAD0}">
      <dgm:prSet/>
      <dgm:spPr/>
      <dgm:t>
        <a:bodyPr/>
        <a:lstStyle/>
        <a:p>
          <a:endParaRPr lang="en-US"/>
        </a:p>
      </dgm:t>
    </dgm:pt>
    <dgm:pt modelId="{D9DB0FB5-EDDB-41A1-BD39-E22BB6A061D3}">
      <dgm:prSet phldrT="[Text]"/>
      <dgm:spPr/>
      <dgm:t>
        <a:bodyPr/>
        <a:lstStyle/>
        <a:p>
          <a:r>
            <a:rPr lang="en-US" dirty="0"/>
            <a:t>Lack of documentation</a:t>
          </a:r>
        </a:p>
      </dgm:t>
    </dgm:pt>
    <dgm:pt modelId="{0AA9036E-683C-405E-B638-C1B0C97149C3}" type="parTrans" cxnId="{25038F93-AC99-44B8-94B3-32821B6800DA}">
      <dgm:prSet/>
      <dgm:spPr/>
      <dgm:t>
        <a:bodyPr/>
        <a:lstStyle/>
        <a:p>
          <a:endParaRPr lang="en-US"/>
        </a:p>
      </dgm:t>
    </dgm:pt>
    <dgm:pt modelId="{21ABF9A0-C1DF-4187-A96E-CBE79C276CCA}" type="sibTrans" cxnId="{25038F93-AC99-44B8-94B3-32821B6800DA}">
      <dgm:prSet/>
      <dgm:spPr/>
      <dgm:t>
        <a:bodyPr/>
        <a:lstStyle/>
        <a:p>
          <a:endParaRPr lang="en-US"/>
        </a:p>
      </dgm:t>
    </dgm:pt>
    <dgm:pt modelId="{1D4DC715-1C6A-4780-BA07-AA04663AE874}">
      <dgm:prSet phldrT="[Text]"/>
      <dgm:spPr/>
      <dgm:t>
        <a:bodyPr/>
        <a:lstStyle/>
        <a:p>
          <a:r>
            <a:rPr lang="en-US" dirty="0"/>
            <a:t>Lack of governance</a:t>
          </a:r>
        </a:p>
      </dgm:t>
    </dgm:pt>
    <dgm:pt modelId="{9E31C81F-6A39-4646-9DC3-68680EB10498}" type="parTrans" cxnId="{BDAACD1C-BAB4-41FC-AD36-D76CA2730408}">
      <dgm:prSet/>
      <dgm:spPr/>
      <dgm:t>
        <a:bodyPr/>
        <a:lstStyle/>
        <a:p>
          <a:endParaRPr lang="en-US"/>
        </a:p>
      </dgm:t>
    </dgm:pt>
    <dgm:pt modelId="{0931CDF5-989B-475B-AC01-EFF950D862BE}" type="sibTrans" cxnId="{BDAACD1C-BAB4-41FC-AD36-D76CA2730408}">
      <dgm:prSet/>
      <dgm:spPr/>
      <dgm:t>
        <a:bodyPr/>
        <a:lstStyle/>
        <a:p>
          <a:endParaRPr lang="en-US"/>
        </a:p>
      </dgm:t>
    </dgm:pt>
    <dgm:pt modelId="{C8EB3C88-858E-47F7-974F-61403B82A80E}" type="pres">
      <dgm:prSet presAssocID="{2C1C5845-794D-4FF4-BA41-AB672A7C4554}" presName="theList" presStyleCnt="0">
        <dgm:presLayoutVars>
          <dgm:dir/>
          <dgm:animLvl val="lvl"/>
          <dgm:resizeHandles val="exact"/>
        </dgm:presLayoutVars>
      </dgm:prSet>
      <dgm:spPr/>
    </dgm:pt>
    <dgm:pt modelId="{4C544179-F3A2-4863-BF4F-552A8BB2D138}" type="pres">
      <dgm:prSet presAssocID="{5B121868-54F5-4058-A26C-64EDEC147CCF}" presName="compNode" presStyleCnt="0"/>
      <dgm:spPr/>
    </dgm:pt>
    <dgm:pt modelId="{5D6E72CB-C444-45D8-8C91-B39BBB429696}" type="pres">
      <dgm:prSet presAssocID="{5B121868-54F5-4058-A26C-64EDEC147CCF}" presName="aNode" presStyleLbl="bgShp" presStyleIdx="0" presStyleCnt="2"/>
      <dgm:spPr/>
    </dgm:pt>
    <dgm:pt modelId="{13374A87-4A95-4B80-916B-FC54222D9FA6}" type="pres">
      <dgm:prSet presAssocID="{5B121868-54F5-4058-A26C-64EDEC147CCF}" presName="textNode" presStyleLbl="bgShp" presStyleIdx="0" presStyleCnt="2"/>
      <dgm:spPr/>
    </dgm:pt>
    <dgm:pt modelId="{53FC9BD8-46C9-454E-B4A2-8830FEC0D199}" type="pres">
      <dgm:prSet presAssocID="{5B121868-54F5-4058-A26C-64EDEC147CCF}" presName="compChildNode" presStyleCnt="0"/>
      <dgm:spPr/>
    </dgm:pt>
    <dgm:pt modelId="{A29F5128-06DF-40B5-AE02-75CBCC2C6D9E}" type="pres">
      <dgm:prSet presAssocID="{5B121868-54F5-4058-A26C-64EDEC147CCF}" presName="theInnerList" presStyleCnt="0"/>
      <dgm:spPr/>
    </dgm:pt>
    <dgm:pt modelId="{14C623EF-ED29-4339-996A-2C8488E51C81}" type="pres">
      <dgm:prSet presAssocID="{22EE45ED-C048-4F6B-B1B5-6DBC1D701D37}" presName="childNode" presStyleLbl="node1" presStyleIdx="0" presStyleCnt="8">
        <dgm:presLayoutVars>
          <dgm:bulletEnabled val="1"/>
        </dgm:presLayoutVars>
      </dgm:prSet>
      <dgm:spPr/>
    </dgm:pt>
    <dgm:pt modelId="{8E5CACEC-82B4-47AB-9050-F5B1679ABF11}" type="pres">
      <dgm:prSet presAssocID="{22EE45ED-C048-4F6B-B1B5-6DBC1D701D37}" presName="aSpace2" presStyleCnt="0"/>
      <dgm:spPr/>
    </dgm:pt>
    <dgm:pt modelId="{FD8B910F-1B1A-4572-930E-455144E5E32D}" type="pres">
      <dgm:prSet presAssocID="{BCD38209-67E7-4DF1-9C8A-599BCC2176A3}" presName="childNode" presStyleLbl="node1" presStyleIdx="1" presStyleCnt="8">
        <dgm:presLayoutVars>
          <dgm:bulletEnabled val="1"/>
        </dgm:presLayoutVars>
      </dgm:prSet>
      <dgm:spPr/>
    </dgm:pt>
    <dgm:pt modelId="{D2D60116-980C-4F42-8F81-2F32243AA3B9}" type="pres">
      <dgm:prSet presAssocID="{BCD38209-67E7-4DF1-9C8A-599BCC2176A3}" presName="aSpace2" presStyleCnt="0"/>
      <dgm:spPr/>
    </dgm:pt>
    <dgm:pt modelId="{F04CA13E-0A99-4C36-8BF2-401B2AF8AF87}" type="pres">
      <dgm:prSet presAssocID="{D9DB0FB5-EDDB-41A1-BD39-E22BB6A061D3}" presName="childNode" presStyleLbl="node1" presStyleIdx="2" presStyleCnt="8">
        <dgm:presLayoutVars>
          <dgm:bulletEnabled val="1"/>
        </dgm:presLayoutVars>
      </dgm:prSet>
      <dgm:spPr/>
    </dgm:pt>
    <dgm:pt modelId="{DBB7AE81-B1DE-4EFB-9A06-EF7649C970F9}" type="pres">
      <dgm:prSet presAssocID="{D9DB0FB5-EDDB-41A1-BD39-E22BB6A061D3}" presName="aSpace2" presStyleCnt="0"/>
      <dgm:spPr/>
    </dgm:pt>
    <dgm:pt modelId="{B29C00E7-AA59-4E5E-B00F-58021A92FA95}" type="pres">
      <dgm:prSet presAssocID="{1D4DC715-1C6A-4780-BA07-AA04663AE874}" presName="childNode" presStyleLbl="node1" presStyleIdx="3" presStyleCnt="8">
        <dgm:presLayoutVars>
          <dgm:bulletEnabled val="1"/>
        </dgm:presLayoutVars>
      </dgm:prSet>
      <dgm:spPr/>
    </dgm:pt>
    <dgm:pt modelId="{25C52CF0-D7CF-498C-82E9-32616ED58484}" type="pres">
      <dgm:prSet presAssocID="{5B121868-54F5-4058-A26C-64EDEC147CCF}" presName="aSpace" presStyleCnt="0"/>
      <dgm:spPr/>
    </dgm:pt>
    <dgm:pt modelId="{73A16491-9C5F-4750-9FA3-79B2EEC0E0CD}" type="pres">
      <dgm:prSet presAssocID="{996C2970-E29C-45B0-AE4C-4C7E2868474F}" presName="compNode" presStyleCnt="0"/>
      <dgm:spPr/>
    </dgm:pt>
    <dgm:pt modelId="{947FE7F0-D5C7-462C-B4E8-47D78100A4EA}" type="pres">
      <dgm:prSet presAssocID="{996C2970-E29C-45B0-AE4C-4C7E2868474F}" presName="aNode" presStyleLbl="bgShp" presStyleIdx="1" presStyleCnt="2" custLinFactNeighborX="-104"/>
      <dgm:spPr/>
    </dgm:pt>
    <dgm:pt modelId="{E3BAFF7F-F5AF-4225-B445-3519E9A78A65}" type="pres">
      <dgm:prSet presAssocID="{996C2970-E29C-45B0-AE4C-4C7E2868474F}" presName="textNode" presStyleLbl="bgShp" presStyleIdx="1" presStyleCnt="2"/>
      <dgm:spPr/>
    </dgm:pt>
    <dgm:pt modelId="{FA19D3C2-DD1D-4D3E-BE38-94C6D8B6BE13}" type="pres">
      <dgm:prSet presAssocID="{996C2970-E29C-45B0-AE4C-4C7E2868474F}" presName="compChildNode" presStyleCnt="0"/>
      <dgm:spPr/>
    </dgm:pt>
    <dgm:pt modelId="{A356A498-DBDE-4C6B-81EC-D77667177BC7}" type="pres">
      <dgm:prSet presAssocID="{996C2970-E29C-45B0-AE4C-4C7E2868474F}" presName="theInnerList" presStyleCnt="0"/>
      <dgm:spPr/>
    </dgm:pt>
    <dgm:pt modelId="{0A45783F-B79F-4BDD-8D8C-9A31D8392945}" type="pres">
      <dgm:prSet presAssocID="{93BEC957-3111-45A4-9A7B-E3BB64B0D1CF}" presName="childNode" presStyleLbl="node1" presStyleIdx="4" presStyleCnt="8">
        <dgm:presLayoutVars>
          <dgm:bulletEnabled val="1"/>
        </dgm:presLayoutVars>
      </dgm:prSet>
      <dgm:spPr/>
    </dgm:pt>
    <dgm:pt modelId="{063B07A0-3155-4D35-B076-D03C28AC5F0B}" type="pres">
      <dgm:prSet presAssocID="{93BEC957-3111-45A4-9A7B-E3BB64B0D1CF}" presName="aSpace2" presStyleCnt="0"/>
      <dgm:spPr/>
    </dgm:pt>
    <dgm:pt modelId="{33D9B388-6CBA-4E2F-AACE-AB21EB3B878E}" type="pres">
      <dgm:prSet presAssocID="{01A34761-E5A5-400E-9BE3-935FFF9053A8}" presName="childNode" presStyleLbl="node1" presStyleIdx="5" presStyleCnt="8">
        <dgm:presLayoutVars>
          <dgm:bulletEnabled val="1"/>
        </dgm:presLayoutVars>
      </dgm:prSet>
      <dgm:spPr/>
    </dgm:pt>
    <dgm:pt modelId="{FB7AD6B4-88E0-4B67-AA37-D493C957DF82}" type="pres">
      <dgm:prSet presAssocID="{01A34761-E5A5-400E-9BE3-935FFF9053A8}" presName="aSpace2" presStyleCnt="0"/>
      <dgm:spPr/>
    </dgm:pt>
    <dgm:pt modelId="{68E46470-3CEF-494D-AE55-797FD8E8B011}" type="pres">
      <dgm:prSet presAssocID="{5DDF801E-6660-42CA-8A94-C1F5A0AF0EA2}" presName="childNode" presStyleLbl="node1" presStyleIdx="6" presStyleCnt="8">
        <dgm:presLayoutVars>
          <dgm:bulletEnabled val="1"/>
        </dgm:presLayoutVars>
      </dgm:prSet>
      <dgm:spPr/>
    </dgm:pt>
    <dgm:pt modelId="{8B8F1B2E-83B3-4EB4-901E-4DF3ED1C22D5}" type="pres">
      <dgm:prSet presAssocID="{5DDF801E-6660-42CA-8A94-C1F5A0AF0EA2}" presName="aSpace2" presStyleCnt="0"/>
      <dgm:spPr/>
    </dgm:pt>
    <dgm:pt modelId="{98E1B062-68F4-42A5-9628-BDC1187E9585}" type="pres">
      <dgm:prSet presAssocID="{AE6F6E13-671E-4305-9F18-5C15E654FFC8}" presName="childNode" presStyleLbl="node1" presStyleIdx="7" presStyleCnt="8">
        <dgm:presLayoutVars>
          <dgm:bulletEnabled val="1"/>
        </dgm:presLayoutVars>
      </dgm:prSet>
      <dgm:spPr/>
    </dgm:pt>
  </dgm:ptLst>
  <dgm:cxnLst>
    <dgm:cxn modelId="{BDAACD1C-BAB4-41FC-AD36-D76CA2730408}" srcId="{5B121868-54F5-4058-A26C-64EDEC147CCF}" destId="{1D4DC715-1C6A-4780-BA07-AA04663AE874}" srcOrd="3" destOrd="0" parTransId="{9E31C81F-6A39-4646-9DC3-68680EB10498}" sibTransId="{0931CDF5-989B-475B-AC01-EFF950D862BE}"/>
    <dgm:cxn modelId="{C3A7153A-B5C7-4294-A214-DD402A1C45DA}" type="presOf" srcId="{996C2970-E29C-45B0-AE4C-4C7E2868474F}" destId="{947FE7F0-D5C7-462C-B4E8-47D78100A4EA}" srcOrd="0" destOrd="0" presId="urn:microsoft.com/office/officeart/2005/8/layout/lProcess2"/>
    <dgm:cxn modelId="{265A395E-C8FE-4DE7-B27F-F1B469766BD5}" srcId="{5B121868-54F5-4058-A26C-64EDEC147CCF}" destId="{22EE45ED-C048-4F6B-B1B5-6DBC1D701D37}" srcOrd="0" destOrd="0" parTransId="{BD31E3EC-AB4C-4263-81E8-313F3C62EE0F}" sibTransId="{8940F675-F855-4F18-BF9B-02E03A7E3760}"/>
    <dgm:cxn modelId="{0C589343-CEFC-41B1-B397-1FB7F5BCFAD0}" srcId="{5B121868-54F5-4058-A26C-64EDEC147CCF}" destId="{BCD38209-67E7-4DF1-9C8A-599BCC2176A3}" srcOrd="1" destOrd="0" parTransId="{0DA52F66-371F-472D-BD73-D7751D705332}" sibTransId="{B2CF7B6B-36A0-4CE6-A0B5-8D8D628FD296}"/>
    <dgm:cxn modelId="{83C46C44-D225-4B18-BB1A-55BF6810890A}" type="presOf" srcId="{5B121868-54F5-4058-A26C-64EDEC147CCF}" destId="{5D6E72CB-C444-45D8-8C91-B39BBB429696}" srcOrd="0" destOrd="0" presId="urn:microsoft.com/office/officeart/2005/8/layout/lProcess2"/>
    <dgm:cxn modelId="{41C72A47-17AD-48E0-A4DB-F3822E5DE31E}" type="presOf" srcId="{996C2970-E29C-45B0-AE4C-4C7E2868474F}" destId="{E3BAFF7F-F5AF-4225-B445-3519E9A78A65}" srcOrd="1" destOrd="0" presId="urn:microsoft.com/office/officeart/2005/8/layout/lProcess2"/>
    <dgm:cxn modelId="{72E1C16B-F0F2-4EAC-87E8-98CBC28287F2}" type="presOf" srcId="{5DDF801E-6660-42CA-8A94-C1F5A0AF0EA2}" destId="{68E46470-3CEF-494D-AE55-797FD8E8B011}" srcOrd="0" destOrd="0" presId="urn:microsoft.com/office/officeart/2005/8/layout/lProcess2"/>
    <dgm:cxn modelId="{E39E3974-3B39-45B4-8B19-32318D0908D7}" srcId="{2C1C5845-794D-4FF4-BA41-AB672A7C4554}" destId="{996C2970-E29C-45B0-AE4C-4C7E2868474F}" srcOrd="1" destOrd="0" parTransId="{91C96167-1CDF-4588-9B5F-7E88B2E28DAA}" sibTransId="{7423EDAD-D25C-4E9B-B07C-6D817B78517E}"/>
    <dgm:cxn modelId="{E32BE376-8584-4525-8D20-98B97E819270}" type="presOf" srcId="{93BEC957-3111-45A4-9A7B-E3BB64B0D1CF}" destId="{0A45783F-B79F-4BDD-8D8C-9A31D8392945}" srcOrd="0" destOrd="0" presId="urn:microsoft.com/office/officeart/2005/8/layout/lProcess2"/>
    <dgm:cxn modelId="{4009C581-2B20-4734-817E-B0E322F9A0A2}" type="presOf" srcId="{01A34761-E5A5-400E-9BE3-935FFF9053A8}" destId="{33D9B388-6CBA-4E2F-AACE-AB21EB3B878E}" srcOrd="0" destOrd="0" presId="urn:microsoft.com/office/officeart/2005/8/layout/lProcess2"/>
    <dgm:cxn modelId="{25038F93-AC99-44B8-94B3-32821B6800DA}" srcId="{5B121868-54F5-4058-A26C-64EDEC147CCF}" destId="{D9DB0FB5-EDDB-41A1-BD39-E22BB6A061D3}" srcOrd="2" destOrd="0" parTransId="{0AA9036E-683C-405E-B638-C1B0C97149C3}" sibTransId="{21ABF9A0-C1DF-4187-A96E-CBE79C276CCA}"/>
    <dgm:cxn modelId="{FCC46198-3F5C-49C0-8710-C6EC8F101F8F}" type="presOf" srcId="{AE6F6E13-671E-4305-9F18-5C15E654FFC8}" destId="{98E1B062-68F4-42A5-9628-BDC1187E9585}" srcOrd="0" destOrd="0" presId="urn:microsoft.com/office/officeart/2005/8/layout/lProcess2"/>
    <dgm:cxn modelId="{B4A89AA0-1062-40C3-B503-62A04A30656D}" type="presOf" srcId="{5B121868-54F5-4058-A26C-64EDEC147CCF}" destId="{13374A87-4A95-4B80-916B-FC54222D9FA6}" srcOrd="1" destOrd="0" presId="urn:microsoft.com/office/officeart/2005/8/layout/lProcess2"/>
    <dgm:cxn modelId="{F8298AA7-570C-4D2D-BD4F-38FC1BDCB34C}" type="presOf" srcId="{BCD38209-67E7-4DF1-9C8A-599BCC2176A3}" destId="{FD8B910F-1B1A-4572-930E-455144E5E32D}" srcOrd="0" destOrd="0" presId="urn:microsoft.com/office/officeart/2005/8/layout/lProcess2"/>
    <dgm:cxn modelId="{CD4561AD-ECF6-4766-B052-C82F5A3AC3BC}" srcId="{996C2970-E29C-45B0-AE4C-4C7E2868474F}" destId="{01A34761-E5A5-400E-9BE3-935FFF9053A8}" srcOrd="1" destOrd="0" parTransId="{0F094F38-0FE8-4D8B-A2A8-3C501660257D}" sibTransId="{D1A1A41D-B72B-4534-AF87-0FBA53515C75}"/>
    <dgm:cxn modelId="{D2C19CAF-630D-4F66-B82A-2A64E0F9E73E}" type="presOf" srcId="{1D4DC715-1C6A-4780-BA07-AA04663AE874}" destId="{B29C00E7-AA59-4E5E-B00F-58021A92FA95}" srcOrd="0" destOrd="0" presId="urn:microsoft.com/office/officeart/2005/8/layout/lProcess2"/>
    <dgm:cxn modelId="{E4AAE5B0-63EC-418D-9AFE-4AF0C3371CDA}" type="presOf" srcId="{22EE45ED-C048-4F6B-B1B5-6DBC1D701D37}" destId="{14C623EF-ED29-4339-996A-2C8488E51C81}" srcOrd="0" destOrd="0" presId="urn:microsoft.com/office/officeart/2005/8/layout/lProcess2"/>
    <dgm:cxn modelId="{5036E8B4-E1B8-40A1-AC1B-2C4F61A0AEBF}" srcId="{996C2970-E29C-45B0-AE4C-4C7E2868474F}" destId="{AE6F6E13-671E-4305-9F18-5C15E654FFC8}" srcOrd="3" destOrd="0" parTransId="{CB847989-0DE5-4BD4-8161-6513F78842DD}" sibTransId="{8016E9C9-D678-42E8-9B9E-D6563B8A2A8C}"/>
    <dgm:cxn modelId="{38134CC8-E7A8-4F8B-8009-0F118D42A793}" type="presOf" srcId="{2C1C5845-794D-4FF4-BA41-AB672A7C4554}" destId="{C8EB3C88-858E-47F7-974F-61403B82A80E}" srcOrd="0" destOrd="0" presId="urn:microsoft.com/office/officeart/2005/8/layout/lProcess2"/>
    <dgm:cxn modelId="{391FB2CA-9B62-4518-93C1-D1806D27059B}" srcId="{996C2970-E29C-45B0-AE4C-4C7E2868474F}" destId="{93BEC957-3111-45A4-9A7B-E3BB64B0D1CF}" srcOrd="0" destOrd="0" parTransId="{D916707F-1EC9-43E8-8B16-26BC1EC51B8A}" sibTransId="{46C3BD1B-EC9E-402D-B88D-5CF060BD5560}"/>
    <dgm:cxn modelId="{64435CD3-3168-4044-8922-F8F3643F3E48}" srcId="{996C2970-E29C-45B0-AE4C-4C7E2868474F}" destId="{5DDF801E-6660-42CA-8A94-C1F5A0AF0EA2}" srcOrd="2" destOrd="0" parTransId="{366DC6FD-9980-4363-BDA5-7BFC732DC69E}" sibTransId="{393D2435-3EEC-4CC4-B16E-BA4272CF0B40}"/>
    <dgm:cxn modelId="{7D7C85F8-7266-4FA7-B643-B69387A7FBD4}" srcId="{2C1C5845-794D-4FF4-BA41-AB672A7C4554}" destId="{5B121868-54F5-4058-A26C-64EDEC147CCF}" srcOrd="0" destOrd="0" parTransId="{9D3E4ED7-8061-4CBE-9694-B01492D92E82}" sibTransId="{AFD7A650-1785-4EBF-8D5F-3FF6DFCE004C}"/>
    <dgm:cxn modelId="{7D8680FF-32B2-4060-8090-5A14C562131D}" type="presOf" srcId="{D9DB0FB5-EDDB-41A1-BD39-E22BB6A061D3}" destId="{F04CA13E-0A99-4C36-8BF2-401B2AF8AF87}" srcOrd="0" destOrd="0" presId="urn:microsoft.com/office/officeart/2005/8/layout/lProcess2"/>
    <dgm:cxn modelId="{5760F480-1E52-4DE9-9A24-008D12261AD6}" type="presParOf" srcId="{C8EB3C88-858E-47F7-974F-61403B82A80E}" destId="{4C544179-F3A2-4863-BF4F-552A8BB2D138}" srcOrd="0" destOrd="0" presId="urn:microsoft.com/office/officeart/2005/8/layout/lProcess2"/>
    <dgm:cxn modelId="{2DC988E8-3103-4648-A0C9-FA8A76065A8B}" type="presParOf" srcId="{4C544179-F3A2-4863-BF4F-552A8BB2D138}" destId="{5D6E72CB-C444-45D8-8C91-B39BBB429696}" srcOrd="0" destOrd="0" presId="urn:microsoft.com/office/officeart/2005/8/layout/lProcess2"/>
    <dgm:cxn modelId="{E044C877-A023-4D61-B1E7-0593E2C9C403}" type="presParOf" srcId="{4C544179-F3A2-4863-BF4F-552A8BB2D138}" destId="{13374A87-4A95-4B80-916B-FC54222D9FA6}" srcOrd="1" destOrd="0" presId="urn:microsoft.com/office/officeart/2005/8/layout/lProcess2"/>
    <dgm:cxn modelId="{59B7BCED-D7B0-4C97-A0B9-EC32424E8A40}" type="presParOf" srcId="{4C544179-F3A2-4863-BF4F-552A8BB2D138}" destId="{53FC9BD8-46C9-454E-B4A2-8830FEC0D199}" srcOrd="2" destOrd="0" presId="urn:microsoft.com/office/officeart/2005/8/layout/lProcess2"/>
    <dgm:cxn modelId="{71BE1DD0-B70B-4CF7-BB6B-1AF70CA7E65E}" type="presParOf" srcId="{53FC9BD8-46C9-454E-B4A2-8830FEC0D199}" destId="{A29F5128-06DF-40B5-AE02-75CBCC2C6D9E}" srcOrd="0" destOrd="0" presId="urn:microsoft.com/office/officeart/2005/8/layout/lProcess2"/>
    <dgm:cxn modelId="{08F2554A-9E96-4C3C-9326-9F56F40D8E44}" type="presParOf" srcId="{A29F5128-06DF-40B5-AE02-75CBCC2C6D9E}" destId="{14C623EF-ED29-4339-996A-2C8488E51C81}" srcOrd="0" destOrd="0" presId="urn:microsoft.com/office/officeart/2005/8/layout/lProcess2"/>
    <dgm:cxn modelId="{EFF1F3F1-31E6-46CB-A04E-BE379D0D5209}" type="presParOf" srcId="{A29F5128-06DF-40B5-AE02-75CBCC2C6D9E}" destId="{8E5CACEC-82B4-47AB-9050-F5B1679ABF11}" srcOrd="1" destOrd="0" presId="urn:microsoft.com/office/officeart/2005/8/layout/lProcess2"/>
    <dgm:cxn modelId="{C6459076-DCF1-49FF-A276-965ED9DFCA3F}" type="presParOf" srcId="{A29F5128-06DF-40B5-AE02-75CBCC2C6D9E}" destId="{FD8B910F-1B1A-4572-930E-455144E5E32D}" srcOrd="2" destOrd="0" presId="urn:microsoft.com/office/officeart/2005/8/layout/lProcess2"/>
    <dgm:cxn modelId="{DF551504-736B-4C9D-8F32-1D8911928BDE}" type="presParOf" srcId="{A29F5128-06DF-40B5-AE02-75CBCC2C6D9E}" destId="{D2D60116-980C-4F42-8F81-2F32243AA3B9}" srcOrd="3" destOrd="0" presId="urn:microsoft.com/office/officeart/2005/8/layout/lProcess2"/>
    <dgm:cxn modelId="{DBA68800-028A-4FF8-A76A-AE09DB4647C5}" type="presParOf" srcId="{A29F5128-06DF-40B5-AE02-75CBCC2C6D9E}" destId="{F04CA13E-0A99-4C36-8BF2-401B2AF8AF87}" srcOrd="4" destOrd="0" presId="urn:microsoft.com/office/officeart/2005/8/layout/lProcess2"/>
    <dgm:cxn modelId="{7FEDEC21-68BF-4DF4-8750-58E34C1C2F7C}" type="presParOf" srcId="{A29F5128-06DF-40B5-AE02-75CBCC2C6D9E}" destId="{DBB7AE81-B1DE-4EFB-9A06-EF7649C970F9}" srcOrd="5" destOrd="0" presId="urn:microsoft.com/office/officeart/2005/8/layout/lProcess2"/>
    <dgm:cxn modelId="{AE018B74-D747-46BA-88B2-DED4343B84AA}" type="presParOf" srcId="{A29F5128-06DF-40B5-AE02-75CBCC2C6D9E}" destId="{B29C00E7-AA59-4E5E-B00F-58021A92FA95}" srcOrd="6" destOrd="0" presId="urn:microsoft.com/office/officeart/2005/8/layout/lProcess2"/>
    <dgm:cxn modelId="{6B13280A-A095-4885-AEB6-EEA675E6BD68}" type="presParOf" srcId="{C8EB3C88-858E-47F7-974F-61403B82A80E}" destId="{25C52CF0-D7CF-498C-82E9-32616ED58484}" srcOrd="1" destOrd="0" presId="urn:microsoft.com/office/officeart/2005/8/layout/lProcess2"/>
    <dgm:cxn modelId="{43B7C712-F3F5-471F-AEF0-95B1046D2820}" type="presParOf" srcId="{C8EB3C88-858E-47F7-974F-61403B82A80E}" destId="{73A16491-9C5F-4750-9FA3-79B2EEC0E0CD}" srcOrd="2" destOrd="0" presId="urn:microsoft.com/office/officeart/2005/8/layout/lProcess2"/>
    <dgm:cxn modelId="{E31D6A86-17F9-43FC-B7B0-298810A7DB3A}" type="presParOf" srcId="{73A16491-9C5F-4750-9FA3-79B2EEC0E0CD}" destId="{947FE7F0-D5C7-462C-B4E8-47D78100A4EA}" srcOrd="0" destOrd="0" presId="urn:microsoft.com/office/officeart/2005/8/layout/lProcess2"/>
    <dgm:cxn modelId="{DFA6ECD2-A041-487B-AC7A-6BA9A7AC7BD3}" type="presParOf" srcId="{73A16491-9C5F-4750-9FA3-79B2EEC0E0CD}" destId="{E3BAFF7F-F5AF-4225-B445-3519E9A78A65}" srcOrd="1" destOrd="0" presId="urn:microsoft.com/office/officeart/2005/8/layout/lProcess2"/>
    <dgm:cxn modelId="{F3A4169C-BC78-4D2A-BD17-020FD04B9367}" type="presParOf" srcId="{73A16491-9C5F-4750-9FA3-79B2EEC0E0CD}" destId="{FA19D3C2-DD1D-4D3E-BE38-94C6D8B6BE13}" srcOrd="2" destOrd="0" presId="urn:microsoft.com/office/officeart/2005/8/layout/lProcess2"/>
    <dgm:cxn modelId="{7F101B16-3FE2-4256-8106-3B0764122482}" type="presParOf" srcId="{FA19D3C2-DD1D-4D3E-BE38-94C6D8B6BE13}" destId="{A356A498-DBDE-4C6B-81EC-D77667177BC7}" srcOrd="0" destOrd="0" presId="urn:microsoft.com/office/officeart/2005/8/layout/lProcess2"/>
    <dgm:cxn modelId="{D2E34229-D900-472E-BD09-0FE69623BBC1}" type="presParOf" srcId="{A356A498-DBDE-4C6B-81EC-D77667177BC7}" destId="{0A45783F-B79F-4BDD-8D8C-9A31D8392945}" srcOrd="0" destOrd="0" presId="urn:microsoft.com/office/officeart/2005/8/layout/lProcess2"/>
    <dgm:cxn modelId="{1623F2A3-30B6-4EFB-96A5-8E6B95CAF3BE}" type="presParOf" srcId="{A356A498-DBDE-4C6B-81EC-D77667177BC7}" destId="{063B07A0-3155-4D35-B076-D03C28AC5F0B}" srcOrd="1" destOrd="0" presId="urn:microsoft.com/office/officeart/2005/8/layout/lProcess2"/>
    <dgm:cxn modelId="{34FA2F5E-750F-4D7A-A426-B32EF16C454D}" type="presParOf" srcId="{A356A498-DBDE-4C6B-81EC-D77667177BC7}" destId="{33D9B388-6CBA-4E2F-AACE-AB21EB3B878E}" srcOrd="2" destOrd="0" presId="urn:microsoft.com/office/officeart/2005/8/layout/lProcess2"/>
    <dgm:cxn modelId="{534E1633-2C51-45B5-8E2E-F7B8B2CB9C1D}" type="presParOf" srcId="{A356A498-DBDE-4C6B-81EC-D77667177BC7}" destId="{FB7AD6B4-88E0-4B67-AA37-D493C957DF82}" srcOrd="3" destOrd="0" presId="urn:microsoft.com/office/officeart/2005/8/layout/lProcess2"/>
    <dgm:cxn modelId="{A34BE483-59F9-421D-AEFF-48103990C79A}" type="presParOf" srcId="{A356A498-DBDE-4C6B-81EC-D77667177BC7}" destId="{68E46470-3CEF-494D-AE55-797FD8E8B011}" srcOrd="4" destOrd="0" presId="urn:microsoft.com/office/officeart/2005/8/layout/lProcess2"/>
    <dgm:cxn modelId="{80AFE241-A9F9-4304-8D40-712A7FE9645D}" type="presParOf" srcId="{A356A498-DBDE-4C6B-81EC-D77667177BC7}" destId="{8B8F1B2E-83B3-4EB4-901E-4DF3ED1C22D5}" srcOrd="5" destOrd="0" presId="urn:microsoft.com/office/officeart/2005/8/layout/lProcess2"/>
    <dgm:cxn modelId="{DDD6466C-F71D-47D9-9456-38386ABECF39}" type="presParOf" srcId="{A356A498-DBDE-4C6B-81EC-D77667177BC7}" destId="{98E1B062-68F4-42A5-9628-BDC1187E9585}" srcOrd="6"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33FCC59-13F2-4B4C-BDD3-7289809410CE}"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1F8AA1F3-3B41-4320-916D-346F95CAB75B}">
      <dgm:prSet phldrT="[Text]" custT="1"/>
      <dgm:spPr/>
      <dgm:t>
        <a:bodyPr/>
        <a:lstStyle/>
        <a:p>
          <a:r>
            <a:rPr lang="en-US" sz="1200" b="1" dirty="0">
              <a:solidFill>
                <a:schemeClr val="tx2"/>
              </a:solidFill>
            </a:rPr>
            <a:t>Provide a risk rating for each vendor</a:t>
          </a:r>
        </a:p>
      </dgm:t>
    </dgm:pt>
    <dgm:pt modelId="{FC65624F-8618-46C8-8236-EA96589E6A95}" type="parTrans" cxnId="{728BEC7C-277E-4855-A237-1BDF7744CE7D}">
      <dgm:prSet/>
      <dgm:spPr/>
      <dgm:t>
        <a:bodyPr/>
        <a:lstStyle/>
        <a:p>
          <a:endParaRPr lang="en-US" sz="1600"/>
        </a:p>
      </dgm:t>
    </dgm:pt>
    <dgm:pt modelId="{AB3452DA-FE3D-48D2-8EB4-4C4BE2DB9036}" type="sibTrans" cxnId="{728BEC7C-277E-4855-A237-1BDF7744CE7D}">
      <dgm:prSet/>
      <dgm:spPr/>
      <dgm:t>
        <a:bodyPr/>
        <a:lstStyle/>
        <a:p>
          <a:endParaRPr lang="en-US" sz="1600"/>
        </a:p>
      </dgm:t>
    </dgm:pt>
    <dgm:pt modelId="{53C31637-6B79-4F94-A572-D15DDC1C509E}">
      <dgm:prSet phldrT="[Text]" custT="1"/>
      <dgm:spPr/>
      <dgm:t>
        <a:bodyPr/>
        <a:lstStyle/>
        <a:p>
          <a:r>
            <a:rPr lang="en-US" sz="1200" b="1" dirty="0">
              <a:solidFill>
                <a:schemeClr val="tx2"/>
              </a:solidFill>
            </a:rPr>
            <a:t>Create a schedule for review</a:t>
          </a:r>
        </a:p>
      </dgm:t>
    </dgm:pt>
    <dgm:pt modelId="{0ECC730E-C784-4B36-9085-2C0ECEDFFEC7}" type="parTrans" cxnId="{33168645-CFA4-41B0-933D-5E07429E4DD1}">
      <dgm:prSet/>
      <dgm:spPr/>
      <dgm:t>
        <a:bodyPr/>
        <a:lstStyle/>
        <a:p>
          <a:endParaRPr lang="en-US" sz="1600"/>
        </a:p>
      </dgm:t>
    </dgm:pt>
    <dgm:pt modelId="{4B08465F-5288-4721-A5AD-793C11EB1283}" type="sibTrans" cxnId="{33168645-CFA4-41B0-933D-5E07429E4DD1}">
      <dgm:prSet/>
      <dgm:spPr/>
      <dgm:t>
        <a:bodyPr/>
        <a:lstStyle/>
        <a:p>
          <a:endParaRPr lang="en-US" sz="1600"/>
        </a:p>
      </dgm:t>
    </dgm:pt>
    <dgm:pt modelId="{B1CBCDAD-7444-4C1E-ACB8-29A49C5FD514}">
      <dgm:prSet phldrT="[Text]" custT="1"/>
      <dgm:spPr/>
      <dgm:t>
        <a:bodyPr/>
        <a:lstStyle/>
        <a:p>
          <a:r>
            <a:rPr lang="en-US" sz="1200" b="1" dirty="0">
              <a:solidFill>
                <a:schemeClr val="tx2"/>
              </a:solidFill>
            </a:rPr>
            <a:t>Identify triggers that would escalate the review</a:t>
          </a:r>
        </a:p>
      </dgm:t>
    </dgm:pt>
    <dgm:pt modelId="{C5E4DDCB-5E9D-4867-90F9-5E2ECB464665}" type="parTrans" cxnId="{08028A5C-E7B3-4EA7-B4DE-AB393748FBFF}">
      <dgm:prSet/>
      <dgm:spPr/>
      <dgm:t>
        <a:bodyPr/>
        <a:lstStyle/>
        <a:p>
          <a:endParaRPr lang="en-US" sz="1600"/>
        </a:p>
      </dgm:t>
    </dgm:pt>
    <dgm:pt modelId="{D7369ABB-C799-44F8-8EB5-CB877BF68BC0}" type="sibTrans" cxnId="{08028A5C-E7B3-4EA7-B4DE-AB393748FBFF}">
      <dgm:prSet/>
      <dgm:spPr/>
      <dgm:t>
        <a:bodyPr/>
        <a:lstStyle/>
        <a:p>
          <a:endParaRPr lang="en-US" sz="1600"/>
        </a:p>
      </dgm:t>
    </dgm:pt>
    <dgm:pt modelId="{24D25BF5-9892-43A5-95B8-5F353E262B2F}">
      <dgm:prSet phldrT="[Text]" custT="1"/>
      <dgm:spPr/>
      <dgm:t>
        <a:bodyPr/>
        <a:lstStyle/>
        <a:p>
          <a:r>
            <a:rPr lang="en-US" sz="1200" b="1" dirty="0">
              <a:solidFill>
                <a:schemeClr val="tx2"/>
              </a:solidFill>
            </a:rPr>
            <a:t>Identify &amp;  manage evidence</a:t>
          </a:r>
        </a:p>
      </dgm:t>
    </dgm:pt>
    <dgm:pt modelId="{A593CF3C-5352-43F9-9EB7-5BEF4BBD173A}" type="parTrans" cxnId="{2029B70E-40D3-4383-8CE4-0B35082A2A0B}">
      <dgm:prSet/>
      <dgm:spPr/>
      <dgm:t>
        <a:bodyPr/>
        <a:lstStyle/>
        <a:p>
          <a:endParaRPr lang="en-US" sz="1600"/>
        </a:p>
      </dgm:t>
    </dgm:pt>
    <dgm:pt modelId="{5EB1EE53-FC2D-4E78-84E4-60767D9D6594}" type="sibTrans" cxnId="{2029B70E-40D3-4383-8CE4-0B35082A2A0B}">
      <dgm:prSet/>
      <dgm:spPr/>
      <dgm:t>
        <a:bodyPr/>
        <a:lstStyle/>
        <a:p>
          <a:endParaRPr lang="en-US" sz="1600"/>
        </a:p>
      </dgm:t>
    </dgm:pt>
    <dgm:pt modelId="{CD213B0A-8247-4355-A9DE-A2856BEB9CC1}">
      <dgm:prSet phldrT="[Text]" custT="1"/>
      <dgm:spPr/>
      <dgm:t>
        <a:bodyPr/>
        <a:lstStyle/>
        <a:p>
          <a:r>
            <a:rPr lang="en-US" sz="1200" b="1" dirty="0">
              <a:solidFill>
                <a:schemeClr val="tx2"/>
              </a:solidFill>
            </a:rPr>
            <a:t>Evaluate vendor risk </a:t>
          </a:r>
        </a:p>
      </dgm:t>
    </dgm:pt>
    <dgm:pt modelId="{4DA0C97F-01F3-44DA-899E-D8B99706F20C}" type="parTrans" cxnId="{10E331F6-D92D-457E-9BA7-932A14A4C7D9}">
      <dgm:prSet/>
      <dgm:spPr/>
      <dgm:t>
        <a:bodyPr/>
        <a:lstStyle/>
        <a:p>
          <a:endParaRPr lang="en-US" sz="1600"/>
        </a:p>
      </dgm:t>
    </dgm:pt>
    <dgm:pt modelId="{936107AC-273B-4CC1-B24F-B7219DA42460}" type="sibTrans" cxnId="{10E331F6-D92D-457E-9BA7-932A14A4C7D9}">
      <dgm:prSet/>
      <dgm:spPr/>
      <dgm:t>
        <a:bodyPr/>
        <a:lstStyle/>
        <a:p>
          <a:endParaRPr lang="en-US" sz="1600"/>
        </a:p>
      </dgm:t>
    </dgm:pt>
    <dgm:pt modelId="{F4AA005B-1F6F-45A8-9820-59FC1AA47766}">
      <dgm:prSet phldrT="[Text]" custT="1"/>
      <dgm:spPr/>
      <dgm:t>
        <a:bodyPr/>
        <a:lstStyle/>
        <a:p>
          <a:r>
            <a:rPr lang="en-US" sz="1200" b="1" dirty="0">
              <a:solidFill>
                <a:schemeClr val="tx2"/>
              </a:solidFill>
            </a:rPr>
            <a:t>Manage &amp; remediate vendor risk</a:t>
          </a:r>
        </a:p>
      </dgm:t>
    </dgm:pt>
    <dgm:pt modelId="{C4588D53-EAF9-4E70-8F08-2D35F705136C}" type="parTrans" cxnId="{09F53967-684C-40AE-8DCB-D7B5230FB131}">
      <dgm:prSet/>
      <dgm:spPr/>
      <dgm:t>
        <a:bodyPr/>
        <a:lstStyle/>
        <a:p>
          <a:endParaRPr lang="en-US" sz="1600"/>
        </a:p>
      </dgm:t>
    </dgm:pt>
    <dgm:pt modelId="{9D862CE3-E4FB-4DF0-BA42-96CA3E35D75A}" type="sibTrans" cxnId="{09F53967-684C-40AE-8DCB-D7B5230FB131}">
      <dgm:prSet/>
      <dgm:spPr/>
      <dgm:t>
        <a:bodyPr/>
        <a:lstStyle/>
        <a:p>
          <a:endParaRPr lang="en-US" sz="1600"/>
        </a:p>
      </dgm:t>
    </dgm:pt>
    <dgm:pt modelId="{2A0C9D61-E13D-449A-989E-CAD2192DFD62}">
      <dgm:prSet phldrT="[Text]" custT="1"/>
      <dgm:spPr/>
      <dgm:t>
        <a:bodyPr/>
        <a:lstStyle/>
        <a:p>
          <a:r>
            <a:rPr lang="en-US" sz="1200" b="1" dirty="0">
              <a:solidFill>
                <a:schemeClr val="tx2"/>
              </a:solidFill>
            </a:rPr>
            <a:t>Report on vendor risk</a:t>
          </a:r>
        </a:p>
      </dgm:t>
    </dgm:pt>
    <dgm:pt modelId="{2462EB35-6795-461C-9929-4588BF79BB61}" type="parTrans" cxnId="{B733AB71-1A89-4EE7-8188-CDBBDE3B4FE6}">
      <dgm:prSet/>
      <dgm:spPr/>
      <dgm:t>
        <a:bodyPr/>
        <a:lstStyle/>
        <a:p>
          <a:endParaRPr lang="en-US" sz="1600"/>
        </a:p>
      </dgm:t>
    </dgm:pt>
    <dgm:pt modelId="{92946C12-FD07-499E-95FC-F6EC627ACF6C}" type="sibTrans" cxnId="{B733AB71-1A89-4EE7-8188-CDBBDE3B4FE6}">
      <dgm:prSet/>
      <dgm:spPr/>
      <dgm:t>
        <a:bodyPr/>
        <a:lstStyle/>
        <a:p>
          <a:endParaRPr lang="en-US" sz="1600"/>
        </a:p>
      </dgm:t>
    </dgm:pt>
    <dgm:pt modelId="{C541D185-E621-4B46-BA72-8AA9E9EE5B1A}" type="pres">
      <dgm:prSet presAssocID="{233FCC59-13F2-4B4C-BDD3-7289809410CE}" presName="cycle" presStyleCnt="0">
        <dgm:presLayoutVars>
          <dgm:dir/>
          <dgm:resizeHandles val="exact"/>
        </dgm:presLayoutVars>
      </dgm:prSet>
      <dgm:spPr/>
    </dgm:pt>
    <dgm:pt modelId="{195C68B9-9697-4727-80E8-9C58084F2659}" type="pres">
      <dgm:prSet presAssocID="{1F8AA1F3-3B41-4320-916D-346F95CAB75B}" presName="dummy" presStyleCnt="0"/>
      <dgm:spPr/>
    </dgm:pt>
    <dgm:pt modelId="{FB1F3FDB-FA69-4517-A27C-0E2E53195B85}" type="pres">
      <dgm:prSet presAssocID="{1F8AA1F3-3B41-4320-916D-346F95CAB75B}" presName="node" presStyleLbl="revTx" presStyleIdx="0" presStyleCnt="7" custScaleX="120813">
        <dgm:presLayoutVars>
          <dgm:bulletEnabled val="1"/>
        </dgm:presLayoutVars>
      </dgm:prSet>
      <dgm:spPr/>
    </dgm:pt>
    <dgm:pt modelId="{E5552A85-3CFD-405C-B2F8-8497101982F9}" type="pres">
      <dgm:prSet presAssocID="{AB3452DA-FE3D-48D2-8EB4-4C4BE2DB9036}" presName="sibTrans" presStyleLbl="node1" presStyleIdx="0" presStyleCnt="7"/>
      <dgm:spPr/>
    </dgm:pt>
    <dgm:pt modelId="{0B08B1E2-688D-47F3-811D-C2D20661D401}" type="pres">
      <dgm:prSet presAssocID="{53C31637-6B79-4F94-A572-D15DDC1C509E}" presName="dummy" presStyleCnt="0"/>
      <dgm:spPr/>
    </dgm:pt>
    <dgm:pt modelId="{10CAD562-546E-4482-8246-291AAD6B3AE6}" type="pres">
      <dgm:prSet presAssocID="{53C31637-6B79-4F94-A572-D15DDC1C509E}" presName="node" presStyleLbl="revTx" presStyleIdx="1" presStyleCnt="7" custScaleX="117088">
        <dgm:presLayoutVars>
          <dgm:bulletEnabled val="1"/>
        </dgm:presLayoutVars>
      </dgm:prSet>
      <dgm:spPr/>
    </dgm:pt>
    <dgm:pt modelId="{B672606D-179F-4935-9387-07784DDBE960}" type="pres">
      <dgm:prSet presAssocID="{4B08465F-5288-4721-A5AD-793C11EB1283}" presName="sibTrans" presStyleLbl="node1" presStyleIdx="1" presStyleCnt="7"/>
      <dgm:spPr/>
    </dgm:pt>
    <dgm:pt modelId="{20007771-08F9-499B-8643-D6E8776D9CA5}" type="pres">
      <dgm:prSet presAssocID="{B1CBCDAD-7444-4C1E-ACB8-29A49C5FD514}" presName="dummy" presStyleCnt="0"/>
      <dgm:spPr/>
    </dgm:pt>
    <dgm:pt modelId="{19574004-133C-4C9D-9E89-41CC381D2DD2}" type="pres">
      <dgm:prSet presAssocID="{B1CBCDAD-7444-4C1E-ACB8-29A49C5FD514}" presName="node" presStyleLbl="revTx" presStyleIdx="2" presStyleCnt="7" custScaleX="144808">
        <dgm:presLayoutVars>
          <dgm:bulletEnabled val="1"/>
        </dgm:presLayoutVars>
      </dgm:prSet>
      <dgm:spPr/>
    </dgm:pt>
    <dgm:pt modelId="{17570CB9-AE16-483B-AC1D-F49614939EC9}" type="pres">
      <dgm:prSet presAssocID="{D7369ABB-C799-44F8-8EB5-CB877BF68BC0}" presName="sibTrans" presStyleLbl="node1" presStyleIdx="2" presStyleCnt="7"/>
      <dgm:spPr/>
    </dgm:pt>
    <dgm:pt modelId="{791A993A-DBC1-4223-9E8B-23118B89E6AA}" type="pres">
      <dgm:prSet presAssocID="{24D25BF5-9892-43A5-95B8-5F353E262B2F}" presName="dummy" presStyleCnt="0"/>
      <dgm:spPr/>
    </dgm:pt>
    <dgm:pt modelId="{F9908D2C-8312-43A5-AD98-0CA23C75D981}" type="pres">
      <dgm:prSet presAssocID="{24D25BF5-9892-43A5-95B8-5F353E262B2F}" presName="node" presStyleLbl="revTx" presStyleIdx="3" presStyleCnt="7" custScaleX="109744" custScaleY="123444">
        <dgm:presLayoutVars>
          <dgm:bulletEnabled val="1"/>
        </dgm:presLayoutVars>
      </dgm:prSet>
      <dgm:spPr/>
    </dgm:pt>
    <dgm:pt modelId="{A219DDB4-A254-4C57-BC00-1DFABCEF051D}" type="pres">
      <dgm:prSet presAssocID="{5EB1EE53-FC2D-4E78-84E4-60767D9D6594}" presName="sibTrans" presStyleLbl="node1" presStyleIdx="3" presStyleCnt="7"/>
      <dgm:spPr/>
    </dgm:pt>
    <dgm:pt modelId="{2202FC75-AE49-4147-940A-233000AE1798}" type="pres">
      <dgm:prSet presAssocID="{CD213B0A-8247-4355-A9DE-A2856BEB9CC1}" presName="dummy" presStyleCnt="0"/>
      <dgm:spPr/>
    </dgm:pt>
    <dgm:pt modelId="{E5FA4FED-163E-4DBE-AAF9-3A8EDA04A9AD}" type="pres">
      <dgm:prSet presAssocID="{CD213B0A-8247-4355-A9DE-A2856BEB9CC1}" presName="node" presStyleLbl="revTx" presStyleIdx="4" presStyleCnt="7">
        <dgm:presLayoutVars>
          <dgm:bulletEnabled val="1"/>
        </dgm:presLayoutVars>
      </dgm:prSet>
      <dgm:spPr/>
    </dgm:pt>
    <dgm:pt modelId="{F286468B-36AB-4663-8D39-C27688DDC2A8}" type="pres">
      <dgm:prSet presAssocID="{936107AC-273B-4CC1-B24F-B7219DA42460}" presName="sibTrans" presStyleLbl="node1" presStyleIdx="4" presStyleCnt="7"/>
      <dgm:spPr/>
    </dgm:pt>
    <dgm:pt modelId="{79D7CBAE-AF31-49D3-B9E9-299794D2AB80}" type="pres">
      <dgm:prSet presAssocID="{F4AA005B-1F6F-45A8-9820-59FC1AA47766}" presName="dummy" presStyleCnt="0"/>
      <dgm:spPr/>
    </dgm:pt>
    <dgm:pt modelId="{C3D30458-CF51-46AB-AF29-DF903EBDB0D4}" type="pres">
      <dgm:prSet presAssocID="{F4AA005B-1F6F-45A8-9820-59FC1AA47766}" presName="node" presStyleLbl="revTx" presStyleIdx="5" presStyleCnt="7" custScaleX="120631">
        <dgm:presLayoutVars>
          <dgm:bulletEnabled val="1"/>
        </dgm:presLayoutVars>
      </dgm:prSet>
      <dgm:spPr/>
    </dgm:pt>
    <dgm:pt modelId="{8890ACF1-11DA-42E6-9638-20824FB426E9}" type="pres">
      <dgm:prSet presAssocID="{9D862CE3-E4FB-4DF0-BA42-96CA3E35D75A}" presName="sibTrans" presStyleLbl="node1" presStyleIdx="5" presStyleCnt="7"/>
      <dgm:spPr/>
    </dgm:pt>
    <dgm:pt modelId="{8AB99720-3E4B-49D0-979A-236E04312C2A}" type="pres">
      <dgm:prSet presAssocID="{2A0C9D61-E13D-449A-989E-CAD2192DFD62}" presName="dummy" presStyleCnt="0"/>
      <dgm:spPr/>
    </dgm:pt>
    <dgm:pt modelId="{22BF0C99-E553-41BE-B730-77D6E44F86DE}" type="pres">
      <dgm:prSet presAssocID="{2A0C9D61-E13D-449A-989E-CAD2192DFD62}" presName="node" presStyleLbl="revTx" presStyleIdx="6" presStyleCnt="7">
        <dgm:presLayoutVars>
          <dgm:bulletEnabled val="1"/>
        </dgm:presLayoutVars>
      </dgm:prSet>
      <dgm:spPr/>
    </dgm:pt>
    <dgm:pt modelId="{EA5E69AC-6A7D-4D35-8589-E38504FCD818}" type="pres">
      <dgm:prSet presAssocID="{92946C12-FD07-499E-95FC-F6EC627ACF6C}" presName="sibTrans" presStyleLbl="node1" presStyleIdx="6" presStyleCnt="7"/>
      <dgm:spPr/>
    </dgm:pt>
  </dgm:ptLst>
  <dgm:cxnLst>
    <dgm:cxn modelId="{B3E84606-9FB9-4F94-B16F-A2432F4B9079}" type="presOf" srcId="{92946C12-FD07-499E-95FC-F6EC627ACF6C}" destId="{EA5E69AC-6A7D-4D35-8589-E38504FCD818}" srcOrd="0" destOrd="0" presId="urn:microsoft.com/office/officeart/2005/8/layout/cycle1"/>
    <dgm:cxn modelId="{B53DCC0A-2C31-42B0-B083-19D2EBE7AB14}" type="presOf" srcId="{53C31637-6B79-4F94-A572-D15DDC1C509E}" destId="{10CAD562-546E-4482-8246-291AAD6B3AE6}" srcOrd="0" destOrd="0" presId="urn:microsoft.com/office/officeart/2005/8/layout/cycle1"/>
    <dgm:cxn modelId="{2029B70E-40D3-4383-8CE4-0B35082A2A0B}" srcId="{233FCC59-13F2-4B4C-BDD3-7289809410CE}" destId="{24D25BF5-9892-43A5-95B8-5F353E262B2F}" srcOrd="3" destOrd="0" parTransId="{A593CF3C-5352-43F9-9EB7-5BEF4BBD173A}" sibTransId="{5EB1EE53-FC2D-4E78-84E4-60767D9D6594}"/>
    <dgm:cxn modelId="{13FED614-248C-4C26-B727-49EB38851CEE}" type="presOf" srcId="{AB3452DA-FE3D-48D2-8EB4-4C4BE2DB9036}" destId="{E5552A85-3CFD-405C-B2F8-8497101982F9}" srcOrd="0" destOrd="0" presId="urn:microsoft.com/office/officeart/2005/8/layout/cycle1"/>
    <dgm:cxn modelId="{AD9EC435-2E28-40A8-A3C4-A7E1111059B0}" type="presOf" srcId="{F4AA005B-1F6F-45A8-9820-59FC1AA47766}" destId="{C3D30458-CF51-46AB-AF29-DF903EBDB0D4}" srcOrd="0" destOrd="0" presId="urn:microsoft.com/office/officeart/2005/8/layout/cycle1"/>
    <dgm:cxn modelId="{08028A5C-E7B3-4EA7-B4DE-AB393748FBFF}" srcId="{233FCC59-13F2-4B4C-BDD3-7289809410CE}" destId="{B1CBCDAD-7444-4C1E-ACB8-29A49C5FD514}" srcOrd="2" destOrd="0" parTransId="{C5E4DDCB-5E9D-4867-90F9-5E2ECB464665}" sibTransId="{D7369ABB-C799-44F8-8EB5-CB877BF68BC0}"/>
    <dgm:cxn modelId="{33168645-CFA4-41B0-933D-5E07429E4DD1}" srcId="{233FCC59-13F2-4B4C-BDD3-7289809410CE}" destId="{53C31637-6B79-4F94-A572-D15DDC1C509E}" srcOrd="1" destOrd="0" parTransId="{0ECC730E-C784-4B36-9085-2C0ECEDFFEC7}" sibTransId="{4B08465F-5288-4721-A5AD-793C11EB1283}"/>
    <dgm:cxn modelId="{09F53967-684C-40AE-8DCB-D7B5230FB131}" srcId="{233FCC59-13F2-4B4C-BDD3-7289809410CE}" destId="{F4AA005B-1F6F-45A8-9820-59FC1AA47766}" srcOrd="5" destOrd="0" parTransId="{C4588D53-EAF9-4E70-8F08-2D35F705136C}" sibTransId="{9D862CE3-E4FB-4DF0-BA42-96CA3E35D75A}"/>
    <dgm:cxn modelId="{7AF5A470-BCAD-4A76-A47D-089FF57E3E63}" type="presOf" srcId="{D7369ABB-C799-44F8-8EB5-CB877BF68BC0}" destId="{17570CB9-AE16-483B-AC1D-F49614939EC9}" srcOrd="0" destOrd="0" presId="urn:microsoft.com/office/officeart/2005/8/layout/cycle1"/>
    <dgm:cxn modelId="{B733AB71-1A89-4EE7-8188-CDBBDE3B4FE6}" srcId="{233FCC59-13F2-4B4C-BDD3-7289809410CE}" destId="{2A0C9D61-E13D-449A-989E-CAD2192DFD62}" srcOrd="6" destOrd="0" parTransId="{2462EB35-6795-461C-9929-4588BF79BB61}" sibTransId="{92946C12-FD07-499E-95FC-F6EC627ACF6C}"/>
    <dgm:cxn modelId="{728BEC7C-277E-4855-A237-1BDF7744CE7D}" srcId="{233FCC59-13F2-4B4C-BDD3-7289809410CE}" destId="{1F8AA1F3-3B41-4320-916D-346F95CAB75B}" srcOrd="0" destOrd="0" parTransId="{FC65624F-8618-46C8-8236-EA96589E6A95}" sibTransId="{AB3452DA-FE3D-48D2-8EB4-4C4BE2DB9036}"/>
    <dgm:cxn modelId="{2D55A381-3F9D-4A88-B98D-949247E47E41}" type="presOf" srcId="{4B08465F-5288-4721-A5AD-793C11EB1283}" destId="{B672606D-179F-4935-9387-07784DDBE960}" srcOrd="0" destOrd="0" presId="urn:microsoft.com/office/officeart/2005/8/layout/cycle1"/>
    <dgm:cxn modelId="{A95E8882-EDAD-46FE-9FEA-B6F4C3E6F287}" type="presOf" srcId="{5EB1EE53-FC2D-4E78-84E4-60767D9D6594}" destId="{A219DDB4-A254-4C57-BC00-1DFABCEF051D}" srcOrd="0" destOrd="0" presId="urn:microsoft.com/office/officeart/2005/8/layout/cycle1"/>
    <dgm:cxn modelId="{8B3F6A85-65C8-42C2-9F18-0FC311638739}" type="presOf" srcId="{CD213B0A-8247-4355-A9DE-A2856BEB9CC1}" destId="{E5FA4FED-163E-4DBE-AAF9-3A8EDA04A9AD}" srcOrd="0" destOrd="0" presId="urn:microsoft.com/office/officeart/2005/8/layout/cycle1"/>
    <dgm:cxn modelId="{ED049192-D4A7-4D22-8B9F-FE8C704253BC}" type="presOf" srcId="{24D25BF5-9892-43A5-95B8-5F353E262B2F}" destId="{F9908D2C-8312-43A5-AD98-0CA23C75D981}" srcOrd="0" destOrd="0" presId="urn:microsoft.com/office/officeart/2005/8/layout/cycle1"/>
    <dgm:cxn modelId="{E6B0B6B1-5805-49C1-AEF5-7AE3D4C7F4A6}" type="presOf" srcId="{233FCC59-13F2-4B4C-BDD3-7289809410CE}" destId="{C541D185-E621-4B46-BA72-8AA9E9EE5B1A}" srcOrd="0" destOrd="0" presId="urn:microsoft.com/office/officeart/2005/8/layout/cycle1"/>
    <dgm:cxn modelId="{A686B9C0-1C77-49D1-A4DE-B4DD1699683C}" type="presOf" srcId="{936107AC-273B-4CC1-B24F-B7219DA42460}" destId="{F286468B-36AB-4663-8D39-C27688DDC2A8}" srcOrd="0" destOrd="0" presId="urn:microsoft.com/office/officeart/2005/8/layout/cycle1"/>
    <dgm:cxn modelId="{91378CEA-E207-48AA-B41D-9157581B79BB}" type="presOf" srcId="{1F8AA1F3-3B41-4320-916D-346F95CAB75B}" destId="{FB1F3FDB-FA69-4517-A27C-0E2E53195B85}" srcOrd="0" destOrd="0" presId="urn:microsoft.com/office/officeart/2005/8/layout/cycle1"/>
    <dgm:cxn modelId="{265C85F4-E104-4345-A1D9-5586B6A98FB6}" type="presOf" srcId="{9D862CE3-E4FB-4DF0-BA42-96CA3E35D75A}" destId="{8890ACF1-11DA-42E6-9638-20824FB426E9}" srcOrd="0" destOrd="0" presId="urn:microsoft.com/office/officeart/2005/8/layout/cycle1"/>
    <dgm:cxn modelId="{FE900DF6-E148-4A88-8C20-B86F2AF02DA4}" type="presOf" srcId="{B1CBCDAD-7444-4C1E-ACB8-29A49C5FD514}" destId="{19574004-133C-4C9D-9E89-41CC381D2DD2}" srcOrd="0" destOrd="0" presId="urn:microsoft.com/office/officeart/2005/8/layout/cycle1"/>
    <dgm:cxn modelId="{10E331F6-D92D-457E-9BA7-932A14A4C7D9}" srcId="{233FCC59-13F2-4B4C-BDD3-7289809410CE}" destId="{CD213B0A-8247-4355-A9DE-A2856BEB9CC1}" srcOrd="4" destOrd="0" parTransId="{4DA0C97F-01F3-44DA-899E-D8B99706F20C}" sibTransId="{936107AC-273B-4CC1-B24F-B7219DA42460}"/>
    <dgm:cxn modelId="{DD01BAF8-97E2-4D6E-A31B-CAC9968B874A}" type="presOf" srcId="{2A0C9D61-E13D-449A-989E-CAD2192DFD62}" destId="{22BF0C99-E553-41BE-B730-77D6E44F86DE}" srcOrd="0" destOrd="0" presId="urn:microsoft.com/office/officeart/2005/8/layout/cycle1"/>
    <dgm:cxn modelId="{A41A75E4-B91D-410E-9649-2AFDB7EB1102}" type="presParOf" srcId="{C541D185-E621-4B46-BA72-8AA9E9EE5B1A}" destId="{195C68B9-9697-4727-80E8-9C58084F2659}" srcOrd="0" destOrd="0" presId="urn:microsoft.com/office/officeart/2005/8/layout/cycle1"/>
    <dgm:cxn modelId="{317AA03D-3021-472D-BACF-6A97DF5A4375}" type="presParOf" srcId="{C541D185-E621-4B46-BA72-8AA9E9EE5B1A}" destId="{FB1F3FDB-FA69-4517-A27C-0E2E53195B85}" srcOrd="1" destOrd="0" presId="urn:microsoft.com/office/officeart/2005/8/layout/cycle1"/>
    <dgm:cxn modelId="{60779C88-06AA-4AB2-9A11-75B8DE789CBB}" type="presParOf" srcId="{C541D185-E621-4B46-BA72-8AA9E9EE5B1A}" destId="{E5552A85-3CFD-405C-B2F8-8497101982F9}" srcOrd="2" destOrd="0" presId="urn:microsoft.com/office/officeart/2005/8/layout/cycle1"/>
    <dgm:cxn modelId="{D9A7C09F-1FD4-4F19-BB44-8A94132D5A6B}" type="presParOf" srcId="{C541D185-E621-4B46-BA72-8AA9E9EE5B1A}" destId="{0B08B1E2-688D-47F3-811D-C2D20661D401}" srcOrd="3" destOrd="0" presId="urn:microsoft.com/office/officeart/2005/8/layout/cycle1"/>
    <dgm:cxn modelId="{E14B466A-3FD3-4343-B95A-3E49A4F760F9}" type="presParOf" srcId="{C541D185-E621-4B46-BA72-8AA9E9EE5B1A}" destId="{10CAD562-546E-4482-8246-291AAD6B3AE6}" srcOrd="4" destOrd="0" presId="urn:microsoft.com/office/officeart/2005/8/layout/cycle1"/>
    <dgm:cxn modelId="{FF9C1597-7933-43B1-AC06-0259D4372456}" type="presParOf" srcId="{C541D185-E621-4B46-BA72-8AA9E9EE5B1A}" destId="{B672606D-179F-4935-9387-07784DDBE960}" srcOrd="5" destOrd="0" presId="urn:microsoft.com/office/officeart/2005/8/layout/cycle1"/>
    <dgm:cxn modelId="{196BC6B2-0EFC-418D-AA79-AC7855E66098}" type="presParOf" srcId="{C541D185-E621-4B46-BA72-8AA9E9EE5B1A}" destId="{20007771-08F9-499B-8643-D6E8776D9CA5}" srcOrd="6" destOrd="0" presId="urn:microsoft.com/office/officeart/2005/8/layout/cycle1"/>
    <dgm:cxn modelId="{8A64103F-76D8-49D4-89DA-AC2C17D1B60C}" type="presParOf" srcId="{C541D185-E621-4B46-BA72-8AA9E9EE5B1A}" destId="{19574004-133C-4C9D-9E89-41CC381D2DD2}" srcOrd="7" destOrd="0" presId="urn:microsoft.com/office/officeart/2005/8/layout/cycle1"/>
    <dgm:cxn modelId="{417CCB86-7D90-47AB-8752-45D1417E69B4}" type="presParOf" srcId="{C541D185-E621-4B46-BA72-8AA9E9EE5B1A}" destId="{17570CB9-AE16-483B-AC1D-F49614939EC9}" srcOrd="8" destOrd="0" presId="urn:microsoft.com/office/officeart/2005/8/layout/cycle1"/>
    <dgm:cxn modelId="{A951ED7A-C1EF-4DEC-9628-15E33C85F4FA}" type="presParOf" srcId="{C541D185-E621-4B46-BA72-8AA9E9EE5B1A}" destId="{791A993A-DBC1-4223-9E8B-23118B89E6AA}" srcOrd="9" destOrd="0" presId="urn:microsoft.com/office/officeart/2005/8/layout/cycle1"/>
    <dgm:cxn modelId="{638D23AE-0C49-486B-AE7C-C84176E8D0F5}" type="presParOf" srcId="{C541D185-E621-4B46-BA72-8AA9E9EE5B1A}" destId="{F9908D2C-8312-43A5-AD98-0CA23C75D981}" srcOrd="10" destOrd="0" presId="urn:microsoft.com/office/officeart/2005/8/layout/cycle1"/>
    <dgm:cxn modelId="{DBEB4FCF-91F0-4F07-9E24-C038D36551E0}" type="presParOf" srcId="{C541D185-E621-4B46-BA72-8AA9E9EE5B1A}" destId="{A219DDB4-A254-4C57-BC00-1DFABCEF051D}" srcOrd="11" destOrd="0" presId="urn:microsoft.com/office/officeart/2005/8/layout/cycle1"/>
    <dgm:cxn modelId="{89820685-1980-4E89-9933-7614FC7F734B}" type="presParOf" srcId="{C541D185-E621-4B46-BA72-8AA9E9EE5B1A}" destId="{2202FC75-AE49-4147-940A-233000AE1798}" srcOrd="12" destOrd="0" presId="urn:microsoft.com/office/officeart/2005/8/layout/cycle1"/>
    <dgm:cxn modelId="{8378B514-C64C-4452-8E58-5230FD6F1689}" type="presParOf" srcId="{C541D185-E621-4B46-BA72-8AA9E9EE5B1A}" destId="{E5FA4FED-163E-4DBE-AAF9-3A8EDA04A9AD}" srcOrd="13" destOrd="0" presId="urn:microsoft.com/office/officeart/2005/8/layout/cycle1"/>
    <dgm:cxn modelId="{EECF12F9-9C90-4608-A0E3-99E00EB76DB2}" type="presParOf" srcId="{C541D185-E621-4B46-BA72-8AA9E9EE5B1A}" destId="{F286468B-36AB-4663-8D39-C27688DDC2A8}" srcOrd="14" destOrd="0" presId="urn:microsoft.com/office/officeart/2005/8/layout/cycle1"/>
    <dgm:cxn modelId="{F787AB4F-0DEC-49EE-8C7F-0AFB9058D577}" type="presParOf" srcId="{C541D185-E621-4B46-BA72-8AA9E9EE5B1A}" destId="{79D7CBAE-AF31-49D3-B9E9-299794D2AB80}" srcOrd="15" destOrd="0" presId="urn:microsoft.com/office/officeart/2005/8/layout/cycle1"/>
    <dgm:cxn modelId="{9273F516-F971-4428-9BE5-72E0AD01EB3C}" type="presParOf" srcId="{C541D185-E621-4B46-BA72-8AA9E9EE5B1A}" destId="{C3D30458-CF51-46AB-AF29-DF903EBDB0D4}" srcOrd="16" destOrd="0" presId="urn:microsoft.com/office/officeart/2005/8/layout/cycle1"/>
    <dgm:cxn modelId="{13C6DF24-6EF7-4341-8951-B44381333F4D}" type="presParOf" srcId="{C541D185-E621-4B46-BA72-8AA9E9EE5B1A}" destId="{8890ACF1-11DA-42E6-9638-20824FB426E9}" srcOrd="17" destOrd="0" presId="urn:microsoft.com/office/officeart/2005/8/layout/cycle1"/>
    <dgm:cxn modelId="{97BA9C29-8816-4CC3-8DE2-0BEF7F774C91}" type="presParOf" srcId="{C541D185-E621-4B46-BA72-8AA9E9EE5B1A}" destId="{8AB99720-3E4B-49D0-979A-236E04312C2A}" srcOrd="18" destOrd="0" presId="urn:microsoft.com/office/officeart/2005/8/layout/cycle1"/>
    <dgm:cxn modelId="{B1046CF5-EAA0-4DEA-A09A-E3B7E3F1C0CB}" type="presParOf" srcId="{C541D185-E621-4B46-BA72-8AA9E9EE5B1A}" destId="{22BF0C99-E553-41BE-B730-77D6E44F86DE}" srcOrd="19" destOrd="0" presId="urn:microsoft.com/office/officeart/2005/8/layout/cycle1"/>
    <dgm:cxn modelId="{4A852270-24AC-4688-AFC0-8D3405BBE0F7}" type="presParOf" srcId="{C541D185-E621-4B46-BA72-8AA9E9EE5B1A}" destId="{EA5E69AC-6A7D-4D35-8589-E38504FCD818}" srcOrd="20"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5784609-6817-42FE-8E4B-D84C25C6F725}" type="doc">
      <dgm:prSet loTypeId="urn:microsoft.com/office/officeart/2005/8/layout/process1" loCatId="process" qsTypeId="urn:microsoft.com/office/officeart/2005/8/quickstyle/simple1" qsCatId="simple" csTypeId="urn:microsoft.com/office/officeart/2005/8/colors/accent1_2" csCatId="accent1" phldr="1"/>
      <dgm:spPr/>
    </dgm:pt>
    <dgm:pt modelId="{5CC0358B-BD28-4D26-A0CA-9784CA63689B}">
      <dgm:prSet phldrT="[Text]"/>
      <dgm:spPr>
        <a:solidFill>
          <a:schemeClr val="accent6"/>
        </a:solidFill>
      </dgm:spPr>
      <dgm:t>
        <a:bodyPr/>
        <a:lstStyle/>
        <a:p>
          <a:r>
            <a:rPr lang="en-US" dirty="0"/>
            <a:t>Due Diligence / Planning</a:t>
          </a:r>
        </a:p>
      </dgm:t>
    </dgm:pt>
    <dgm:pt modelId="{3B5A4DF0-E81E-4518-9DA9-FD6DAA748B9F}" type="parTrans" cxnId="{46F96F89-4EBF-4A44-BD64-85D931B5AC21}">
      <dgm:prSet/>
      <dgm:spPr/>
      <dgm:t>
        <a:bodyPr/>
        <a:lstStyle/>
        <a:p>
          <a:endParaRPr lang="en-US"/>
        </a:p>
      </dgm:t>
    </dgm:pt>
    <dgm:pt modelId="{F717A110-E66D-411B-AF73-6AB8EAB202C4}" type="sibTrans" cxnId="{46F96F89-4EBF-4A44-BD64-85D931B5AC21}">
      <dgm:prSet/>
      <dgm:spPr/>
      <dgm:t>
        <a:bodyPr/>
        <a:lstStyle/>
        <a:p>
          <a:endParaRPr lang="en-US" dirty="0"/>
        </a:p>
      </dgm:t>
    </dgm:pt>
    <dgm:pt modelId="{74CE161E-B87B-4482-A6B1-011C1DA778D3}">
      <dgm:prSet phldrT="[Text]"/>
      <dgm:spPr>
        <a:solidFill>
          <a:schemeClr val="tx2"/>
        </a:solidFill>
      </dgm:spPr>
      <dgm:t>
        <a:bodyPr/>
        <a:lstStyle/>
        <a:p>
          <a:r>
            <a:rPr lang="en-US" dirty="0"/>
            <a:t>Risk Management</a:t>
          </a:r>
        </a:p>
      </dgm:t>
    </dgm:pt>
    <dgm:pt modelId="{C80B2602-0ED3-47A5-8845-F6B36941E369}" type="parTrans" cxnId="{E4FA4819-A17E-4F97-AE01-9F1F8C490657}">
      <dgm:prSet/>
      <dgm:spPr/>
      <dgm:t>
        <a:bodyPr/>
        <a:lstStyle/>
        <a:p>
          <a:endParaRPr lang="en-US"/>
        </a:p>
      </dgm:t>
    </dgm:pt>
    <dgm:pt modelId="{86F8E232-2F62-45D9-BA35-B160C4B8E30D}" type="sibTrans" cxnId="{E4FA4819-A17E-4F97-AE01-9F1F8C490657}">
      <dgm:prSet/>
      <dgm:spPr/>
      <dgm:t>
        <a:bodyPr/>
        <a:lstStyle/>
        <a:p>
          <a:endParaRPr lang="en-US" dirty="0"/>
        </a:p>
      </dgm:t>
    </dgm:pt>
    <dgm:pt modelId="{39D8E2CA-E654-44BB-BB4D-2DAAB2DEB64E}">
      <dgm:prSet phldrT="[Text]"/>
      <dgm:spPr>
        <a:solidFill>
          <a:schemeClr val="accent6"/>
        </a:solidFill>
      </dgm:spPr>
      <dgm:t>
        <a:bodyPr/>
        <a:lstStyle/>
        <a:p>
          <a:r>
            <a:rPr lang="en-US" dirty="0"/>
            <a:t>Contract Management</a:t>
          </a:r>
        </a:p>
      </dgm:t>
    </dgm:pt>
    <dgm:pt modelId="{F31E4549-3DB9-49D3-AB5D-81D4CB2BEE28}" type="parTrans" cxnId="{0D6835C1-428B-466C-93C2-D20C852FA031}">
      <dgm:prSet/>
      <dgm:spPr/>
      <dgm:t>
        <a:bodyPr/>
        <a:lstStyle/>
        <a:p>
          <a:endParaRPr lang="en-US"/>
        </a:p>
      </dgm:t>
    </dgm:pt>
    <dgm:pt modelId="{A3AD681B-5B0C-43BB-9542-D4A70251C98D}" type="sibTrans" cxnId="{0D6835C1-428B-466C-93C2-D20C852FA031}">
      <dgm:prSet/>
      <dgm:spPr/>
      <dgm:t>
        <a:bodyPr/>
        <a:lstStyle/>
        <a:p>
          <a:endParaRPr lang="en-US" dirty="0"/>
        </a:p>
      </dgm:t>
    </dgm:pt>
    <dgm:pt modelId="{ECB2F510-A7CC-4218-B863-8946C73568BC}">
      <dgm:prSet phldrT="[Text]"/>
      <dgm:spPr>
        <a:solidFill>
          <a:schemeClr val="tx2"/>
        </a:solidFill>
      </dgm:spPr>
      <dgm:t>
        <a:bodyPr/>
        <a:lstStyle/>
        <a:p>
          <a:r>
            <a:rPr lang="en-US" dirty="0"/>
            <a:t>Monitoring</a:t>
          </a:r>
        </a:p>
      </dgm:t>
    </dgm:pt>
    <dgm:pt modelId="{E9DDE03B-71A5-414B-915B-608E1CE8D3C3}" type="parTrans" cxnId="{AA1E2B77-24A8-4E82-8AEF-DD6BECAE5422}">
      <dgm:prSet/>
      <dgm:spPr/>
      <dgm:t>
        <a:bodyPr/>
        <a:lstStyle/>
        <a:p>
          <a:endParaRPr lang="en-US"/>
        </a:p>
      </dgm:t>
    </dgm:pt>
    <dgm:pt modelId="{7CBBB247-3BC8-48AA-AFD0-B666ABAC0BE7}" type="sibTrans" cxnId="{AA1E2B77-24A8-4E82-8AEF-DD6BECAE5422}">
      <dgm:prSet/>
      <dgm:spPr/>
      <dgm:t>
        <a:bodyPr/>
        <a:lstStyle/>
        <a:p>
          <a:endParaRPr lang="en-US" dirty="0"/>
        </a:p>
      </dgm:t>
    </dgm:pt>
    <dgm:pt modelId="{D4DD4637-2F78-4FE0-979F-9A5708CE6CDA}">
      <dgm:prSet phldrT="[Text]"/>
      <dgm:spPr>
        <a:solidFill>
          <a:schemeClr val="accent6"/>
        </a:solidFill>
      </dgm:spPr>
      <dgm:t>
        <a:bodyPr/>
        <a:lstStyle/>
        <a:p>
          <a:r>
            <a:rPr lang="en-US" dirty="0"/>
            <a:t>Termination</a:t>
          </a:r>
        </a:p>
      </dgm:t>
    </dgm:pt>
    <dgm:pt modelId="{CDB6DF95-14D8-4F4C-A732-DD499661F41B}" type="parTrans" cxnId="{D3DF0B3F-C03B-4A89-850B-3F4E32B89014}">
      <dgm:prSet/>
      <dgm:spPr/>
      <dgm:t>
        <a:bodyPr/>
        <a:lstStyle/>
        <a:p>
          <a:endParaRPr lang="en-US"/>
        </a:p>
      </dgm:t>
    </dgm:pt>
    <dgm:pt modelId="{C6FB9969-A47E-46A7-8B97-8D34480767FD}" type="sibTrans" cxnId="{D3DF0B3F-C03B-4A89-850B-3F4E32B89014}">
      <dgm:prSet/>
      <dgm:spPr/>
      <dgm:t>
        <a:bodyPr/>
        <a:lstStyle/>
        <a:p>
          <a:endParaRPr lang="en-US"/>
        </a:p>
      </dgm:t>
    </dgm:pt>
    <dgm:pt modelId="{AB05D9E0-B800-4893-96A0-E4158DA530C0}" type="pres">
      <dgm:prSet presAssocID="{55784609-6817-42FE-8E4B-D84C25C6F725}" presName="Name0" presStyleCnt="0">
        <dgm:presLayoutVars>
          <dgm:dir/>
          <dgm:resizeHandles val="exact"/>
        </dgm:presLayoutVars>
      </dgm:prSet>
      <dgm:spPr/>
    </dgm:pt>
    <dgm:pt modelId="{B1F531A1-2B12-467F-AE36-5F823D149510}" type="pres">
      <dgm:prSet presAssocID="{5CC0358B-BD28-4D26-A0CA-9784CA63689B}" presName="node" presStyleLbl="node1" presStyleIdx="0" presStyleCnt="5">
        <dgm:presLayoutVars>
          <dgm:bulletEnabled val="1"/>
        </dgm:presLayoutVars>
      </dgm:prSet>
      <dgm:spPr/>
    </dgm:pt>
    <dgm:pt modelId="{85904A8B-FA42-4F03-920F-1B113D453327}" type="pres">
      <dgm:prSet presAssocID="{F717A110-E66D-411B-AF73-6AB8EAB202C4}" presName="sibTrans" presStyleLbl="sibTrans2D1" presStyleIdx="0" presStyleCnt="4"/>
      <dgm:spPr/>
    </dgm:pt>
    <dgm:pt modelId="{40C6AC15-8185-4615-B065-CC1B6A802FF7}" type="pres">
      <dgm:prSet presAssocID="{F717A110-E66D-411B-AF73-6AB8EAB202C4}" presName="connectorText" presStyleLbl="sibTrans2D1" presStyleIdx="0" presStyleCnt="4"/>
      <dgm:spPr/>
    </dgm:pt>
    <dgm:pt modelId="{467169F2-3F2D-4C58-93D3-7DED3DACAB26}" type="pres">
      <dgm:prSet presAssocID="{74CE161E-B87B-4482-A6B1-011C1DA778D3}" presName="node" presStyleLbl="node1" presStyleIdx="1" presStyleCnt="5">
        <dgm:presLayoutVars>
          <dgm:bulletEnabled val="1"/>
        </dgm:presLayoutVars>
      </dgm:prSet>
      <dgm:spPr/>
    </dgm:pt>
    <dgm:pt modelId="{1B36DC36-BCB3-420A-9A9E-5B4040BC1FEC}" type="pres">
      <dgm:prSet presAssocID="{86F8E232-2F62-45D9-BA35-B160C4B8E30D}" presName="sibTrans" presStyleLbl="sibTrans2D1" presStyleIdx="1" presStyleCnt="4"/>
      <dgm:spPr/>
    </dgm:pt>
    <dgm:pt modelId="{509B7B7E-04F3-4A4C-A3CF-F33EFAB0FB29}" type="pres">
      <dgm:prSet presAssocID="{86F8E232-2F62-45D9-BA35-B160C4B8E30D}" presName="connectorText" presStyleLbl="sibTrans2D1" presStyleIdx="1" presStyleCnt="4"/>
      <dgm:spPr/>
    </dgm:pt>
    <dgm:pt modelId="{EC888EA7-6E3B-4B54-B393-25105678E40B}" type="pres">
      <dgm:prSet presAssocID="{39D8E2CA-E654-44BB-BB4D-2DAAB2DEB64E}" presName="node" presStyleLbl="node1" presStyleIdx="2" presStyleCnt="5">
        <dgm:presLayoutVars>
          <dgm:bulletEnabled val="1"/>
        </dgm:presLayoutVars>
      </dgm:prSet>
      <dgm:spPr/>
    </dgm:pt>
    <dgm:pt modelId="{B61A0F63-A6CD-418A-9859-CC9BAFE7B4A3}" type="pres">
      <dgm:prSet presAssocID="{A3AD681B-5B0C-43BB-9542-D4A70251C98D}" presName="sibTrans" presStyleLbl="sibTrans2D1" presStyleIdx="2" presStyleCnt="4"/>
      <dgm:spPr/>
    </dgm:pt>
    <dgm:pt modelId="{C83E3C70-1E93-4385-949A-F06AF139FA11}" type="pres">
      <dgm:prSet presAssocID="{A3AD681B-5B0C-43BB-9542-D4A70251C98D}" presName="connectorText" presStyleLbl="sibTrans2D1" presStyleIdx="2" presStyleCnt="4"/>
      <dgm:spPr/>
    </dgm:pt>
    <dgm:pt modelId="{AB447469-A691-4B39-B1C3-7E3F8DE81981}" type="pres">
      <dgm:prSet presAssocID="{ECB2F510-A7CC-4218-B863-8946C73568BC}" presName="node" presStyleLbl="node1" presStyleIdx="3" presStyleCnt="5" custLinFactNeighborX="-5269" custLinFactNeighborY="-146">
        <dgm:presLayoutVars>
          <dgm:bulletEnabled val="1"/>
        </dgm:presLayoutVars>
      </dgm:prSet>
      <dgm:spPr/>
    </dgm:pt>
    <dgm:pt modelId="{3E6F76B7-6C8F-4A7C-BD2D-646A97B9663B}" type="pres">
      <dgm:prSet presAssocID="{7CBBB247-3BC8-48AA-AFD0-B666ABAC0BE7}" presName="sibTrans" presStyleLbl="sibTrans2D1" presStyleIdx="3" presStyleCnt="4"/>
      <dgm:spPr/>
    </dgm:pt>
    <dgm:pt modelId="{DF143F9B-F934-4528-B580-E734974C5E3C}" type="pres">
      <dgm:prSet presAssocID="{7CBBB247-3BC8-48AA-AFD0-B666ABAC0BE7}" presName="connectorText" presStyleLbl="sibTrans2D1" presStyleIdx="3" presStyleCnt="4"/>
      <dgm:spPr/>
    </dgm:pt>
    <dgm:pt modelId="{DCC0DB3A-A7C8-4741-B1C3-503EFC05BDE7}" type="pres">
      <dgm:prSet presAssocID="{D4DD4637-2F78-4FE0-979F-9A5708CE6CDA}" presName="node" presStyleLbl="node1" presStyleIdx="4" presStyleCnt="5">
        <dgm:presLayoutVars>
          <dgm:bulletEnabled val="1"/>
        </dgm:presLayoutVars>
      </dgm:prSet>
      <dgm:spPr/>
    </dgm:pt>
  </dgm:ptLst>
  <dgm:cxnLst>
    <dgm:cxn modelId="{98F41F02-2666-4940-8AF5-6D226D43FC11}" type="presOf" srcId="{F717A110-E66D-411B-AF73-6AB8EAB202C4}" destId="{85904A8B-FA42-4F03-920F-1B113D453327}" srcOrd="0" destOrd="0" presId="urn:microsoft.com/office/officeart/2005/8/layout/process1"/>
    <dgm:cxn modelId="{E4FA4819-A17E-4F97-AE01-9F1F8C490657}" srcId="{55784609-6817-42FE-8E4B-D84C25C6F725}" destId="{74CE161E-B87B-4482-A6B1-011C1DA778D3}" srcOrd="1" destOrd="0" parTransId="{C80B2602-0ED3-47A5-8845-F6B36941E369}" sibTransId="{86F8E232-2F62-45D9-BA35-B160C4B8E30D}"/>
    <dgm:cxn modelId="{D3DF0B3F-C03B-4A89-850B-3F4E32B89014}" srcId="{55784609-6817-42FE-8E4B-D84C25C6F725}" destId="{D4DD4637-2F78-4FE0-979F-9A5708CE6CDA}" srcOrd="4" destOrd="0" parTransId="{CDB6DF95-14D8-4F4C-A732-DD499661F41B}" sibTransId="{C6FB9969-A47E-46A7-8B97-8D34480767FD}"/>
    <dgm:cxn modelId="{D2E7285D-C391-4C00-813E-6B8FA3738054}" type="presOf" srcId="{A3AD681B-5B0C-43BB-9542-D4A70251C98D}" destId="{C83E3C70-1E93-4385-949A-F06AF139FA11}" srcOrd="1" destOrd="0" presId="urn:microsoft.com/office/officeart/2005/8/layout/process1"/>
    <dgm:cxn modelId="{0E5CBF5E-1CB8-4122-BF7D-E96092B98AAF}" type="presOf" srcId="{86F8E232-2F62-45D9-BA35-B160C4B8E30D}" destId="{509B7B7E-04F3-4A4C-A3CF-F33EFAB0FB29}" srcOrd="1" destOrd="0" presId="urn:microsoft.com/office/officeart/2005/8/layout/process1"/>
    <dgm:cxn modelId="{6E6F2D45-012E-423D-AD4A-B36437235C69}" type="presOf" srcId="{39D8E2CA-E654-44BB-BB4D-2DAAB2DEB64E}" destId="{EC888EA7-6E3B-4B54-B393-25105678E40B}" srcOrd="0" destOrd="0" presId="urn:microsoft.com/office/officeart/2005/8/layout/process1"/>
    <dgm:cxn modelId="{539CDB49-9298-4853-8F9A-8E71341D5FE3}" type="presOf" srcId="{A3AD681B-5B0C-43BB-9542-D4A70251C98D}" destId="{B61A0F63-A6CD-418A-9859-CC9BAFE7B4A3}" srcOrd="0" destOrd="0" presId="urn:microsoft.com/office/officeart/2005/8/layout/process1"/>
    <dgm:cxn modelId="{359A8F4C-AE89-4AB2-B826-685B6F4098B5}" type="presOf" srcId="{7CBBB247-3BC8-48AA-AFD0-B666ABAC0BE7}" destId="{DF143F9B-F934-4528-B580-E734974C5E3C}" srcOrd="1" destOrd="0" presId="urn:microsoft.com/office/officeart/2005/8/layout/process1"/>
    <dgm:cxn modelId="{90B1014E-6FB9-4C32-8B1D-FF72EC4A662F}" type="presOf" srcId="{5CC0358B-BD28-4D26-A0CA-9784CA63689B}" destId="{B1F531A1-2B12-467F-AE36-5F823D149510}" srcOrd="0" destOrd="0" presId="urn:microsoft.com/office/officeart/2005/8/layout/process1"/>
    <dgm:cxn modelId="{96903451-F736-4516-AE6D-8663EEC0525A}" type="presOf" srcId="{86F8E232-2F62-45D9-BA35-B160C4B8E30D}" destId="{1B36DC36-BCB3-420A-9A9E-5B4040BC1FEC}" srcOrd="0" destOrd="0" presId="urn:microsoft.com/office/officeart/2005/8/layout/process1"/>
    <dgm:cxn modelId="{AA1E2B77-24A8-4E82-8AEF-DD6BECAE5422}" srcId="{55784609-6817-42FE-8E4B-D84C25C6F725}" destId="{ECB2F510-A7CC-4218-B863-8946C73568BC}" srcOrd="3" destOrd="0" parTransId="{E9DDE03B-71A5-414B-915B-608E1CE8D3C3}" sibTransId="{7CBBB247-3BC8-48AA-AFD0-B666ABAC0BE7}"/>
    <dgm:cxn modelId="{79861A58-65FE-4864-BBBF-609362ED9805}" type="presOf" srcId="{74CE161E-B87B-4482-A6B1-011C1DA778D3}" destId="{467169F2-3F2D-4C58-93D3-7DED3DACAB26}" srcOrd="0" destOrd="0" presId="urn:microsoft.com/office/officeart/2005/8/layout/process1"/>
    <dgm:cxn modelId="{46F96F89-4EBF-4A44-BD64-85D931B5AC21}" srcId="{55784609-6817-42FE-8E4B-D84C25C6F725}" destId="{5CC0358B-BD28-4D26-A0CA-9784CA63689B}" srcOrd="0" destOrd="0" parTransId="{3B5A4DF0-E81E-4518-9DA9-FD6DAA748B9F}" sibTransId="{F717A110-E66D-411B-AF73-6AB8EAB202C4}"/>
    <dgm:cxn modelId="{241B16AD-72A2-430F-A5A6-9DB3A5DDD8E5}" type="presOf" srcId="{D4DD4637-2F78-4FE0-979F-9A5708CE6CDA}" destId="{DCC0DB3A-A7C8-4741-B1C3-503EFC05BDE7}" srcOrd="0" destOrd="0" presId="urn:microsoft.com/office/officeart/2005/8/layout/process1"/>
    <dgm:cxn modelId="{0D6835C1-428B-466C-93C2-D20C852FA031}" srcId="{55784609-6817-42FE-8E4B-D84C25C6F725}" destId="{39D8E2CA-E654-44BB-BB4D-2DAAB2DEB64E}" srcOrd="2" destOrd="0" parTransId="{F31E4549-3DB9-49D3-AB5D-81D4CB2BEE28}" sibTransId="{A3AD681B-5B0C-43BB-9542-D4A70251C98D}"/>
    <dgm:cxn modelId="{E51460C6-3415-4982-8C1C-C0E95C4CA2CB}" type="presOf" srcId="{ECB2F510-A7CC-4218-B863-8946C73568BC}" destId="{AB447469-A691-4B39-B1C3-7E3F8DE81981}" srcOrd="0" destOrd="0" presId="urn:microsoft.com/office/officeart/2005/8/layout/process1"/>
    <dgm:cxn modelId="{2A5C01CF-6E9A-432E-ABCD-74A43B295FBF}" type="presOf" srcId="{F717A110-E66D-411B-AF73-6AB8EAB202C4}" destId="{40C6AC15-8185-4615-B065-CC1B6A802FF7}" srcOrd="1" destOrd="0" presId="urn:microsoft.com/office/officeart/2005/8/layout/process1"/>
    <dgm:cxn modelId="{9963B8D6-25B7-4F4B-8551-CF968DA7A134}" type="presOf" srcId="{7CBBB247-3BC8-48AA-AFD0-B666ABAC0BE7}" destId="{3E6F76B7-6C8F-4A7C-BD2D-646A97B9663B}" srcOrd="0" destOrd="0" presId="urn:microsoft.com/office/officeart/2005/8/layout/process1"/>
    <dgm:cxn modelId="{01EFF2DE-F9AA-4D3B-859A-EC4B3E04C28D}" type="presOf" srcId="{55784609-6817-42FE-8E4B-D84C25C6F725}" destId="{AB05D9E0-B800-4893-96A0-E4158DA530C0}" srcOrd="0" destOrd="0" presId="urn:microsoft.com/office/officeart/2005/8/layout/process1"/>
    <dgm:cxn modelId="{2C6E88A2-752E-4BE8-BB39-E57AA9D81ABC}" type="presParOf" srcId="{AB05D9E0-B800-4893-96A0-E4158DA530C0}" destId="{B1F531A1-2B12-467F-AE36-5F823D149510}" srcOrd="0" destOrd="0" presId="urn:microsoft.com/office/officeart/2005/8/layout/process1"/>
    <dgm:cxn modelId="{FC418576-2B17-444E-8B36-24D46452B06A}" type="presParOf" srcId="{AB05D9E0-B800-4893-96A0-E4158DA530C0}" destId="{85904A8B-FA42-4F03-920F-1B113D453327}" srcOrd="1" destOrd="0" presId="urn:microsoft.com/office/officeart/2005/8/layout/process1"/>
    <dgm:cxn modelId="{3CD09982-4B69-4E01-AD22-EF1EF1EA227F}" type="presParOf" srcId="{85904A8B-FA42-4F03-920F-1B113D453327}" destId="{40C6AC15-8185-4615-B065-CC1B6A802FF7}" srcOrd="0" destOrd="0" presId="urn:microsoft.com/office/officeart/2005/8/layout/process1"/>
    <dgm:cxn modelId="{0B676CEB-8D9C-4543-A38D-10023646007E}" type="presParOf" srcId="{AB05D9E0-B800-4893-96A0-E4158DA530C0}" destId="{467169F2-3F2D-4C58-93D3-7DED3DACAB26}" srcOrd="2" destOrd="0" presId="urn:microsoft.com/office/officeart/2005/8/layout/process1"/>
    <dgm:cxn modelId="{DB3A5822-A614-46C9-8358-28AECC9FF1E4}" type="presParOf" srcId="{AB05D9E0-B800-4893-96A0-E4158DA530C0}" destId="{1B36DC36-BCB3-420A-9A9E-5B4040BC1FEC}" srcOrd="3" destOrd="0" presId="urn:microsoft.com/office/officeart/2005/8/layout/process1"/>
    <dgm:cxn modelId="{E3874770-EA5C-457C-83D5-62220DC4BF51}" type="presParOf" srcId="{1B36DC36-BCB3-420A-9A9E-5B4040BC1FEC}" destId="{509B7B7E-04F3-4A4C-A3CF-F33EFAB0FB29}" srcOrd="0" destOrd="0" presId="urn:microsoft.com/office/officeart/2005/8/layout/process1"/>
    <dgm:cxn modelId="{5884D9FB-6F49-485B-860D-DA0F3D2177C3}" type="presParOf" srcId="{AB05D9E0-B800-4893-96A0-E4158DA530C0}" destId="{EC888EA7-6E3B-4B54-B393-25105678E40B}" srcOrd="4" destOrd="0" presId="urn:microsoft.com/office/officeart/2005/8/layout/process1"/>
    <dgm:cxn modelId="{F1B92BFC-042D-42A4-AB4F-6D66B15828CE}" type="presParOf" srcId="{AB05D9E0-B800-4893-96A0-E4158DA530C0}" destId="{B61A0F63-A6CD-418A-9859-CC9BAFE7B4A3}" srcOrd="5" destOrd="0" presId="urn:microsoft.com/office/officeart/2005/8/layout/process1"/>
    <dgm:cxn modelId="{A9CECAB2-0A92-428B-A237-125E760CA1FD}" type="presParOf" srcId="{B61A0F63-A6CD-418A-9859-CC9BAFE7B4A3}" destId="{C83E3C70-1E93-4385-949A-F06AF139FA11}" srcOrd="0" destOrd="0" presId="urn:microsoft.com/office/officeart/2005/8/layout/process1"/>
    <dgm:cxn modelId="{78B8F64E-85C3-4371-8FD8-C7082B662142}" type="presParOf" srcId="{AB05D9E0-B800-4893-96A0-E4158DA530C0}" destId="{AB447469-A691-4B39-B1C3-7E3F8DE81981}" srcOrd="6" destOrd="0" presId="urn:microsoft.com/office/officeart/2005/8/layout/process1"/>
    <dgm:cxn modelId="{79555EC6-1241-4F83-9375-3F8BBEFAD2F6}" type="presParOf" srcId="{AB05D9E0-B800-4893-96A0-E4158DA530C0}" destId="{3E6F76B7-6C8F-4A7C-BD2D-646A97B9663B}" srcOrd="7" destOrd="0" presId="urn:microsoft.com/office/officeart/2005/8/layout/process1"/>
    <dgm:cxn modelId="{51CD4CB5-4054-4C3B-B9E2-93C1E42C729E}" type="presParOf" srcId="{3E6F76B7-6C8F-4A7C-BD2D-646A97B9663B}" destId="{DF143F9B-F934-4528-B580-E734974C5E3C}" srcOrd="0" destOrd="0" presId="urn:microsoft.com/office/officeart/2005/8/layout/process1"/>
    <dgm:cxn modelId="{15424264-C275-4ADF-82CE-F72A8BB6D814}" type="presParOf" srcId="{AB05D9E0-B800-4893-96A0-E4158DA530C0}" destId="{DCC0DB3A-A7C8-4741-B1C3-503EFC05BDE7}" srcOrd="8" destOrd="0" presId="urn:microsoft.com/office/officeart/2005/8/layout/process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4A13CCC-8FD6-4EE7-9362-9DE0EC9ED951}" type="doc">
      <dgm:prSet loTypeId="urn:microsoft.com/office/officeart/2005/8/layout/hList1" loCatId="list" qsTypeId="urn:microsoft.com/office/officeart/2005/8/quickstyle/3d2" qsCatId="3D" csTypeId="urn:microsoft.com/office/officeart/2005/8/colors/accent1_2" csCatId="accent1" phldr="1"/>
      <dgm:spPr/>
      <dgm:t>
        <a:bodyPr/>
        <a:lstStyle/>
        <a:p>
          <a:endParaRPr lang="en-US"/>
        </a:p>
      </dgm:t>
    </dgm:pt>
    <dgm:pt modelId="{74014C37-5C50-43B4-BA06-12717EAA6472}">
      <dgm:prSet phldrT="[Text]" custT="1"/>
      <dgm:spPr>
        <a:solidFill>
          <a:schemeClr val="accent2"/>
        </a:solidFill>
      </dgm:spPr>
      <dgm:t>
        <a:bodyPr/>
        <a:lstStyle/>
        <a:p>
          <a:r>
            <a:rPr lang="en-US" sz="2800" b="1" dirty="0"/>
            <a:t>SOC 1</a:t>
          </a:r>
        </a:p>
      </dgm:t>
    </dgm:pt>
    <dgm:pt modelId="{26C5FC20-FA89-4DCA-9415-02739309015F}" type="parTrans" cxnId="{0FF4C6AF-0B2A-4AEF-96A3-A71DF5F07DEC}">
      <dgm:prSet/>
      <dgm:spPr/>
      <dgm:t>
        <a:bodyPr/>
        <a:lstStyle/>
        <a:p>
          <a:endParaRPr lang="en-US" sz="2000"/>
        </a:p>
      </dgm:t>
    </dgm:pt>
    <dgm:pt modelId="{82D37715-27D6-427A-A252-1A6828531159}" type="sibTrans" cxnId="{0FF4C6AF-0B2A-4AEF-96A3-A71DF5F07DEC}">
      <dgm:prSet/>
      <dgm:spPr/>
      <dgm:t>
        <a:bodyPr/>
        <a:lstStyle/>
        <a:p>
          <a:endParaRPr lang="en-US" sz="2000"/>
        </a:p>
      </dgm:t>
    </dgm:pt>
    <dgm:pt modelId="{2BADD47C-5DD2-4D56-A84B-BB8DCE950278}">
      <dgm:prSet phldrT="[Text]" custT="1"/>
      <dgm:spPr/>
      <dgm:t>
        <a:bodyPr/>
        <a:lstStyle/>
        <a:p>
          <a:r>
            <a:rPr lang="en-US" sz="2000" dirty="0"/>
            <a:t>Focused on an user entities’ financial statements or internal controls related to </a:t>
          </a:r>
          <a:r>
            <a:rPr lang="en-US" sz="2000" b="1" dirty="0"/>
            <a:t>financial reporting</a:t>
          </a:r>
        </a:p>
      </dgm:t>
    </dgm:pt>
    <dgm:pt modelId="{48C00B83-404F-434F-B6C1-84D766E401AA}" type="parTrans" cxnId="{3084D102-2F6D-40A6-8AF7-524839F084FD}">
      <dgm:prSet/>
      <dgm:spPr/>
      <dgm:t>
        <a:bodyPr/>
        <a:lstStyle/>
        <a:p>
          <a:endParaRPr lang="en-US" sz="2000"/>
        </a:p>
      </dgm:t>
    </dgm:pt>
    <dgm:pt modelId="{9D43FDE2-087B-404E-AAE8-FFA474E4A066}" type="sibTrans" cxnId="{3084D102-2F6D-40A6-8AF7-524839F084FD}">
      <dgm:prSet/>
      <dgm:spPr/>
      <dgm:t>
        <a:bodyPr/>
        <a:lstStyle/>
        <a:p>
          <a:endParaRPr lang="en-US" sz="2000"/>
        </a:p>
      </dgm:t>
    </dgm:pt>
    <dgm:pt modelId="{B63E018E-5635-4A1B-8F4D-E6760D986BAA}">
      <dgm:prSet phldrT="[Text]" custT="1"/>
      <dgm:spPr>
        <a:solidFill>
          <a:schemeClr val="accent1"/>
        </a:solidFill>
      </dgm:spPr>
      <dgm:t>
        <a:bodyPr/>
        <a:lstStyle/>
        <a:p>
          <a:r>
            <a:rPr lang="en-US" sz="2800" b="1" dirty="0"/>
            <a:t>SOC 2</a:t>
          </a:r>
        </a:p>
      </dgm:t>
    </dgm:pt>
    <dgm:pt modelId="{F7A144D3-C3C6-4E3A-888D-903D1E2DDCC4}" type="parTrans" cxnId="{856ECA63-6534-4B94-8EDF-22E337DD004A}">
      <dgm:prSet/>
      <dgm:spPr/>
      <dgm:t>
        <a:bodyPr/>
        <a:lstStyle/>
        <a:p>
          <a:endParaRPr lang="en-US" sz="2000"/>
        </a:p>
      </dgm:t>
    </dgm:pt>
    <dgm:pt modelId="{65080785-81CD-43A0-B1C7-DEE68446F4E9}" type="sibTrans" cxnId="{856ECA63-6534-4B94-8EDF-22E337DD004A}">
      <dgm:prSet/>
      <dgm:spPr/>
      <dgm:t>
        <a:bodyPr/>
        <a:lstStyle/>
        <a:p>
          <a:endParaRPr lang="en-US" sz="2000"/>
        </a:p>
      </dgm:t>
    </dgm:pt>
    <dgm:pt modelId="{7DDC026A-05DD-4659-B6F8-1979C158776A}">
      <dgm:prSet phldrT="[Text]" custT="1"/>
      <dgm:spPr/>
      <dgm:t>
        <a:bodyPr/>
        <a:lstStyle/>
        <a:p>
          <a:r>
            <a:rPr lang="en-US" sz="2000" dirty="0"/>
            <a:t>Trust Services Categories (TSC) and criteria</a:t>
          </a:r>
        </a:p>
      </dgm:t>
    </dgm:pt>
    <dgm:pt modelId="{7373F155-C965-40F2-9F3F-D91B21216D07}" type="parTrans" cxnId="{70CCCCC3-9A55-459D-8E92-D53A3A269602}">
      <dgm:prSet/>
      <dgm:spPr/>
      <dgm:t>
        <a:bodyPr/>
        <a:lstStyle/>
        <a:p>
          <a:endParaRPr lang="en-US" sz="2000"/>
        </a:p>
      </dgm:t>
    </dgm:pt>
    <dgm:pt modelId="{7019F732-277E-4078-907E-00D65C7ADDD8}" type="sibTrans" cxnId="{70CCCCC3-9A55-459D-8E92-D53A3A269602}">
      <dgm:prSet/>
      <dgm:spPr/>
      <dgm:t>
        <a:bodyPr/>
        <a:lstStyle/>
        <a:p>
          <a:endParaRPr lang="en-US" sz="2000"/>
        </a:p>
      </dgm:t>
    </dgm:pt>
    <dgm:pt modelId="{2B8264F8-A2B3-4837-9053-A99CA8BEE614}">
      <dgm:prSet phldrT="[Text]" custT="1"/>
      <dgm:spPr>
        <a:solidFill>
          <a:schemeClr val="bg2">
            <a:lumMod val="75000"/>
          </a:schemeClr>
        </a:solidFill>
      </dgm:spPr>
      <dgm:t>
        <a:bodyPr/>
        <a:lstStyle/>
        <a:p>
          <a:r>
            <a:rPr lang="en-US" sz="2800" b="1" dirty="0"/>
            <a:t>SOC 3</a:t>
          </a:r>
        </a:p>
      </dgm:t>
    </dgm:pt>
    <dgm:pt modelId="{4B93F54A-9EEF-4AB4-B801-BAD1C2CC9BAC}" type="parTrans" cxnId="{04EA9A4C-3BB2-4F7C-BC1D-8B107744C884}">
      <dgm:prSet/>
      <dgm:spPr/>
      <dgm:t>
        <a:bodyPr/>
        <a:lstStyle/>
        <a:p>
          <a:endParaRPr lang="en-US" sz="2000"/>
        </a:p>
      </dgm:t>
    </dgm:pt>
    <dgm:pt modelId="{30F573BA-DBB0-49D2-AC35-843C6240BF94}" type="sibTrans" cxnId="{04EA9A4C-3BB2-4F7C-BC1D-8B107744C884}">
      <dgm:prSet/>
      <dgm:spPr/>
      <dgm:t>
        <a:bodyPr/>
        <a:lstStyle/>
        <a:p>
          <a:endParaRPr lang="en-US" sz="2000"/>
        </a:p>
      </dgm:t>
    </dgm:pt>
    <dgm:pt modelId="{43231C38-6829-4E9B-AAE4-24B37438FB72}">
      <dgm:prSet phldrT="[Text]" custT="1"/>
      <dgm:spPr/>
      <dgm:t>
        <a:bodyPr/>
        <a:lstStyle/>
        <a:p>
          <a:r>
            <a:rPr lang="en-US" sz="2000" dirty="0"/>
            <a:t>Any interested parties who do not have sufficient knowledge to understand a SOC 2 report.</a:t>
          </a:r>
        </a:p>
      </dgm:t>
    </dgm:pt>
    <dgm:pt modelId="{4B352B00-70C7-4F4F-9587-397FD694F865}" type="parTrans" cxnId="{9FD40848-0206-4BF7-B4E8-B22C066D3D00}">
      <dgm:prSet/>
      <dgm:spPr/>
      <dgm:t>
        <a:bodyPr/>
        <a:lstStyle/>
        <a:p>
          <a:endParaRPr lang="en-US" sz="2000"/>
        </a:p>
      </dgm:t>
    </dgm:pt>
    <dgm:pt modelId="{BAC84B17-6A85-4B41-A100-C85779BD9F97}" type="sibTrans" cxnId="{9FD40848-0206-4BF7-B4E8-B22C066D3D00}">
      <dgm:prSet/>
      <dgm:spPr/>
      <dgm:t>
        <a:bodyPr/>
        <a:lstStyle/>
        <a:p>
          <a:endParaRPr lang="en-US" sz="2000"/>
        </a:p>
      </dgm:t>
    </dgm:pt>
    <dgm:pt modelId="{08ECDF8E-41FC-4BE2-932D-F650A3083580}">
      <dgm:prSet phldrT="[Text]" custT="1"/>
      <dgm:spPr/>
      <dgm:t>
        <a:bodyPr/>
        <a:lstStyle/>
        <a:p>
          <a:r>
            <a:rPr lang="en-US" sz="2000" dirty="0"/>
            <a:t>Non-branded reports</a:t>
          </a:r>
        </a:p>
      </dgm:t>
    </dgm:pt>
    <dgm:pt modelId="{C0DF6065-9E23-4400-99F4-B52D8A30B142}" type="parTrans" cxnId="{6A7F640A-CE9B-4401-9215-D360EDBB10A4}">
      <dgm:prSet/>
      <dgm:spPr/>
      <dgm:t>
        <a:bodyPr/>
        <a:lstStyle/>
        <a:p>
          <a:endParaRPr lang="en-US" sz="2000"/>
        </a:p>
      </dgm:t>
    </dgm:pt>
    <dgm:pt modelId="{59CB9CFC-3E4E-4ACA-BE86-EFC06CA9DAA9}" type="sibTrans" cxnId="{6A7F640A-CE9B-4401-9215-D360EDBB10A4}">
      <dgm:prSet/>
      <dgm:spPr/>
      <dgm:t>
        <a:bodyPr/>
        <a:lstStyle/>
        <a:p>
          <a:endParaRPr lang="en-US" sz="2000"/>
        </a:p>
      </dgm:t>
    </dgm:pt>
    <dgm:pt modelId="{5239C9B9-53A6-4295-9E02-19BA115E6FA9}">
      <dgm:prSet phldrT="[Text]" custT="1"/>
      <dgm:spPr/>
      <dgm:t>
        <a:bodyPr/>
        <a:lstStyle/>
        <a:p>
          <a:r>
            <a:rPr lang="en-US" sz="2000" dirty="0"/>
            <a:t>Security is the Common Criteria across all Categories</a:t>
          </a:r>
        </a:p>
      </dgm:t>
    </dgm:pt>
    <dgm:pt modelId="{8E7911F7-2559-4C8F-90B4-F883D82FFAF9}" type="parTrans" cxnId="{57C256A0-8ECE-41BD-8E0A-9DAC2736DF61}">
      <dgm:prSet/>
      <dgm:spPr/>
      <dgm:t>
        <a:bodyPr/>
        <a:lstStyle/>
        <a:p>
          <a:endParaRPr lang="en-US"/>
        </a:p>
      </dgm:t>
    </dgm:pt>
    <dgm:pt modelId="{8881F9D4-E456-4E26-ABAF-FF9D94EA69C0}" type="sibTrans" cxnId="{57C256A0-8ECE-41BD-8E0A-9DAC2736DF61}">
      <dgm:prSet/>
      <dgm:spPr/>
      <dgm:t>
        <a:bodyPr/>
        <a:lstStyle/>
        <a:p>
          <a:endParaRPr lang="en-US"/>
        </a:p>
      </dgm:t>
    </dgm:pt>
    <dgm:pt modelId="{C998A539-800B-4774-83E3-1B0F28BDE3E9}">
      <dgm:prSet phldrT="[Text]" custT="1"/>
      <dgm:spPr/>
      <dgm:t>
        <a:bodyPr/>
        <a:lstStyle/>
        <a:p>
          <a:r>
            <a:rPr lang="en-US" sz="2000" dirty="0"/>
            <a:t>SSAE 18, ISAE 3402</a:t>
          </a:r>
        </a:p>
      </dgm:t>
    </dgm:pt>
    <dgm:pt modelId="{6F8E218E-7B1C-4B33-A3C9-AD47AB8F7A06}" type="parTrans" cxnId="{3EE95466-88B0-4FEF-8033-E459FC16F578}">
      <dgm:prSet/>
      <dgm:spPr/>
      <dgm:t>
        <a:bodyPr/>
        <a:lstStyle/>
        <a:p>
          <a:endParaRPr lang="en-US"/>
        </a:p>
      </dgm:t>
    </dgm:pt>
    <dgm:pt modelId="{9BAE6790-D17C-43FA-B1F9-8887FD9DD307}" type="sibTrans" cxnId="{3EE95466-88B0-4FEF-8033-E459FC16F578}">
      <dgm:prSet/>
      <dgm:spPr/>
      <dgm:t>
        <a:bodyPr/>
        <a:lstStyle/>
        <a:p>
          <a:endParaRPr lang="en-US"/>
        </a:p>
      </dgm:t>
    </dgm:pt>
    <dgm:pt modelId="{3624A8CE-CFE6-4525-A8BC-30BAF4885C18}">
      <dgm:prSet phldrT="[Text]" custT="1"/>
      <dgm:spPr/>
      <dgm:t>
        <a:bodyPr/>
        <a:lstStyle/>
        <a:p>
          <a:r>
            <a:rPr lang="en-US" sz="2000" b="1" dirty="0"/>
            <a:t>Technology focused</a:t>
          </a:r>
        </a:p>
      </dgm:t>
    </dgm:pt>
    <dgm:pt modelId="{9D6D77F0-30F6-4C61-A674-4FD54886AFAA}" type="parTrans" cxnId="{30076070-D400-4EF2-89DC-2E57FE9798D6}">
      <dgm:prSet/>
      <dgm:spPr/>
      <dgm:t>
        <a:bodyPr/>
        <a:lstStyle/>
        <a:p>
          <a:endParaRPr lang="en-US"/>
        </a:p>
      </dgm:t>
    </dgm:pt>
    <dgm:pt modelId="{7AA3AEB9-6B8B-45A1-8C9B-867C99086693}" type="sibTrans" cxnId="{30076070-D400-4EF2-89DC-2E57FE9798D6}">
      <dgm:prSet/>
      <dgm:spPr/>
      <dgm:t>
        <a:bodyPr/>
        <a:lstStyle/>
        <a:p>
          <a:endParaRPr lang="en-US"/>
        </a:p>
      </dgm:t>
    </dgm:pt>
    <dgm:pt modelId="{2D2BB2AF-03E6-45A6-8081-9C441F145698}" type="pres">
      <dgm:prSet presAssocID="{14A13CCC-8FD6-4EE7-9362-9DE0EC9ED951}" presName="Name0" presStyleCnt="0">
        <dgm:presLayoutVars>
          <dgm:dir/>
          <dgm:animLvl val="lvl"/>
          <dgm:resizeHandles val="exact"/>
        </dgm:presLayoutVars>
      </dgm:prSet>
      <dgm:spPr/>
    </dgm:pt>
    <dgm:pt modelId="{44F340C4-0DBF-49DD-B2D2-A4F3652A574C}" type="pres">
      <dgm:prSet presAssocID="{74014C37-5C50-43B4-BA06-12717EAA6472}" presName="composite" presStyleCnt="0"/>
      <dgm:spPr/>
    </dgm:pt>
    <dgm:pt modelId="{4523406D-A057-46EC-880C-6B3297708DDA}" type="pres">
      <dgm:prSet presAssocID="{74014C37-5C50-43B4-BA06-12717EAA6472}" presName="parTx" presStyleLbl="alignNode1" presStyleIdx="0" presStyleCnt="3">
        <dgm:presLayoutVars>
          <dgm:chMax val="0"/>
          <dgm:chPref val="0"/>
          <dgm:bulletEnabled val="1"/>
        </dgm:presLayoutVars>
      </dgm:prSet>
      <dgm:spPr/>
    </dgm:pt>
    <dgm:pt modelId="{3FB8847A-6CE2-40D0-BD24-A2D38E788B44}" type="pres">
      <dgm:prSet presAssocID="{74014C37-5C50-43B4-BA06-12717EAA6472}" presName="desTx" presStyleLbl="alignAccFollowNode1" presStyleIdx="0" presStyleCnt="3">
        <dgm:presLayoutVars>
          <dgm:bulletEnabled val="1"/>
        </dgm:presLayoutVars>
      </dgm:prSet>
      <dgm:spPr/>
    </dgm:pt>
    <dgm:pt modelId="{D2F3DE16-8B0C-4A9E-8557-C1DFC4444BB3}" type="pres">
      <dgm:prSet presAssocID="{82D37715-27D6-427A-A252-1A6828531159}" presName="space" presStyleCnt="0"/>
      <dgm:spPr/>
    </dgm:pt>
    <dgm:pt modelId="{3EC2F5AA-E9B3-4AD9-809F-B1DEACEB00E7}" type="pres">
      <dgm:prSet presAssocID="{B63E018E-5635-4A1B-8F4D-E6760D986BAA}" presName="composite" presStyleCnt="0"/>
      <dgm:spPr/>
    </dgm:pt>
    <dgm:pt modelId="{442723DD-AA2A-456C-8859-8808B6E0AD21}" type="pres">
      <dgm:prSet presAssocID="{B63E018E-5635-4A1B-8F4D-E6760D986BAA}" presName="parTx" presStyleLbl="alignNode1" presStyleIdx="1" presStyleCnt="3">
        <dgm:presLayoutVars>
          <dgm:chMax val="0"/>
          <dgm:chPref val="0"/>
          <dgm:bulletEnabled val="1"/>
        </dgm:presLayoutVars>
      </dgm:prSet>
      <dgm:spPr/>
    </dgm:pt>
    <dgm:pt modelId="{577921EE-A622-4658-B0D6-B6F45A2C1EB9}" type="pres">
      <dgm:prSet presAssocID="{B63E018E-5635-4A1B-8F4D-E6760D986BAA}" presName="desTx" presStyleLbl="alignAccFollowNode1" presStyleIdx="1" presStyleCnt="3">
        <dgm:presLayoutVars>
          <dgm:bulletEnabled val="1"/>
        </dgm:presLayoutVars>
      </dgm:prSet>
      <dgm:spPr/>
    </dgm:pt>
    <dgm:pt modelId="{933F479D-013F-4E6D-8075-7307F2287AA7}" type="pres">
      <dgm:prSet presAssocID="{65080785-81CD-43A0-B1C7-DEE68446F4E9}" presName="space" presStyleCnt="0"/>
      <dgm:spPr/>
    </dgm:pt>
    <dgm:pt modelId="{1DE0E328-BDF4-4841-A4E5-2EDF7ACD1D5F}" type="pres">
      <dgm:prSet presAssocID="{2B8264F8-A2B3-4837-9053-A99CA8BEE614}" presName="composite" presStyleCnt="0"/>
      <dgm:spPr/>
    </dgm:pt>
    <dgm:pt modelId="{73A572FD-9BEA-4BEA-9E2B-C3AA949D61C3}" type="pres">
      <dgm:prSet presAssocID="{2B8264F8-A2B3-4837-9053-A99CA8BEE614}" presName="parTx" presStyleLbl="alignNode1" presStyleIdx="2" presStyleCnt="3">
        <dgm:presLayoutVars>
          <dgm:chMax val="0"/>
          <dgm:chPref val="0"/>
          <dgm:bulletEnabled val="1"/>
        </dgm:presLayoutVars>
      </dgm:prSet>
      <dgm:spPr/>
    </dgm:pt>
    <dgm:pt modelId="{8C49840B-73CD-4425-AF81-B22F28BB7477}" type="pres">
      <dgm:prSet presAssocID="{2B8264F8-A2B3-4837-9053-A99CA8BEE614}" presName="desTx" presStyleLbl="alignAccFollowNode1" presStyleIdx="2" presStyleCnt="3">
        <dgm:presLayoutVars>
          <dgm:bulletEnabled val="1"/>
        </dgm:presLayoutVars>
      </dgm:prSet>
      <dgm:spPr/>
    </dgm:pt>
  </dgm:ptLst>
  <dgm:cxnLst>
    <dgm:cxn modelId="{3084D102-2F6D-40A6-8AF7-524839F084FD}" srcId="{74014C37-5C50-43B4-BA06-12717EAA6472}" destId="{2BADD47C-5DD2-4D56-A84B-BB8DCE950278}" srcOrd="0" destOrd="0" parTransId="{48C00B83-404F-434F-B6C1-84D766E401AA}" sibTransId="{9D43FDE2-087B-404E-AAE8-FFA474E4A066}"/>
    <dgm:cxn modelId="{6A7F640A-CE9B-4401-9215-D360EDBB10A4}" srcId="{2B8264F8-A2B3-4837-9053-A99CA8BEE614}" destId="{08ECDF8E-41FC-4BE2-932D-F650A3083580}" srcOrd="1" destOrd="0" parTransId="{C0DF6065-9E23-4400-99F4-B52D8A30B142}" sibTransId="{59CB9CFC-3E4E-4ACA-BE86-EFC06CA9DAA9}"/>
    <dgm:cxn modelId="{3D9CD73D-69B8-42ED-AC2C-908E389F8256}" type="presOf" srcId="{43231C38-6829-4E9B-AAE4-24B37438FB72}" destId="{8C49840B-73CD-4425-AF81-B22F28BB7477}" srcOrd="0" destOrd="0" presId="urn:microsoft.com/office/officeart/2005/8/layout/hList1"/>
    <dgm:cxn modelId="{018F115C-22D5-4652-B3DD-3265478A0F4E}" type="presOf" srcId="{08ECDF8E-41FC-4BE2-932D-F650A3083580}" destId="{8C49840B-73CD-4425-AF81-B22F28BB7477}" srcOrd="0" destOrd="1" presId="urn:microsoft.com/office/officeart/2005/8/layout/hList1"/>
    <dgm:cxn modelId="{856ECA63-6534-4B94-8EDF-22E337DD004A}" srcId="{14A13CCC-8FD6-4EE7-9362-9DE0EC9ED951}" destId="{B63E018E-5635-4A1B-8F4D-E6760D986BAA}" srcOrd="1" destOrd="0" parTransId="{F7A144D3-C3C6-4E3A-888D-903D1E2DDCC4}" sibTransId="{65080785-81CD-43A0-B1C7-DEE68446F4E9}"/>
    <dgm:cxn modelId="{3EE95466-88B0-4FEF-8033-E459FC16F578}" srcId="{74014C37-5C50-43B4-BA06-12717EAA6472}" destId="{C998A539-800B-4774-83E3-1B0F28BDE3E9}" srcOrd="1" destOrd="0" parTransId="{6F8E218E-7B1C-4B33-A3C9-AD47AB8F7A06}" sibTransId="{9BAE6790-D17C-43FA-B1F9-8887FD9DD307}"/>
    <dgm:cxn modelId="{9FD40848-0206-4BF7-B4E8-B22C066D3D00}" srcId="{2B8264F8-A2B3-4837-9053-A99CA8BEE614}" destId="{43231C38-6829-4E9B-AAE4-24B37438FB72}" srcOrd="0" destOrd="0" parTransId="{4B352B00-70C7-4F4F-9587-397FD694F865}" sibTransId="{BAC84B17-6A85-4B41-A100-C85779BD9F97}"/>
    <dgm:cxn modelId="{04EA9A4C-3BB2-4F7C-BC1D-8B107744C884}" srcId="{14A13CCC-8FD6-4EE7-9362-9DE0EC9ED951}" destId="{2B8264F8-A2B3-4837-9053-A99CA8BEE614}" srcOrd="2" destOrd="0" parTransId="{4B93F54A-9EEF-4AB4-B801-BAD1C2CC9BAC}" sibTransId="{30F573BA-DBB0-49D2-AC35-843C6240BF94}"/>
    <dgm:cxn modelId="{8A87BD6D-ADFB-4943-910A-79CEFE2B6C47}" type="presOf" srcId="{2BADD47C-5DD2-4D56-A84B-BB8DCE950278}" destId="{3FB8847A-6CE2-40D0-BD24-A2D38E788B44}" srcOrd="0" destOrd="0" presId="urn:microsoft.com/office/officeart/2005/8/layout/hList1"/>
    <dgm:cxn modelId="{30076070-D400-4EF2-89DC-2E57FE9798D6}" srcId="{B63E018E-5635-4A1B-8F4D-E6760D986BAA}" destId="{3624A8CE-CFE6-4525-A8BC-30BAF4885C18}" srcOrd="2" destOrd="0" parTransId="{9D6D77F0-30F6-4C61-A674-4FD54886AFAA}" sibTransId="{7AA3AEB9-6B8B-45A1-8C9B-867C99086693}"/>
    <dgm:cxn modelId="{AD9B5E7F-9337-4FBB-9ACA-A6976768AC9F}" type="presOf" srcId="{5239C9B9-53A6-4295-9E02-19BA115E6FA9}" destId="{577921EE-A622-4658-B0D6-B6F45A2C1EB9}" srcOrd="0" destOrd="1" presId="urn:microsoft.com/office/officeart/2005/8/layout/hList1"/>
    <dgm:cxn modelId="{7497DF81-043B-41ED-AC37-233F0153A9C1}" type="presOf" srcId="{B63E018E-5635-4A1B-8F4D-E6760D986BAA}" destId="{442723DD-AA2A-456C-8859-8808B6E0AD21}" srcOrd="0" destOrd="0" presId="urn:microsoft.com/office/officeart/2005/8/layout/hList1"/>
    <dgm:cxn modelId="{C1C6B584-DA5E-4D35-A9FF-5B1DDA46B16A}" type="presOf" srcId="{14A13CCC-8FD6-4EE7-9362-9DE0EC9ED951}" destId="{2D2BB2AF-03E6-45A6-8081-9C441F145698}" srcOrd="0" destOrd="0" presId="urn:microsoft.com/office/officeart/2005/8/layout/hList1"/>
    <dgm:cxn modelId="{F356BD9F-8A96-4E72-A45A-9B5B3BA49356}" type="presOf" srcId="{C998A539-800B-4774-83E3-1B0F28BDE3E9}" destId="{3FB8847A-6CE2-40D0-BD24-A2D38E788B44}" srcOrd="0" destOrd="1" presId="urn:microsoft.com/office/officeart/2005/8/layout/hList1"/>
    <dgm:cxn modelId="{57C256A0-8ECE-41BD-8E0A-9DAC2736DF61}" srcId="{B63E018E-5635-4A1B-8F4D-E6760D986BAA}" destId="{5239C9B9-53A6-4295-9E02-19BA115E6FA9}" srcOrd="1" destOrd="0" parTransId="{8E7911F7-2559-4C8F-90B4-F883D82FFAF9}" sibTransId="{8881F9D4-E456-4E26-ABAF-FF9D94EA69C0}"/>
    <dgm:cxn modelId="{0FF4C6AF-0B2A-4AEF-96A3-A71DF5F07DEC}" srcId="{14A13CCC-8FD6-4EE7-9362-9DE0EC9ED951}" destId="{74014C37-5C50-43B4-BA06-12717EAA6472}" srcOrd="0" destOrd="0" parTransId="{26C5FC20-FA89-4DCA-9415-02739309015F}" sibTransId="{82D37715-27D6-427A-A252-1A6828531159}"/>
    <dgm:cxn modelId="{6DD3A3BD-679A-4A67-BFC1-C4A0D0B73378}" type="presOf" srcId="{3624A8CE-CFE6-4525-A8BC-30BAF4885C18}" destId="{577921EE-A622-4658-B0D6-B6F45A2C1EB9}" srcOrd="0" destOrd="2" presId="urn:microsoft.com/office/officeart/2005/8/layout/hList1"/>
    <dgm:cxn modelId="{70CCCCC3-9A55-459D-8E92-D53A3A269602}" srcId="{B63E018E-5635-4A1B-8F4D-E6760D986BAA}" destId="{7DDC026A-05DD-4659-B6F8-1979C158776A}" srcOrd="0" destOrd="0" parTransId="{7373F155-C965-40F2-9F3F-D91B21216D07}" sibTransId="{7019F732-277E-4078-907E-00D65C7ADDD8}"/>
    <dgm:cxn modelId="{1AE7DDC3-D8E9-486E-A1D0-35FAC0A709DB}" type="presOf" srcId="{74014C37-5C50-43B4-BA06-12717EAA6472}" destId="{4523406D-A057-46EC-880C-6B3297708DDA}" srcOrd="0" destOrd="0" presId="urn:microsoft.com/office/officeart/2005/8/layout/hList1"/>
    <dgm:cxn modelId="{8F714BF1-E8A3-4892-B123-1C16E9ADE9A3}" type="presOf" srcId="{2B8264F8-A2B3-4837-9053-A99CA8BEE614}" destId="{73A572FD-9BEA-4BEA-9E2B-C3AA949D61C3}" srcOrd="0" destOrd="0" presId="urn:microsoft.com/office/officeart/2005/8/layout/hList1"/>
    <dgm:cxn modelId="{EEC9C2FF-BE65-414B-9EBB-E304DE06F81F}" type="presOf" srcId="{7DDC026A-05DD-4659-B6F8-1979C158776A}" destId="{577921EE-A622-4658-B0D6-B6F45A2C1EB9}" srcOrd="0" destOrd="0" presId="urn:microsoft.com/office/officeart/2005/8/layout/hList1"/>
    <dgm:cxn modelId="{FD9C3E9E-D1A5-42EE-BFA7-2686CA5EEAF4}" type="presParOf" srcId="{2D2BB2AF-03E6-45A6-8081-9C441F145698}" destId="{44F340C4-0DBF-49DD-B2D2-A4F3652A574C}" srcOrd="0" destOrd="0" presId="urn:microsoft.com/office/officeart/2005/8/layout/hList1"/>
    <dgm:cxn modelId="{FC52F60C-86B2-4493-9594-31CFD101CC64}" type="presParOf" srcId="{44F340C4-0DBF-49DD-B2D2-A4F3652A574C}" destId="{4523406D-A057-46EC-880C-6B3297708DDA}" srcOrd="0" destOrd="0" presId="urn:microsoft.com/office/officeart/2005/8/layout/hList1"/>
    <dgm:cxn modelId="{24768E7B-7D4E-418F-BA28-E30967032897}" type="presParOf" srcId="{44F340C4-0DBF-49DD-B2D2-A4F3652A574C}" destId="{3FB8847A-6CE2-40D0-BD24-A2D38E788B44}" srcOrd="1" destOrd="0" presId="urn:microsoft.com/office/officeart/2005/8/layout/hList1"/>
    <dgm:cxn modelId="{C7A70F30-2313-45EC-88DD-98933A9BCF72}" type="presParOf" srcId="{2D2BB2AF-03E6-45A6-8081-9C441F145698}" destId="{D2F3DE16-8B0C-4A9E-8557-C1DFC4444BB3}" srcOrd="1" destOrd="0" presId="urn:microsoft.com/office/officeart/2005/8/layout/hList1"/>
    <dgm:cxn modelId="{EE282C02-D2C8-4946-923F-2D2FDECCB267}" type="presParOf" srcId="{2D2BB2AF-03E6-45A6-8081-9C441F145698}" destId="{3EC2F5AA-E9B3-4AD9-809F-B1DEACEB00E7}" srcOrd="2" destOrd="0" presId="urn:microsoft.com/office/officeart/2005/8/layout/hList1"/>
    <dgm:cxn modelId="{12E93455-1553-496E-B133-EE1B18A869AD}" type="presParOf" srcId="{3EC2F5AA-E9B3-4AD9-809F-B1DEACEB00E7}" destId="{442723DD-AA2A-456C-8859-8808B6E0AD21}" srcOrd="0" destOrd="0" presId="urn:microsoft.com/office/officeart/2005/8/layout/hList1"/>
    <dgm:cxn modelId="{3276489F-5DF9-4041-B1E5-DA38D12B9305}" type="presParOf" srcId="{3EC2F5AA-E9B3-4AD9-809F-B1DEACEB00E7}" destId="{577921EE-A622-4658-B0D6-B6F45A2C1EB9}" srcOrd="1" destOrd="0" presId="urn:microsoft.com/office/officeart/2005/8/layout/hList1"/>
    <dgm:cxn modelId="{937DFEBD-A22E-4523-B0C5-E2E711565BDF}" type="presParOf" srcId="{2D2BB2AF-03E6-45A6-8081-9C441F145698}" destId="{933F479D-013F-4E6D-8075-7307F2287AA7}" srcOrd="3" destOrd="0" presId="urn:microsoft.com/office/officeart/2005/8/layout/hList1"/>
    <dgm:cxn modelId="{4C431A22-21C2-48CE-B2D0-157045A3FD17}" type="presParOf" srcId="{2D2BB2AF-03E6-45A6-8081-9C441F145698}" destId="{1DE0E328-BDF4-4841-A4E5-2EDF7ACD1D5F}" srcOrd="4" destOrd="0" presId="urn:microsoft.com/office/officeart/2005/8/layout/hList1"/>
    <dgm:cxn modelId="{0DC85262-C232-4FA2-979D-D4CEE1C54977}" type="presParOf" srcId="{1DE0E328-BDF4-4841-A4E5-2EDF7ACD1D5F}" destId="{73A572FD-9BEA-4BEA-9E2B-C3AA949D61C3}" srcOrd="0" destOrd="0" presId="urn:microsoft.com/office/officeart/2005/8/layout/hList1"/>
    <dgm:cxn modelId="{258EE933-3321-4CE7-9E17-EA7BAA562762}" type="presParOf" srcId="{1DE0E328-BDF4-4841-A4E5-2EDF7ACD1D5F}" destId="{8C49840B-73CD-4425-AF81-B22F28BB7477}" srcOrd="1" destOrd="0" presId="urn:microsoft.com/office/officeart/2005/8/layout/hList1"/>
  </dgm:cxnLst>
  <dgm:bg>
    <a:noFill/>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6.xml><?xml version="1.0" encoding="utf-8"?>
<dgm:dataModel xmlns:dgm="http://schemas.openxmlformats.org/drawingml/2006/diagram" xmlns:a="http://schemas.openxmlformats.org/drawingml/2006/main">
  <dgm:ptLst>
    <dgm:pt modelId="{BC9952C4-1E1B-430D-89B6-3CBF5449F565}" type="doc">
      <dgm:prSet loTypeId="urn:microsoft.com/office/officeart/2005/8/layout/vList2" loCatId="list" qsTypeId="urn:microsoft.com/office/officeart/2005/8/quickstyle/3d3" qsCatId="3D" csTypeId="urn:microsoft.com/office/officeart/2005/8/colors/accent0_3" csCatId="mainScheme" phldr="1"/>
      <dgm:spPr/>
      <dgm:t>
        <a:bodyPr/>
        <a:lstStyle/>
        <a:p>
          <a:endParaRPr lang="en-US"/>
        </a:p>
      </dgm:t>
    </dgm:pt>
    <dgm:pt modelId="{9638BE35-DDD5-407E-ABDC-3129DD33F2F3}">
      <dgm:prSet phldrT="[Text]" custT="1"/>
      <dgm:spPr/>
      <dgm:t>
        <a:bodyPr/>
        <a:lstStyle/>
        <a:p>
          <a:r>
            <a:rPr lang="en-US" sz="1600" dirty="0"/>
            <a:t>Security – the system is protected against unauthorized access (both physical and logical).</a:t>
          </a:r>
        </a:p>
      </dgm:t>
    </dgm:pt>
    <dgm:pt modelId="{87462A51-F115-4239-9E3B-C1C0069AE846}" type="parTrans" cxnId="{706D5054-AB8A-4C39-B431-87D75EEDE6A6}">
      <dgm:prSet/>
      <dgm:spPr/>
      <dgm:t>
        <a:bodyPr/>
        <a:lstStyle/>
        <a:p>
          <a:endParaRPr lang="en-US" sz="2000"/>
        </a:p>
      </dgm:t>
    </dgm:pt>
    <dgm:pt modelId="{20871717-F540-47BB-A6DB-C3A8B8FC826A}" type="sibTrans" cxnId="{706D5054-AB8A-4C39-B431-87D75EEDE6A6}">
      <dgm:prSet/>
      <dgm:spPr/>
      <dgm:t>
        <a:bodyPr/>
        <a:lstStyle/>
        <a:p>
          <a:endParaRPr lang="en-US" sz="2000"/>
        </a:p>
      </dgm:t>
    </dgm:pt>
    <dgm:pt modelId="{1D78843A-D52C-428D-AFF8-F091286CDDDA}">
      <dgm:prSet phldrT="[Text]" custT="1"/>
      <dgm:spPr/>
      <dgm:t>
        <a:bodyPr/>
        <a:lstStyle/>
        <a:p>
          <a:r>
            <a:rPr lang="en-US" sz="1600" dirty="0"/>
            <a:t>Availability – the system is available for operation and use as committed or agreed.</a:t>
          </a:r>
        </a:p>
      </dgm:t>
    </dgm:pt>
    <dgm:pt modelId="{401A0E50-1568-48A1-B83F-2BC32C3088AD}" type="parTrans" cxnId="{133AA106-B956-4450-A459-6A136D5C2B5C}">
      <dgm:prSet/>
      <dgm:spPr/>
      <dgm:t>
        <a:bodyPr/>
        <a:lstStyle/>
        <a:p>
          <a:endParaRPr lang="en-US" sz="2000"/>
        </a:p>
      </dgm:t>
    </dgm:pt>
    <dgm:pt modelId="{4CCD395A-11BB-40E1-AB0E-B39D2D825A84}" type="sibTrans" cxnId="{133AA106-B956-4450-A459-6A136D5C2B5C}">
      <dgm:prSet/>
      <dgm:spPr/>
      <dgm:t>
        <a:bodyPr/>
        <a:lstStyle/>
        <a:p>
          <a:endParaRPr lang="en-US" sz="2000"/>
        </a:p>
      </dgm:t>
    </dgm:pt>
    <dgm:pt modelId="{F5D5738D-5DA2-4132-AD2D-8209B7D0D96E}">
      <dgm:prSet phldrT="[Text]" custT="1"/>
      <dgm:spPr/>
      <dgm:t>
        <a:bodyPr/>
        <a:lstStyle/>
        <a:p>
          <a:r>
            <a:rPr lang="en-US" sz="1600" dirty="0"/>
            <a:t>Processing Integrity – system processing is complete, accurate, timely, and authorized.</a:t>
          </a:r>
        </a:p>
      </dgm:t>
    </dgm:pt>
    <dgm:pt modelId="{E189CD63-59BB-49DA-8DFE-8D5F0E9DF87B}" type="parTrans" cxnId="{9DB135CA-834C-4B94-9A3A-53D4FBFF5620}">
      <dgm:prSet/>
      <dgm:spPr/>
      <dgm:t>
        <a:bodyPr/>
        <a:lstStyle/>
        <a:p>
          <a:endParaRPr lang="en-US" sz="2000"/>
        </a:p>
      </dgm:t>
    </dgm:pt>
    <dgm:pt modelId="{01F81C89-4F5A-427E-BBB4-00824B8E24FF}" type="sibTrans" cxnId="{9DB135CA-834C-4B94-9A3A-53D4FBFF5620}">
      <dgm:prSet/>
      <dgm:spPr/>
      <dgm:t>
        <a:bodyPr/>
        <a:lstStyle/>
        <a:p>
          <a:endParaRPr lang="en-US" sz="2000"/>
        </a:p>
      </dgm:t>
    </dgm:pt>
    <dgm:pt modelId="{66B96D63-4492-44E0-9714-63F4D4245238}">
      <dgm:prSet phldrT="[Text]" custT="1"/>
      <dgm:spPr/>
      <dgm:t>
        <a:bodyPr/>
        <a:lstStyle/>
        <a:p>
          <a:r>
            <a:rPr lang="en-US" sz="1600" dirty="0"/>
            <a:t>Confidentiality – information designated as confidential is protected as committed or agreed.</a:t>
          </a:r>
        </a:p>
      </dgm:t>
    </dgm:pt>
    <dgm:pt modelId="{8BC8F7FA-694F-4718-8278-37EC35EDDC62}" type="parTrans" cxnId="{D9166600-5E42-4044-B7F6-2CC4BFE46AB8}">
      <dgm:prSet/>
      <dgm:spPr/>
      <dgm:t>
        <a:bodyPr/>
        <a:lstStyle/>
        <a:p>
          <a:endParaRPr lang="en-US" sz="2000"/>
        </a:p>
      </dgm:t>
    </dgm:pt>
    <dgm:pt modelId="{3DEA01D7-1EBC-42A8-A797-CA2E664AFC4E}" type="sibTrans" cxnId="{D9166600-5E42-4044-B7F6-2CC4BFE46AB8}">
      <dgm:prSet/>
      <dgm:spPr/>
      <dgm:t>
        <a:bodyPr/>
        <a:lstStyle/>
        <a:p>
          <a:endParaRPr lang="en-US" sz="2000"/>
        </a:p>
      </dgm:t>
    </dgm:pt>
    <dgm:pt modelId="{A126622D-0EFA-4975-91DD-5A3A86F8CD42}">
      <dgm:prSet phldrT="[Text]" custT="1"/>
      <dgm:spPr/>
      <dgm:t>
        <a:bodyPr/>
        <a:lstStyle/>
        <a:p>
          <a:r>
            <a:rPr lang="en-US" sz="1600" dirty="0"/>
            <a:t>Privacy – personal information is collected, used, retained, disclosed, and disposed of in conformity with the commitments in the entity’s privacy notice and with criteria set forth in Generally Accepted Privacy Principles (GAPP) issued by the AICPA and Canadian Institute of Chartered Accountants.</a:t>
          </a:r>
        </a:p>
      </dgm:t>
    </dgm:pt>
    <dgm:pt modelId="{A06D7134-2209-4321-8E6C-3FF4D498735A}" type="parTrans" cxnId="{39F6A1C0-A6C2-4D47-BC37-EE57DA6E0BFC}">
      <dgm:prSet/>
      <dgm:spPr/>
      <dgm:t>
        <a:bodyPr/>
        <a:lstStyle/>
        <a:p>
          <a:endParaRPr lang="en-US" sz="2000"/>
        </a:p>
      </dgm:t>
    </dgm:pt>
    <dgm:pt modelId="{A1738220-FB1E-4F0B-8D0F-26540726E951}" type="sibTrans" cxnId="{39F6A1C0-A6C2-4D47-BC37-EE57DA6E0BFC}">
      <dgm:prSet/>
      <dgm:spPr/>
      <dgm:t>
        <a:bodyPr/>
        <a:lstStyle/>
        <a:p>
          <a:endParaRPr lang="en-US" sz="2000"/>
        </a:p>
      </dgm:t>
    </dgm:pt>
    <dgm:pt modelId="{4A8D0853-4F86-4896-8109-1E4EB8226FE0}" type="pres">
      <dgm:prSet presAssocID="{BC9952C4-1E1B-430D-89B6-3CBF5449F565}" presName="linear" presStyleCnt="0">
        <dgm:presLayoutVars>
          <dgm:animLvl val="lvl"/>
          <dgm:resizeHandles val="exact"/>
        </dgm:presLayoutVars>
      </dgm:prSet>
      <dgm:spPr/>
    </dgm:pt>
    <dgm:pt modelId="{A29059C1-FAFE-425C-A259-E4004BDC0741}" type="pres">
      <dgm:prSet presAssocID="{9638BE35-DDD5-407E-ABDC-3129DD33F2F3}" presName="parentText" presStyleLbl="node1" presStyleIdx="0" presStyleCnt="5">
        <dgm:presLayoutVars>
          <dgm:chMax val="0"/>
          <dgm:bulletEnabled val="1"/>
        </dgm:presLayoutVars>
      </dgm:prSet>
      <dgm:spPr/>
    </dgm:pt>
    <dgm:pt modelId="{C1D87FAD-9BAD-48BE-8F06-1A299C06079F}" type="pres">
      <dgm:prSet presAssocID="{20871717-F540-47BB-A6DB-C3A8B8FC826A}" presName="spacer" presStyleCnt="0"/>
      <dgm:spPr/>
    </dgm:pt>
    <dgm:pt modelId="{3FB4D9E1-89C8-4EC7-AF50-065F1B9EBCFA}" type="pres">
      <dgm:prSet presAssocID="{1D78843A-D52C-428D-AFF8-F091286CDDDA}" presName="parentText" presStyleLbl="node1" presStyleIdx="1" presStyleCnt="5">
        <dgm:presLayoutVars>
          <dgm:chMax val="0"/>
          <dgm:bulletEnabled val="1"/>
        </dgm:presLayoutVars>
      </dgm:prSet>
      <dgm:spPr/>
    </dgm:pt>
    <dgm:pt modelId="{D2F7C630-A556-4264-B100-06478D1FAFD0}" type="pres">
      <dgm:prSet presAssocID="{4CCD395A-11BB-40E1-AB0E-B39D2D825A84}" presName="spacer" presStyleCnt="0"/>
      <dgm:spPr/>
    </dgm:pt>
    <dgm:pt modelId="{85DFE004-35E6-42E3-91F0-7FE0AF0C35A0}" type="pres">
      <dgm:prSet presAssocID="{F5D5738D-5DA2-4132-AD2D-8209B7D0D96E}" presName="parentText" presStyleLbl="node1" presStyleIdx="2" presStyleCnt="5" custScaleY="102281">
        <dgm:presLayoutVars>
          <dgm:chMax val="0"/>
          <dgm:bulletEnabled val="1"/>
        </dgm:presLayoutVars>
      </dgm:prSet>
      <dgm:spPr/>
    </dgm:pt>
    <dgm:pt modelId="{0922F467-4E32-42DA-9F88-1F74C4587F62}" type="pres">
      <dgm:prSet presAssocID="{01F81C89-4F5A-427E-BBB4-00824B8E24FF}" presName="spacer" presStyleCnt="0"/>
      <dgm:spPr/>
    </dgm:pt>
    <dgm:pt modelId="{471821BA-6BFD-4BA5-8999-75118551ED83}" type="pres">
      <dgm:prSet presAssocID="{66B96D63-4492-44E0-9714-63F4D4245238}" presName="parentText" presStyleLbl="node1" presStyleIdx="3" presStyleCnt="5">
        <dgm:presLayoutVars>
          <dgm:chMax val="0"/>
          <dgm:bulletEnabled val="1"/>
        </dgm:presLayoutVars>
      </dgm:prSet>
      <dgm:spPr/>
    </dgm:pt>
    <dgm:pt modelId="{90CC1AA5-332C-4F8A-BC3E-843702C279E0}" type="pres">
      <dgm:prSet presAssocID="{3DEA01D7-1EBC-42A8-A797-CA2E664AFC4E}" presName="spacer" presStyleCnt="0"/>
      <dgm:spPr/>
    </dgm:pt>
    <dgm:pt modelId="{81DC4516-696E-45F5-8DDD-A309EEFB1007}" type="pres">
      <dgm:prSet presAssocID="{A126622D-0EFA-4975-91DD-5A3A86F8CD42}" presName="parentText" presStyleLbl="node1" presStyleIdx="4" presStyleCnt="5">
        <dgm:presLayoutVars>
          <dgm:chMax val="0"/>
          <dgm:bulletEnabled val="1"/>
        </dgm:presLayoutVars>
      </dgm:prSet>
      <dgm:spPr/>
    </dgm:pt>
  </dgm:ptLst>
  <dgm:cxnLst>
    <dgm:cxn modelId="{D9166600-5E42-4044-B7F6-2CC4BFE46AB8}" srcId="{BC9952C4-1E1B-430D-89B6-3CBF5449F565}" destId="{66B96D63-4492-44E0-9714-63F4D4245238}" srcOrd="3" destOrd="0" parTransId="{8BC8F7FA-694F-4718-8278-37EC35EDDC62}" sibTransId="{3DEA01D7-1EBC-42A8-A797-CA2E664AFC4E}"/>
    <dgm:cxn modelId="{D93EE700-7056-4AD7-868D-DB773CF99375}" type="presOf" srcId="{F5D5738D-5DA2-4132-AD2D-8209B7D0D96E}" destId="{85DFE004-35E6-42E3-91F0-7FE0AF0C35A0}" srcOrd="0" destOrd="0" presId="urn:microsoft.com/office/officeart/2005/8/layout/vList2"/>
    <dgm:cxn modelId="{133AA106-B956-4450-A459-6A136D5C2B5C}" srcId="{BC9952C4-1E1B-430D-89B6-3CBF5449F565}" destId="{1D78843A-D52C-428D-AFF8-F091286CDDDA}" srcOrd="1" destOrd="0" parTransId="{401A0E50-1568-48A1-B83F-2BC32C3088AD}" sibTransId="{4CCD395A-11BB-40E1-AB0E-B39D2D825A84}"/>
    <dgm:cxn modelId="{706D5054-AB8A-4C39-B431-87D75EEDE6A6}" srcId="{BC9952C4-1E1B-430D-89B6-3CBF5449F565}" destId="{9638BE35-DDD5-407E-ABDC-3129DD33F2F3}" srcOrd="0" destOrd="0" parTransId="{87462A51-F115-4239-9E3B-C1C0069AE846}" sibTransId="{20871717-F540-47BB-A6DB-C3A8B8FC826A}"/>
    <dgm:cxn modelId="{2A9BE277-D05B-4517-95B0-99DC65066FF7}" type="presOf" srcId="{A126622D-0EFA-4975-91DD-5A3A86F8CD42}" destId="{81DC4516-696E-45F5-8DDD-A309EEFB1007}" srcOrd="0" destOrd="0" presId="urn:microsoft.com/office/officeart/2005/8/layout/vList2"/>
    <dgm:cxn modelId="{687E27A9-F02E-4454-9C79-14299D65B12F}" type="presOf" srcId="{1D78843A-D52C-428D-AFF8-F091286CDDDA}" destId="{3FB4D9E1-89C8-4EC7-AF50-065F1B9EBCFA}" srcOrd="0" destOrd="0" presId="urn:microsoft.com/office/officeart/2005/8/layout/vList2"/>
    <dgm:cxn modelId="{39F6A1C0-A6C2-4D47-BC37-EE57DA6E0BFC}" srcId="{BC9952C4-1E1B-430D-89B6-3CBF5449F565}" destId="{A126622D-0EFA-4975-91DD-5A3A86F8CD42}" srcOrd="4" destOrd="0" parTransId="{A06D7134-2209-4321-8E6C-3FF4D498735A}" sibTransId="{A1738220-FB1E-4F0B-8D0F-26540726E951}"/>
    <dgm:cxn modelId="{2A36E6C6-EB65-4214-9136-B0F4B29CABAF}" type="presOf" srcId="{66B96D63-4492-44E0-9714-63F4D4245238}" destId="{471821BA-6BFD-4BA5-8999-75118551ED83}" srcOrd="0" destOrd="0" presId="urn:microsoft.com/office/officeart/2005/8/layout/vList2"/>
    <dgm:cxn modelId="{9DB135CA-834C-4B94-9A3A-53D4FBFF5620}" srcId="{BC9952C4-1E1B-430D-89B6-3CBF5449F565}" destId="{F5D5738D-5DA2-4132-AD2D-8209B7D0D96E}" srcOrd="2" destOrd="0" parTransId="{E189CD63-59BB-49DA-8DFE-8D5F0E9DF87B}" sibTransId="{01F81C89-4F5A-427E-BBB4-00824B8E24FF}"/>
    <dgm:cxn modelId="{B4B412CB-5A0C-43F5-8D5C-68E371A6D111}" type="presOf" srcId="{BC9952C4-1E1B-430D-89B6-3CBF5449F565}" destId="{4A8D0853-4F86-4896-8109-1E4EB8226FE0}" srcOrd="0" destOrd="0" presId="urn:microsoft.com/office/officeart/2005/8/layout/vList2"/>
    <dgm:cxn modelId="{A99768D3-ED76-42F0-88D2-F7B9D5BB4EAF}" type="presOf" srcId="{9638BE35-DDD5-407E-ABDC-3129DD33F2F3}" destId="{A29059C1-FAFE-425C-A259-E4004BDC0741}" srcOrd="0" destOrd="0" presId="urn:microsoft.com/office/officeart/2005/8/layout/vList2"/>
    <dgm:cxn modelId="{261188D3-5AFD-40C7-A33A-EDE571AB7FF7}" type="presParOf" srcId="{4A8D0853-4F86-4896-8109-1E4EB8226FE0}" destId="{A29059C1-FAFE-425C-A259-E4004BDC0741}" srcOrd="0" destOrd="0" presId="urn:microsoft.com/office/officeart/2005/8/layout/vList2"/>
    <dgm:cxn modelId="{5CF01C52-13F7-40F7-95D1-256392754D33}" type="presParOf" srcId="{4A8D0853-4F86-4896-8109-1E4EB8226FE0}" destId="{C1D87FAD-9BAD-48BE-8F06-1A299C06079F}" srcOrd="1" destOrd="0" presId="urn:microsoft.com/office/officeart/2005/8/layout/vList2"/>
    <dgm:cxn modelId="{FED5F036-C27E-4358-B2D3-A7D218ECEBF7}" type="presParOf" srcId="{4A8D0853-4F86-4896-8109-1E4EB8226FE0}" destId="{3FB4D9E1-89C8-4EC7-AF50-065F1B9EBCFA}" srcOrd="2" destOrd="0" presId="urn:microsoft.com/office/officeart/2005/8/layout/vList2"/>
    <dgm:cxn modelId="{509A24AF-770A-498E-A83A-2971716B68B2}" type="presParOf" srcId="{4A8D0853-4F86-4896-8109-1E4EB8226FE0}" destId="{D2F7C630-A556-4264-B100-06478D1FAFD0}" srcOrd="3" destOrd="0" presId="urn:microsoft.com/office/officeart/2005/8/layout/vList2"/>
    <dgm:cxn modelId="{5073C080-0A54-49A6-AC66-4EB8E427A2D1}" type="presParOf" srcId="{4A8D0853-4F86-4896-8109-1E4EB8226FE0}" destId="{85DFE004-35E6-42E3-91F0-7FE0AF0C35A0}" srcOrd="4" destOrd="0" presId="urn:microsoft.com/office/officeart/2005/8/layout/vList2"/>
    <dgm:cxn modelId="{D0B0C53E-E485-4FD9-96BA-DF580202375F}" type="presParOf" srcId="{4A8D0853-4F86-4896-8109-1E4EB8226FE0}" destId="{0922F467-4E32-42DA-9F88-1F74C4587F62}" srcOrd="5" destOrd="0" presId="urn:microsoft.com/office/officeart/2005/8/layout/vList2"/>
    <dgm:cxn modelId="{8E7FD7F5-70D3-47A0-B68C-E4B279995695}" type="presParOf" srcId="{4A8D0853-4F86-4896-8109-1E4EB8226FE0}" destId="{471821BA-6BFD-4BA5-8999-75118551ED83}" srcOrd="6" destOrd="0" presId="urn:microsoft.com/office/officeart/2005/8/layout/vList2"/>
    <dgm:cxn modelId="{70B84232-AF9C-4561-8537-63E8975AF30D}" type="presParOf" srcId="{4A8D0853-4F86-4896-8109-1E4EB8226FE0}" destId="{90CC1AA5-332C-4F8A-BC3E-843702C279E0}" srcOrd="7" destOrd="0" presId="urn:microsoft.com/office/officeart/2005/8/layout/vList2"/>
    <dgm:cxn modelId="{B1BBA45B-047F-4191-9983-465B005F61F1}" type="presParOf" srcId="{4A8D0853-4F86-4896-8109-1E4EB8226FE0}" destId="{81DC4516-696E-45F5-8DDD-A309EEFB1007}" srcOrd="8" destOrd="0" presId="urn:microsoft.com/office/officeart/2005/8/layout/vList2"/>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D2A358-CCEB-440C-843D-C7C61ED9B323}">
      <dsp:nvSpPr>
        <dsp:cNvPr id="0" name=""/>
        <dsp:cNvSpPr/>
      </dsp:nvSpPr>
      <dsp:spPr>
        <a:xfrm>
          <a:off x="2710621" y="249175"/>
          <a:ext cx="3579381" cy="3579381"/>
        </a:xfrm>
        <a:prstGeom prst="pie">
          <a:avLst>
            <a:gd name="adj1" fmla="val 16200000"/>
            <a:gd name="adj2" fmla="val 19800000"/>
          </a:avLst>
        </a:prstGeom>
        <a:solidFill>
          <a:schemeClr val="dk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t>Strategy</a:t>
          </a:r>
        </a:p>
      </dsp:txBody>
      <dsp:txXfrm>
        <a:off x="4585535" y="706398"/>
        <a:ext cx="937456" cy="724398"/>
      </dsp:txXfrm>
    </dsp:sp>
    <dsp:sp modelId="{C0802902-6DDC-4D58-98E9-F66C28DF9300}">
      <dsp:nvSpPr>
        <dsp:cNvPr id="0" name=""/>
        <dsp:cNvSpPr/>
      </dsp:nvSpPr>
      <dsp:spPr>
        <a:xfrm>
          <a:off x="2753232" y="322893"/>
          <a:ext cx="3579381" cy="3579381"/>
        </a:xfrm>
        <a:prstGeom prst="pie">
          <a:avLst>
            <a:gd name="adj1" fmla="val 19800000"/>
            <a:gd name="adj2" fmla="val 1800000"/>
          </a:avLst>
        </a:prstGeom>
        <a:solidFill>
          <a:schemeClr val="dk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t>Governance</a:t>
          </a:r>
        </a:p>
      </dsp:txBody>
      <dsp:txXfrm>
        <a:off x="5182098" y="1771690"/>
        <a:ext cx="980068" cy="703092"/>
      </dsp:txXfrm>
    </dsp:sp>
    <dsp:sp modelId="{5AE6C5FE-5C35-439A-A780-F9BB2D201EF3}">
      <dsp:nvSpPr>
        <dsp:cNvPr id="0" name=""/>
        <dsp:cNvSpPr/>
      </dsp:nvSpPr>
      <dsp:spPr>
        <a:xfrm>
          <a:off x="2710621" y="396611"/>
          <a:ext cx="3579381" cy="3579381"/>
        </a:xfrm>
        <a:prstGeom prst="pie">
          <a:avLst>
            <a:gd name="adj1" fmla="val 1800000"/>
            <a:gd name="adj2" fmla="val 5400000"/>
          </a:avLst>
        </a:prstGeom>
        <a:solidFill>
          <a:schemeClr val="dk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t>Management</a:t>
          </a:r>
        </a:p>
      </dsp:txBody>
      <dsp:txXfrm>
        <a:off x="4585535" y="2815676"/>
        <a:ext cx="937456" cy="724398"/>
      </dsp:txXfrm>
    </dsp:sp>
    <dsp:sp modelId="{A13680CA-281F-4613-8231-B5211E7C1806}">
      <dsp:nvSpPr>
        <dsp:cNvPr id="0" name=""/>
        <dsp:cNvSpPr/>
      </dsp:nvSpPr>
      <dsp:spPr>
        <a:xfrm>
          <a:off x="2625397" y="396611"/>
          <a:ext cx="3579381" cy="3579381"/>
        </a:xfrm>
        <a:prstGeom prst="pie">
          <a:avLst>
            <a:gd name="adj1" fmla="val 5400000"/>
            <a:gd name="adj2" fmla="val 9000000"/>
          </a:avLst>
        </a:prstGeom>
        <a:solidFill>
          <a:schemeClr val="dk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t>Security</a:t>
          </a:r>
        </a:p>
      </dsp:txBody>
      <dsp:txXfrm>
        <a:off x="3392408" y="2815676"/>
        <a:ext cx="937456" cy="724398"/>
      </dsp:txXfrm>
    </dsp:sp>
    <dsp:sp modelId="{5E0476C8-0900-4616-A23D-27108C75118A}">
      <dsp:nvSpPr>
        <dsp:cNvPr id="0" name=""/>
        <dsp:cNvSpPr/>
      </dsp:nvSpPr>
      <dsp:spPr>
        <a:xfrm>
          <a:off x="2582786" y="322893"/>
          <a:ext cx="3579381" cy="3579381"/>
        </a:xfrm>
        <a:prstGeom prst="pie">
          <a:avLst>
            <a:gd name="adj1" fmla="val 9000000"/>
            <a:gd name="adj2" fmla="val 12600000"/>
          </a:avLst>
        </a:prstGeom>
        <a:solidFill>
          <a:schemeClr val="dk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t>Regulations</a:t>
          </a:r>
        </a:p>
      </dsp:txBody>
      <dsp:txXfrm>
        <a:off x="2753232" y="1771690"/>
        <a:ext cx="980068" cy="703092"/>
      </dsp:txXfrm>
    </dsp:sp>
    <dsp:sp modelId="{5745BC83-3A7B-49F8-AA57-F68625B6E09D}">
      <dsp:nvSpPr>
        <dsp:cNvPr id="0" name=""/>
        <dsp:cNvSpPr/>
      </dsp:nvSpPr>
      <dsp:spPr>
        <a:xfrm>
          <a:off x="2625397" y="249175"/>
          <a:ext cx="3579381" cy="3579381"/>
        </a:xfrm>
        <a:prstGeom prst="pie">
          <a:avLst>
            <a:gd name="adj1" fmla="val 12600000"/>
            <a:gd name="adj2" fmla="val 16200000"/>
          </a:avLst>
        </a:prstGeom>
        <a:solidFill>
          <a:schemeClr val="dk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t>Transformation</a:t>
          </a:r>
        </a:p>
      </dsp:txBody>
      <dsp:txXfrm>
        <a:off x="3392408" y="706398"/>
        <a:ext cx="937456" cy="724398"/>
      </dsp:txXfrm>
    </dsp:sp>
    <dsp:sp modelId="{30274DE6-4B1E-4FF8-900F-E31AC2DF10F2}">
      <dsp:nvSpPr>
        <dsp:cNvPr id="0" name=""/>
        <dsp:cNvSpPr/>
      </dsp:nvSpPr>
      <dsp:spPr>
        <a:xfrm>
          <a:off x="2488909" y="27594"/>
          <a:ext cx="4022542" cy="4022542"/>
        </a:xfrm>
        <a:prstGeom prst="circularArrow">
          <a:avLst>
            <a:gd name="adj1" fmla="val 5085"/>
            <a:gd name="adj2" fmla="val 327528"/>
            <a:gd name="adj3" fmla="val 19472472"/>
            <a:gd name="adj4" fmla="val 16200251"/>
            <a:gd name="adj5" fmla="val 5932"/>
          </a:avLst>
        </a:prstGeom>
        <a:solidFill>
          <a:schemeClr val="dk2">
            <a:tint val="60000"/>
            <a:hueOff val="0"/>
            <a:satOff val="0"/>
            <a:lumOff val="0"/>
            <a:alphaOff val="0"/>
          </a:schemeClr>
        </a:solidFill>
        <a:ln>
          <a:noFill/>
        </a:ln>
        <a:effectLst/>
        <a:scene3d>
          <a:camera prst="orthographicFront"/>
          <a:lightRig rig="chilly" dir="t"/>
        </a:scene3d>
        <a:sp3d z="12700" extrusionH="1700" prstMaterial="translucentPowder">
          <a:bevelT w="25400" h="6350" prst="softRound"/>
          <a:bevelB w="0" h="0" prst="convex"/>
        </a:sp3d>
      </dsp:spPr>
      <dsp:style>
        <a:lnRef idx="0">
          <a:scrgbClr r="0" g="0" b="0"/>
        </a:lnRef>
        <a:fillRef idx="1">
          <a:scrgbClr r="0" g="0" b="0"/>
        </a:fillRef>
        <a:effectRef idx="0">
          <a:scrgbClr r="0" g="0" b="0"/>
        </a:effectRef>
        <a:fontRef idx="minor"/>
      </dsp:style>
    </dsp:sp>
    <dsp:sp modelId="{263CE3A1-6113-4335-B5FC-115A4801F342}">
      <dsp:nvSpPr>
        <dsp:cNvPr id="0" name=""/>
        <dsp:cNvSpPr/>
      </dsp:nvSpPr>
      <dsp:spPr>
        <a:xfrm>
          <a:off x="2531521" y="101312"/>
          <a:ext cx="4022542" cy="4022542"/>
        </a:xfrm>
        <a:prstGeom prst="circularArrow">
          <a:avLst>
            <a:gd name="adj1" fmla="val 5085"/>
            <a:gd name="adj2" fmla="val 327528"/>
            <a:gd name="adj3" fmla="val 1472472"/>
            <a:gd name="adj4" fmla="val 19800000"/>
            <a:gd name="adj5" fmla="val 5932"/>
          </a:avLst>
        </a:prstGeom>
        <a:solidFill>
          <a:schemeClr val="dk2">
            <a:tint val="60000"/>
            <a:hueOff val="0"/>
            <a:satOff val="0"/>
            <a:lumOff val="0"/>
            <a:alphaOff val="0"/>
          </a:schemeClr>
        </a:solidFill>
        <a:ln>
          <a:noFill/>
        </a:ln>
        <a:effectLst/>
        <a:scene3d>
          <a:camera prst="orthographicFront"/>
          <a:lightRig rig="chilly" dir="t"/>
        </a:scene3d>
        <a:sp3d z="12700" extrusionH="1700" prstMaterial="translucentPowder">
          <a:bevelT w="25400" h="6350" prst="softRound"/>
          <a:bevelB w="0" h="0" prst="convex"/>
        </a:sp3d>
      </dsp:spPr>
      <dsp:style>
        <a:lnRef idx="0">
          <a:scrgbClr r="0" g="0" b="0"/>
        </a:lnRef>
        <a:fillRef idx="1">
          <a:scrgbClr r="0" g="0" b="0"/>
        </a:fillRef>
        <a:effectRef idx="0">
          <a:scrgbClr r="0" g="0" b="0"/>
        </a:effectRef>
        <a:fontRef idx="minor"/>
      </dsp:style>
    </dsp:sp>
    <dsp:sp modelId="{8D7F697A-4DEF-4054-BC1C-AB1B7EBAC75D}">
      <dsp:nvSpPr>
        <dsp:cNvPr id="0" name=""/>
        <dsp:cNvSpPr/>
      </dsp:nvSpPr>
      <dsp:spPr>
        <a:xfrm>
          <a:off x="2488909" y="175030"/>
          <a:ext cx="4022542" cy="4022542"/>
        </a:xfrm>
        <a:prstGeom prst="circularArrow">
          <a:avLst>
            <a:gd name="adj1" fmla="val 5085"/>
            <a:gd name="adj2" fmla="val 327528"/>
            <a:gd name="adj3" fmla="val 5072221"/>
            <a:gd name="adj4" fmla="val 1800000"/>
            <a:gd name="adj5" fmla="val 5932"/>
          </a:avLst>
        </a:prstGeom>
        <a:solidFill>
          <a:schemeClr val="dk2">
            <a:tint val="60000"/>
            <a:hueOff val="0"/>
            <a:satOff val="0"/>
            <a:lumOff val="0"/>
            <a:alphaOff val="0"/>
          </a:schemeClr>
        </a:solidFill>
        <a:ln>
          <a:noFill/>
        </a:ln>
        <a:effectLst/>
        <a:scene3d>
          <a:camera prst="orthographicFront"/>
          <a:lightRig rig="chilly" dir="t"/>
        </a:scene3d>
        <a:sp3d z="12700" extrusionH="1700" prstMaterial="translucentPowder">
          <a:bevelT w="25400" h="6350" prst="softRound"/>
          <a:bevelB w="0" h="0" prst="convex"/>
        </a:sp3d>
      </dsp:spPr>
      <dsp:style>
        <a:lnRef idx="0">
          <a:scrgbClr r="0" g="0" b="0"/>
        </a:lnRef>
        <a:fillRef idx="1">
          <a:scrgbClr r="0" g="0" b="0"/>
        </a:fillRef>
        <a:effectRef idx="0">
          <a:scrgbClr r="0" g="0" b="0"/>
        </a:effectRef>
        <a:fontRef idx="minor"/>
      </dsp:style>
    </dsp:sp>
    <dsp:sp modelId="{40549081-6234-4B3B-A737-8A9C99BAA7ED}">
      <dsp:nvSpPr>
        <dsp:cNvPr id="0" name=""/>
        <dsp:cNvSpPr/>
      </dsp:nvSpPr>
      <dsp:spPr>
        <a:xfrm>
          <a:off x="2403947" y="175030"/>
          <a:ext cx="4022542" cy="4022542"/>
        </a:xfrm>
        <a:prstGeom prst="circularArrow">
          <a:avLst>
            <a:gd name="adj1" fmla="val 5085"/>
            <a:gd name="adj2" fmla="val 327528"/>
            <a:gd name="adj3" fmla="val 8672472"/>
            <a:gd name="adj4" fmla="val 5400251"/>
            <a:gd name="adj5" fmla="val 5932"/>
          </a:avLst>
        </a:prstGeom>
        <a:solidFill>
          <a:schemeClr val="dk2">
            <a:tint val="60000"/>
            <a:hueOff val="0"/>
            <a:satOff val="0"/>
            <a:lumOff val="0"/>
            <a:alphaOff val="0"/>
          </a:schemeClr>
        </a:solidFill>
        <a:ln>
          <a:noFill/>
        </a:ln>
        <a:effectLst/>
        <a:scene3d>
          <a:camera prst="orthographicFront"/>
          <a:lightRig rig="chilly" dir="t"/>
        </a:scene3d>
        <a:sp3d z="12700" extrusionH="1700" prstMaterial="translucentPowder">
          <a:bevelT w="25400" h="6350" prst="softRound"/>
          <a:bevelB w="0" h="0" prst="convex"/>
        </a:sp3d>
      </dsp:spPr>
      <dsp:style>
        <a:lnRef idx="0">
          <a:scrgbClr r="0" g="0" b="0"/>
        </a:lnRef>
        <a:fillRef idx="1">
          <a:scrgbClr r="0" g="0" b="0"/>
        </a:fillRef>
        <a:effectRef idx="0">
          <a:scrgbClr r="0" g="0" b="0"/>
        </a:effectRef>
        <a:fontRef idx="minor"/>
      </dsp:style>
    </dsp:sp>
    <dsp:sp modelId="{14BA344C-B0A5-4D73-9A06-E1E701F0F285}">
      <dsp:nvSpPr>
        <dsp:cNvPr id="0" name=""/>
        <dsp:cNvSpPr/>
      </dsp:nvSpPr>
      <dsp:spPr>
        <a:xfrm>
          <a:off x="2361336" y="101312"/>
          <a:ext cx="4022542" cy="4022542"/>
        </a:xfrm>
        <a:prstGeom prst="circularArrow">
          <a:avLst>
            <a:gd name="adj1" fmla="val 5085"/>
            <a:gd name="adj2" fmla="val 327528"/>
            <a:gd name="adj3" fmla="val 12272472"/>
            <a:gd name="adj4" fmla="val 9000000"/>
            <a:gd name="adj5" fmla="val 5932"/>
          </a:avLst>
        </a:prstGeom>
        <a:solidFill>
          <a:schemeClr val="dk2">
            <a:tint val="60000"/>
            <a:hueOff val="0"/>
            <a:satOff val="0"/>
            <a:lumOff val="0"/>
            <a:alphaOff val="0"/>
          </a:schemeClr>
        </a:solidFill>
        <a:ln>
          <a:noFill/>
        </a:ln>
        <a:effectLst/>
        <a:scene3d>
          <a:camera prst="orthographicFront"/>
          <a:lightRig rig="chilly" dir="t"/>
        </a:scene3d>
        <a:sp3d z="12700" extrusionH="1700" prstMaterial="translucentPowder">
          <a:bevelT w="25400" h="6350" prst="softRound"/>
          <a:bevelB w="0" h="0" prst="convex"/>
        </a:sp3d>
      </dsp:spPr>
      <dsp:style>
        <a:lnRef idx="0">
          <a:scrgbClr r="0" g="0" b="0"/>
        </a:lnRef>
        <a:fillRef idx="1">
          <a:scrgbClr r="0" g="0" b="0"/>
        </a:fillRef>
        <a:effectRef idx="0">
          <a:scrgbClr r="0" g="0" b="0"/>
        </a:effectRef>
        <a:fontRef idx="minor"/>
      </dsp:style>
    </dsp:sp>
    <dsp:sp modelId="{6CDD264E-97B4-4C16-AE10-54FE91939C04}">
      <dsp:nvSpPr>
        <dsp:cNvPr id="0" name=""/>
        <dsp:cNvSpPr/>
      </dsp:nvSpPr>
      <dsp:spPr>
        <a:xfrm>
          <a:off x="2403947" y="27594"/>
          <a:ext cx="4022542" cy="4022542"/>
        </a:xfrm>
        <a:prstGeom prst="circularArrow">
          <a:avLst>
            <a:gd name="adj1" fmla="val 5085"/>
            <a:gd name="adj2" fmla="val 327528"/>
            <a:gd name="adj3" fmla="val 15872221"/>
            <a:gd name="adj4" fmla="val 12600000"/>
            <a:gd name="adj5" fmla="val 5932"/>
          </a:avLst>
        </a:prstGeom>
        <a:solidFill>
          <a:schemeClr val="dk2">
            <a:tint val="60000"/>
            <a:hueOff val="0"/>
            <a:satOff val="0"/>
            <a:lumOff val="0"/>
            <a:alphaOff val="0"/>
          </a:schemeClr>
        </a:solidFill>
        <a:ln>
          <a:noFill/>
        </a:ln>
        <a:effectLst/>
        <a:scene3d>
          <a:camera prst="orthographicFront"/>
          <a:lightRig rig="chilly" dir="t"/>
        </a:scene3d>
        <a:sp3d z="12700" extrusionH="1700" prstMaterial="translucentPowder">
          <a:bevelT w="25400" h="6350" prst="softRound"/>
          <a:bevelB w="0" h="0" prst="convex"/>
        </a:sp3d>
      </dsp:spPr>
      <dsp:style>
        <a:lnRef idx="0">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6E72CB-C444-45D8-8C91-B39BBB429696}">
      <dsp:nvSpPr>
        <dsp:cNvPr id="0" name=""/>
        <dsp:cNvSpPr/>
      </dsp:nvSpPr>
      <dsp:spPr>
        <a:xfrm>
          <a:off x="3075" y="0"/>
          <a:ext cx="2958712" cy="4107936"/>
        </a:xfrm>
        <a:prstGeom prst="roundRect">
          <a:avLst>
            <a:gd name="adj" fmla="val 10000"/>
          </a:avLst>
        </a:prstGeom>
        <a:solidFill>
          <a:schemeClr val="dk2">
            <a:tint val="40000"/>
            <a:hueOff val="0"/>
            <a:satOff val="0"/>
            <a:lumOff val="0"/>
            <a:alphaOff val="0"/>
          </a:schemeClr>
        </a:solidFill>
        <a:ln w="9525" cap="flat" cmpd="sng" algn="ctr">
          <a:solidFill>
            <a:schemeClr val="dk2">
              <a:hueOff val="0"/>
              <a:satOff val="0"/>
              <a:lumOff val="0"/>
              <a:alphaOff val="0"/>
            </a:schemeClr>
          </a:solidFill>
          <a:prstDash val="solid"/>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Contributing Factors</a:t>
          </a:r>
        </a:p>
      </dsp:txBody>
      <dsp:txXfrm>
        <a:off x="3075" y="0"/>
        <a:ext cx="2958712" cy="1232380"/>
      </dsp:txXfrm>
    </dsp:sp>
    <dsp:sp modelId="{14C623EF-ED29-4339-996A-2C8488E51C81}">
      <dsp:nvSpPr>
        <dsp:cNvPr id="0" name=""/>
        <dsp:cNvSpPr/>
      </dsp:nvSpPr>
      <dsp:spPr>
        <a:xfrm>
          <a:off x="298946" y="1232481"/>
          <a:ext cx="2366970" cy="598438"/>
        </a:xfrm>
        <a:prstGeom prst="roundRect">
          <a:avLst>
            <a:gd name="adj" fmla="val 10000"/>
          </a:avLst>
        </a:prstGeom>
        <a:solidFill>
          <a:schemeClr val="dk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800" kern="1200" dirty="0"/>
            <a:t>Poor system implementation</a:t>
          </a:r>
        </a:p>
      </dsp:txBody>
      <dsp:txXfrm>
        <a:off x="316474" y="1250009"/>
        <a:ext cx="2331914" cy="563382"/>
      </dsp:txXfrm>
    </dsp:sp>
    <dsp:sp modelId="{FD8B910F-1B1A-4572-930E-455144E5E32D}">
      <dsp:nvSpPr>
        <dsp:cNvPr id="0" name=""/>
        <dsp:cNvSpPr/>
      </dsp:nvSpPr>
      <dsp:spPr>
        <a:xfrm>
          <a:off x="298946" y="1922987"/>
          <a:ext cx="2366970" cy="598438"/>
        </a:xfrm>
        <a:prstGeom prst="roundRect">
          <a:avLst>
            <a:gd name="adj" fmla="val 10000"/>
          </a:avLst>
        </a:prstGeom>
        <a:solidFill>
          <a:schemeClr val="dk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800" kern="1200" dirty="0"/>
            <a:t>Creating silo approach</a:t>
          </a:r>
        </a:p>
      </dsp:txBody>
      <dsp:txXfrm>
        <a:off x="316474" y="1940515"/>
        <a:ext cx="2331914" cy="563382"/>
      </dsp:txXfrm>
    </dsp:sp>
    <dsp:sp modelId="{F04CA13E-0A99-4C36-8BF2-401B2AF8AF87}">
      <dsp:nvSpPr>
        <dsp:cNvPr id="0" name=""/>
        <dsp:cNvSpPr/>
      </dsp:nvSpPr>
      <dsp:spPr>
        <a:xfrm>
          <a:off x="298946" y="2613493"/>
          <a:ext cx="2366970" cy="598438"/>
        </a:xfrm>
        <a:prstGeom prst="roundRect">
          <a:avLst>
            <a:gd name="adj" fmla="val 10000"/>
          </a:avLst>
        </a:prstGeom>
        <a:solidFill>
          <a:schemeClr val="dk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800" kern="1200" dirty="0"/>
            <a:t>Lack of documentation</a:t>
          </a:r>
        </a:p>
      </dsp:txBody>
      <dsp:txXfrm>
        <a:off x="316474" y="2631021"/>
        <a:ext cx="2331914" cy="563382"/>
      </dsp:txXfrm>
    </dsp:sp>
    <dsp:sp modelId="{B29C00E7-AA59-4E5E-B00F-58021A92FA95}">
      <dsp:nvSpPr>
        <dsp:cNvPr id="0" name=""/>
        <dsp:cNvSpPr/>
      </dsp:nvSpPr>
      <dsp:spPr>
        <a:xfrm>
          <a:off x="298946" y="3304000"/>
          <a:ext cx="2366970" cy="598438"/>
        </a:xfrm>
        <a:prstGeom prst="roundRect">
          <a:avLst>
            <a:gd name="adj" fmla="val 10000"/>
          </a:avLst>
        </a:prstGeom>
        <a:solidFill>
          <a:schemeClr val="dk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800" kern="1200" dirty="0"/>
            <a:t>Lack of governance</a:t>
          </a:r>
        </a:p>
      </dsp:txBody>
      <dsp:txXfrm>
        <a:off x="316474" y="3321528"/>
        <a:ext cx="2331914" cy="563382"/>
      </dsp:txXfrm>
    </dsp:sp>
    <dsp:sp modelId="{947FE7F0-D5C7-462C-B4E8-47D78100A4EA}">
      <dsp:nvSpPr>
        <dsp:cNvPr id="0" name=""/>
        <dsp:cNvSpPr/>
      </dsp:nvSpPr>
      <dsp:spPr>
        <a:xfrm>
          <a:off x="3180614" y="0"/>
          <a:ext cx="2958712" cy="4107936"/>
        </a:xfrm>
        <a:prstGeom prst="roundRect">
          <a:avLst>
            <a:gd name="adj" fmla="val 10000"/>
          </a:avLst>
        </a:prstGeom>
        <a:solidFill>
          <a:schemeClr val="dk2">
            <a:tint val="40000"/>
            <a:hueOff val="0"/>
            <a:satOff val="0"/>
            <a:lumOff val="0"/>
            <a:alphaOff val="0"/>
          </a:schemeClr>
        </a:solidFill>
        <a:ln w="9525" cap="flat" cmpd="sng" algn="ctr">
          <a:solidFill>
            <a:schemeClr val="dk2">
              <a:hueOff val="0"/>
              <a:satOff val="0"/>
              <a:lumOff val="0"/>
              <a:alphaOff val="0"/>
            </a:schemeClr>
          </a:solidFill>
          <a:prstDash val="solid"/>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Impact </a:t>
          </a:r>
        </a:p>
      </dsp:txBody>
      <dsp:txXfrm>
        <a:off x="3180614" y="0"/>
        <a:ext cx="2958712" cy="1232380"/>
      </dsp:txXfrm>
    </dsp:sp>
    <dsp:sp modelId="{0A45783F-B79F-4BDD-8D8C-9A31D8392945}">
      <dsp:nvSpPr>
        <dsp:cNvPr id="0" name=""/>
        <dsp:cNvSpPr/>
      </dsp:nvSpPr>
      <dsp:spPr>
        <a:xfrm>
          <a:off x="3479562" y="1232481"/>
          <a:ext cx="2366970" cy="598438"/>
        </a:xfrm>
        <a:prstGeom prst="roundRect">
          <a:avLst>
            <a:gd name="adj" fmla="val 10000"/>
          </a:avLst>
        </a:prstGeom>
        <a:solidFill>
          <a:schemeClr val="dk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800" kern="1200" dirty="0"/>
            <a:t>Inability to invoice correctly</a:t>
          </a:r>
        </a:p>
      </dsp:txBody>
      <dsp:txXfrm>
        <a:off x="3497090" y="1250009"/>
        <a:ext cx="2331914" cy="563382"/>
      </dsp:txXfrm>
    </dsp:sp>
    <dsp:sp modelId="{33D9B388-6CBA-4E2F-AACE-AB21EB3B878E}">
      <dsp:nvSpPr>
        <dsp:cNvPr id="0" name=""/>
        <dsp:cNvSpPr/>
      </dsp:nvSpPr>
      <dsp:spPr>
        <a:xfrm>
          <a:off x="3479562" y="1922987"/>
          <a:ext cx="2366970" cy="598438"/>
        </a:xfrm>
        <a:prstGeom prst="roundRect">
          <a:avLst>
            <a:gd name="adj" fmla="val 10000"/>
          </a:avLst>
        </a:prstGeom>
        <a:solidFill>
          <a:schemeClr val="dk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800" kern="1200" dirty="0"/>
            <a:t>Increase service calls</a:t>
          </a:r>
        </a:p>
      </dsp:txBody>
      <dsp:txXfrm>
        <a:off x="3497090" y="1940515"/>
        <a:ext cx="2331914" cy="563382"/>
      </dsp:txXfrm>
    </dsp:sp>
    <dsp:sp modelId="{68E46470-3CEF-494D-AE55-797FD8E8B011}">
      <dsp:nvSpPr>
        <dsp:cNvPr id="0" name=""/>
        <dsp:cNvSpPr/>
      </dsp:nvSpPr>
      <dsp:spPr>
        <a:xfrm>
          <a:off x="3479562" y="2613493"/>
          <a:ext cx="2366970" cy="598438"/>
        </a:xfrm>
        <a:prstGeom prst="roundRect">
          <a:avLst>
            <a:gd name="adj" fmla="val 10000"/>
          </a:avLst>
        </a:prstGeom>
        <a:solidFill>
          <a:schemeClr val="dk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800" kern="1200" dirty="0"/>
            <a:t>Increase exposure to fraud</a:t>
          </a:r>
        </a:p>
      </dsp:txBody>
      <dsp:txXfrm>
        <a:off x="3497090" y="2631021"/>
        <a:ext cx="2331914" cy="563382"/>
      </dsp:txXfrm>
    </dsp:sp>
    <dsp:sp modelId="{98E1B062-68F4-42A5-9628-BDC1187E9585}">
      <dsp:nvSpPr>
        <dsp:cNvPr id="0" name=""/>
        <dsp:cNvSpPr/>
      </dsp:nvSpPr>
      <dsp:spPr>
        <a:xfrm>
          <a:off x="3479562" y="3304000"/>
          <a:ext cx="2366970" cy="598438"/>
        </a:xfrm>
        <a:prstGeom prst="roundRect">
          <a:avLst>
            <a:gd name="adj" fmla="val 10000"/>
          </a:avLst>
        </a:prstGeom>
        <a:solidFill>
          <a:schemeClr val="dk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800" kern="1200" dirty="0"/>
            <a:t>Poor reporting or analytics</a:t>
          </a:r>
        </a:p>
      </dsp:txBody>
      <dsp:txXfrm>
        <a:off x="3497090" y="3321528"/>
        <a:ext cx="2331914" cy="56338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1F3FDB-FA69-4517-A27C-0E2E53195B85}">
      <dsp:nvSpPr>
        <dsp:cNvPr id="0" name=""/>
        <dsp:cNvSpPr/>
      </dsp:nvSpPr>
      <dsp:spPr>
        <a:xfrm>
          <a:off x="4139639" y="-38759"/>
          <a:ext cx="799464" cy="6617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dirty="0">
              <a:solidFill>
                <a:schemeClr val="tx2"/>
              </a:solidFill>
            </a:rPr>
            <a:t>Provide a risk rating for each vendor</a:t>
          </a:r>
        </a:p>
      </dsp:txBody>
      <dsp:txXfrm>
        <a:off x="4139639" y="-38759"/>
        <a:ext cx="799464" cy="661736"/>
      </dsp:txXfrm>
    </dsp:sp>
    <dsp:sp modelId="{E5552A85-3CFD-405C-B2F8-8497101982F9}">
      <dsp:nvSpPr>
        <dsp:cNvPr id="0" name=""/>
        <dsp:cNvSpPr/>
      </dsp:nvSpPr>
      <dsp:spPr>
        <a:xfrm>
          <a:off x="2141085" y="-3665"/>
          <a:ext cx="3429761" cy="3429761"/>
        </a:xfrm>
        <a:prstGeom prst="circularArrow">
          <a:avLst>
            <a:gd name="adj1" fmla="val 3762"/>
            <a:gd name="adj2" fmla="val 234743"/>
            <a:gd name="adj3" fmla="val 19827357"/>
            <a:gd name="adj4" fmla="val 18806746"/>
            <a:gd name="adj5" fmla="val 4389"/>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0CAD562-546E-4482-8246-291AAD6B3AE6}">
      <dsp:nvSpPr>
        <dsp:cNvPr id="0" name=""/>
        <dsp:cNvSpPr/>
      </dsp:nvSpPr>
      <dsp:spPr>
        <a:xfrm>
          <a:off x="5004157" y="1029856"/>
          <a:ext cx="774814" cy="6617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dirty="0">
              <a:solidFill>
                <a:schemeClr val="tx2"/>
              </a:solidFill>
            </a:rPr>
            <a:t>Create a schedule for review</a:t>
          </a:r>
        </a:p>
      </dsp:txBody>
      <dsp:txXfrm>
        <a:off x="5004157" y="1029856"/>
        <a:ext cx="774814" cy="661736"/>
      </dsp:txXfrm>
    </dsp:sp>
    <dsp:sp modelId="{B672606D-179F-4935-9387-07784DDBE960}">
      <dsp:nvSpPr>
        <dsp:cNvPr id="0" name=""/>
        <dsp:cNvSpPr/>
      </dsp:nvSpPr>
      <dsp:spPr>
        <a:xfrm>
          <a:off x="2141085" y="-3665"/>
          <a:ext cx="3429761" cy="3429761"/>
        </a:xfrm>
        <a:prstGeom prst="circularArrow">
          <a:avLst>
            <a:gd name="adj1" fmla="val 3762"/>
            <a:gd name="adj2" fmla="val 234743"/>
            <a:gd name="adj3" fmla="val 1230473"/>
            <a:gd name="adj4" fmla="val 21557173"/>
            <a:gd name="adj5" fmla="val 4389"/>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9574004-133C-4C9D-9E89-41CC381D2DD2}">
      <dsp:nvSpPr>
        <dsp:cNvPr id="0" name=""/>
        <dsp:cNvSpPr/>
      </dsp:nvSpPr>
      <dsp:spPr>
        <a:xfrm>
          <a:off x="4608296" y="2362398"/>
          <a:ext cx="958247" cy="6617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dirty="0">
              <a:solidFill>
                <a:schemeClr val="tx2"/>
              </a:solidFill>
            </a:rPr>
            <a:t>Identify triggers that would escalate the review</a:t>
          </a:r>
        </a:p>
      </dsp:txBody>
      <dsp:txXfrm>
        <a:off x="4608296" y="2362398"/>
        <a:ext cx="958247" cy="661736"/>
      </dsp:txXfrm>
    </dsp:sp>
    <dsp:sp modelId="{17570CB9-AE16-483B-AC1D-F49614939EC9}">
      <dsp:nvSpPr>
        <dsp:cNvPr id="0" name=""/>
        <dsp:cNvSpPr/>
      </dsp:nvSpPr>
      <dsp:spPr>
        <a:xfrm>
          <a:off x="2141085" y="-3665"/>
          <a:ext cx="3429761" cy="3429761"/>
        </a:xfrm>
        <a:prstGeom prst="circularArrow">
          <a:avLst>
            <a:gd name="adj1" fmla="val 3762"/>
            <a:gd name="adj2" fmla="val 234743"/>
            <a:gd name="adj3" fmla="val 4365554"/>
            <a:gd name="adj4" fmla="val 3387929"/>
            <a:gd name="adj5" fmla="val 4389"/>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9908D2C-8312-43A5-AD98-0CA23C75D981}">
      <dsp:nvSpPr>
        <dsp:cNvPr id="0" name=""/>
        <dsp:cNvSpPr/>
      </dsp:nvSpPr>
      <dsp:spPr>
        <a:xfrm>
          <a:off x="3492858" y="2877866"/>
          <a:ext cx="726216" cy="8168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dirty="0">
              <a:solidFill>
                <a:schemeClr val="tx2"/>
              </a:solidFill>
            </a:rPr>
            <a:t>Identify &amp;  manage evidence</a:t>
          </a:r>
        </a:p>
      </dsp:txBody>
      <dsp:txXfrm>
        <a:off x="3492858" y="2877866"/>
        <a:ext cx="726216" cy="816874"/>
      </dsp:txXfrm>
    </dsp:sp>
    <dsp:sp modelId="{A219DDB4-A254-4C57-BC00-1DFABCEF051D}">
      <dsp:nvSpPr>
        <dsp:cNvPr id="0" name=""/>
        <dsp:cNvSpPr/>
      </dsp:nvSpPr>
      <dsp:spPr>
        <a:xfrm>
          <a:off x="2141085" y="-3665"/>
          <a:ext cx="3429761" cy="3429761"/>
        </a:xfrm>
        <a:prstGeom prst="circularArrow">
          <a:avLst>
            <a:gd name="adj1" fmla="val 3762"/>
            <a:gd name="adj2" fmla="val 234743"/>
            <a:gd name="adj3" fmla="val 7257674"/>
            <a:gd name="adj4" fmla="val 6199703"/>
            <a:gd name="adj5" fmla="val 4389"/>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5FA4FED-163E-4DBE-AAF9-3A8EDA04A9AD}">
      <dsp:nvSpPr>
        <dsp:cNvPr id="0" name=""/>
        <dsp:cNvSpPr/>
      </dsp:nvSpPr>
      <dsp:spPr>
        <a:xfrm>
          <a:off x="2293644" y="2362398"/>
          <a:ext cx="661736" cy="6617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dirty="0">
              <a:solidFill>
                <a:schemeClr val="tx2"/>
              </a:solidFill>
            </a:rPr>
            <a:t>Evaluate vendor risk </a:t>
          </a:r>
        </a:p>
      </dsp:txBody>
      <dsp:txXfrm>
        <a:off x="2293644" y="2362398"/>
        <a:ext cx="661736" cy="661736"/>
      </dsp:txXfrm>
    </dsp:sp>
    <dsp:sp modelId="{F286468B-36AB-4663-8D39-C27688DDC2A8}">
      <dsp:nvSpPr>
        <dsp:cNvPr id="0" name=""/>
        <dsp:cNvSpPr/>
      </dsp:nvSpPr>
      <dsp:spPr>
        <a:xfrm>
          <a:off x="2141085" y="-3665"/>
          <a:ext cx="3429761" cy="3429761"/>
        </a:xfrm>
        <a:prstGeom prst="circularArrow">
          <a:avLst>
            <a:gd name="adj1" fmla="val 3762"/>
            <a:gd name="adj2" fmla="val 234743"/>
            <a:gd name="adj3" fmla="val 10608085"/>
            <a:gd name="adj4" fmla="val 9334784"/>
            <a:gd name="adj5" fmla="val 4389"/>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3D30458-CF51-46AB-AF29-DF903EBDB0D4}">
      <dsp:nvSpPr>
        <dsp:cNvPr id="0" name=""/>
        <dsp:cNvSpPr/>
      </dsp:nvSpPr>
      <dsp:spPr>
        <a:xfrm>
          <a:off x="1921238" y="1029856"/>
          <a:ext cx="798259" cy="6617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dirty="0">
              <a:solidFill>
                <a:schemeClr val="tx2"/>
              </a:solidFill>
            </a:rPr>
            <a:t>Manage &amp; remediate vendor risk</a:t>
          </a:r>
        </a:p>
      </dsp:txBody>
      <dsp:txXfrm>
        <a:off x="1921238" y="1029856"/>
        <a:ext cx="798259" cy="661736"/>
      </dsp:txXfrm>
    </dsp:sp>
    <dsp:sp modelId="{8890ACF1-11DA-42E6-9638-20824FB426E9}">
      <dsp:nvSpPr>
        <dsp:cNvPr id="0" name=""/>
        <dsp:cNvSpPr/>
      </dsp:nvSpPr>
      <dsp:spPr>
        <a:xfrm>
          <a:off x="2141085" y="-3665"/>
          <a:ext cx="3429761" cy="3429761"/>
        </a:xfrm>
        <a:prstGeom prst="circularArrow">
          <a:avLst>
            <a:gd name="adj1" fmla="val 3762"/>
            <a:gd name="adj2" fmla="val 234743"/>
            <a:gd name="adj3" fmla="val 13560051"/>
            <a:gd name="adj4" fmla="val 12337901"/>
            <a:gd name="adj5" fmla="val 4389"/>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2BF0C99-E553-41BE-B730-77D6E44F86DE}">
      <dsp:nvSpPr>
        <dsp:cNvPr id="0" name=""/>
        <dsp:cNvSpPr/>
      </dsp:nvSpPr>
      <dsp:spPr>
        <a:xfrm>
          <a:off x="2841692" y="-38759"/>
          <a:ext cx="661736" cy="6617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dirty="0">
              <a:solidFill>
                <a:schemeClr val="tx2"/>
              </a:solidFill>
            </a:rPr>
            <a:t>Report on vendor risk</a:t>
          </a:r>
        </a:p>
      </dsp:txBody>
      <dsp:txXfrm>
        <a:off x="2841692" y="-38759"/>
        <a:ext cx="661736" cy="661736"/>
      </dsp:txXfrm>
    </dsp:sp>
    <dsp:sp modelId="{EA5E69AC-6A7D-4D35-8589-E38504FCD818}">
      <dsp:nvSpPr>
        <dsp:cNvPr id="0" name=""/>
        <dsp:cNvSpPr/>
      </dsp:nvSpPr>
      <dsp:spPr>
        <a:xfrm>
          <a:off x="2141085" y="-3665"/>
          <a:ext cx="3429761" cy="3429761"/>
        </a:xfrm>
        <a:prstGeom prst="circularArrow">
          <a:avLst>
            <a:gd name="adj1" fmla="val 3762"/>
            <a:gd name="adj2" fmla="val 234743"/>
            <a:gd name="adj3" fmla="val 16587792"/>
            <a:gd name="adj4" fmla="val 15423989"/>
            <a:gd name="adj5" fmla="val 4389"/>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F531A1-2B12-467F-AE36-5F823D149510}">
      <dsp:nvSpPr>
        <dsp:cNvPr id="0" name=""/>
        <dsp:cNvSpPr/>
      </dsp:nvSpPr>
      <dsp:spPr>
        <a:xfrm>
          <a:off x="4148" y="295280"/>
          <a:ext cx="1286134" cy="771680"/>
        </a:xfrm>
        <a:prstGeom prst="roundRect">
          <a:avLst>
            <a:gd name="adj" fmla="val 10000"/>
          </a:avLst>
        </a:prstGeom>
        <a:solidFill>
          <a:schemeClr val="accent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Due Diligence / Planning</a:t>
          </a:r>
        </a:p>
      </dsp:txBody>
      <dsp:txXfrm>
        <a:off x="26750" y="317882"/>
        <a:ext cx="1240930" cy="726476"/>
      </dsp:txXfrm>
    </dsp:sp>
    <dsp:sp modelId="{85904A8B-FA42-4F03-920F-1B113D453327}">
      <dsp:nvSpPr>
        <dsp:cNvPr id="0" name=""/>
        <dsp:cNvSpPr/>
      </dsp:nvSpPr>
      <dsp:spPr>
        <a:xfrm>
          <a:off x="1418896" y="521640"/>
          <a:ext cx="272660" cy="31896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dirty="0"/>
        </a:p>
      </dsp:txBody>
      <dsp:txXfrm>
        <a:off x="1418896" y="585432"/>
        <a:ext cx="190862" cy="191377"/>
      </dsp:txXfrm>
    </dsp:sp>
    <dsp:sp modelId="{467169F2-3F2D-4C58-93D3-7DED3DACAB26}">
      <dsp:nvSpPr>
        <dsp:cNvPr id="0" name=""/>
        <dsp:cNvSpPr/>
      </dsp:nvSpPr>
      <dsp:spPr>
        <a:xfrm>
          <a:off x="1804737" y="295280"/>
          <a:ext cx="1286134" cy="771680"/>
        </a:xfrm>
        <a:prstGeom prst="roundRect">
          <a:avLst>
            <a:gd name="adj" fmla="val 10000"/>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Risk Management</a:t>
          </a:r>
        </a:p>
      </dsp:txBody>
      <dsp:txXfrm>
        <a:off x="1827339" y="317882"/>
        <a:ext cx="1240930" cy="726476"/>
      </dsp:txXfrm>
    </dsp:sp>
    <dsp:sp modelId="{1B36DC36-BCB3-420A-9A9E-5B4040BC1FEC}">
      <dsp:nvSpPr>
        <dsp:cNvPr id="0" name=""/>
        <dsp:cNvSpPr/>
      </dsp:nvSpPr>
      <dsp:spPr>
        <a:xfrm>
          <a:off x="3219485" y="521640"/>
          <a:ext cx="272660" cy="31896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dirty="0"/>
        </a:p>
      </dsp:txBody>
      <dsp:txXfrm>
        <a:off x="3219485" y="585432"/>
        <a:ext cx="190862" cy="191377"/>
      </dsp:txXfrm>
    </dsp:sp>
    <dsp:sp modelId="{EC888EA7-6E3B-4B54-B393-25105678E40B}">
      <dsp:nvSpPr>
        <dsp:cNvPr id="0" name=""/>
        <dsp:cNvSpPr/>
      </dsp:nvSpPr>
      <dsp:spPr>
        <a:xfrm>
          <a:off x="3605325" y="295280"/>
          <a:ext cx="1286134" cy="771680"/>
        </a:xfrm>
        <a:prstGeom prst="roundRect">
          <a:avLst>
            <a:gd name="adj" fmla="val 10000"/>
          </a:avLst>
        </a:prstGeom>
        <a:solidFill>
          <a:schemeClr val="accent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Contract Management</a:t>
          </a:r>
        </a:p>
      </dsp:txBody>
      <dsp:txXfrm>
        <a:off x="3627927" y="317882"/>
        <a:ext cx="1240930" cy="726476"/>
      </dsp:txXfrm>
    </dsp:sp>
    <dsp:sp modelId="{B61A0F63-A6CD-418A-9859-CC9BAFE7B4A3}">
      <dsp:nvSpPr>
        <dsp:cNvPr id="0" name=""/>
        <dsp:cNvSpPr/>
      </dsp:nvSpPr>
      <dsp:spPr>
        <a:xfrm rot="21597816">
          <a:off x="5013297" y="521072"/>
          <a:ext cx="258294" cy="31896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dirty="0"/>
        </a:p>
      </dsp:txBody>
      <dsp:txXfrm>
        <a:off x="5013297" y="584889"/>
        <a:ext cx="180806" cy="191377"/>
      </dsp:txXfrm>
    </dsp:sp>
    <dsp:sp modelId="{AB447469-A691-4B39-B1C3-7E3F8DE81981}">
      <dsp:nvSpPr>
        <dsp:cNvPr id="0" name=""/>
        <dsp:cNvSpPr/>
      </dsp:nvSpPr>
      <dsp:spPr>
        <a:xfrm>
          <a:off x="5378807" y="294153"/>
          <a:ext cx="1286134" cy="771680"/>
        </a:xfrm>
        <a:prstGeom prst="roundRect">
          <a:avLst>
            <a:gd name="adj" fmla="val 10000"/>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Monitoring</a:t>
          </a:r>
        </a:p>
      </dsp:txBody>
      <dsp:txXfrm>
        <a:off x="5401409" y="316755"/>
        <a:ext cx="1240930" cy="726476"/>
      </dsp:txXfrm>
    </dsp:sp>
    <dsp:sp modelId="{3E6F76B7-6C8F-4A7C-BD2D-646A97B9663B}">
      <dsp:nvSpPr>
        <dsp:cNvPr id="0" name=""/>
        <dsp:cNvSpPr/>
      </dsp:nvSpPr>
      <dsp:spPr>
        <a:xfrm rot="2119">
          <a:off x="6800332" y="521081"/>
          <a:ext cx="287027" cy="31896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dirty="0"/>
        </a:p>
      </dsp:txBody>
      <dsp:txXfrm>
        <a:off x="6800332" y="584846"/>
        <a:ext cx="200919" cy="191377"/>
      </dsp:txXfrm>
    </dsp:sp>
    <dsp:sp modelId="{DCC0DB3A-A7C8-4741-B1C3-503EFC05BDE7}">
      <dsp:nvSpPr>
        <dsp:cNvPr id="0" name=""/>
        <dsp:cNvSpPr/>
      </dsp:nvSpPr>
      <dsp:spPr>
        <a:xfrm>
          <a:off x="7206502" y="295280"/>
          <a:ext cx="1286134" cy="771680"/>
        </a:xfrm>
        <a:prstGeom prst="roundRect">
          <a:avLst>
            <a:gd name="adj" fmla="val 10000"/>
          </a:avLst>
        </a:prstGeom>
        <a:solidFill>
          <a:schemeClr val="accent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Termination</a:t>
          </a:r>
        </a:p>
      </dsp:txBody>
      <dsp:txXfrm>
        <a:off x="7229104" y="317882"/>
        <a:ext cx="1240930" cy="72647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23406D-A057-46EC-880C-6B3297708DDA}">
      <dsp:nvSpPr>
        <dsp:cNvPr id="0" name=""/>
        <dsp:cNvSpPr/>
      </dsp:nvSpPr>
      <dsp:spPr>
        <a:xfrm>
          <a:off x="2426" y="6456"/>
          <a:ext cx="2366218" cy="662400"/>
        </a:xfrm>
        <a:prstGeom prst="rect">
          <a:avLst/>
        </a:prstGeom>
        <a:solidFill>
          <a:schemeClr val="accent2"/>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b="1" kern="1200" dirty="0"/>
            <a:t>SOC 1</a:t>
          </a:r>
        </a:p>
      </dsp:txBody>
      <dsp:txXfrm>
        <a:off x="2426" y="6456"/>
        <a:ext cx="2366218" cy="662400"/>
      </dsp:txXfrm>
    </dsp:sp>
    <dsp:sp modelId="{3FB8847A-6CE2-40D0-BD24-A2D38E788B44}">
      <dsp:nvSpPr>
        <dsp:cNvPr id="0" name=""/>
        <dsp:cNvSpPr/>
      </dsp:nvSpPr>
      <dsp:spPr>
        <a:xfrm>
          <a:off x="2426" y="668856"/>
          <a:ext cx="2366218" cy="3060074"/>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Focused on an user entities’ financial statements or internal controls related to </a:t>
          </a:r>
          <a:r>
            <a:rPr lang="en-US" sz="2000" b="1" kern="1200" dirty="0"/>
            <a:t>financial reporting</a:t>
          </a:r>
        </a:p>
        <a:p>
          <a:pPr marL="228600" lvl="1" indent="-228600" algn="l" defTabSz="889000">
            <a:lnSpc>
              <a:spcPct val="90000"/>
            </a:lnSpc>
            <a:spcBef>
              <a:spcPct val="0"/>
            </a:spcBef>
            <a:spcAft>
              <a:spcPct val="15000"/>
            </a:spcAft>
            <a:buChar char="•"/>
          </a:pPr>
          <a:r>
            <a:rPr lang="en-US" sz="2000" kern="1200" dirty="0"/>
            <a:t>SSAE 18, ISAE 3402</a:t>
          </a:r>
        </a:p>
      </dsp:txBody>
      <dsp:txXfrm>
        <a:off x="2426" y="668856"/>
        <a:ext cx="2366218" cy="3060074"/>
      </dsp:txXfrm>
    </dsp:sp>
    <dsp:sp modelId="{442723DD-AA2A-456C-8859-8808B6E0AD21}">
      <dsp:nvSpPr>
        <dsp:cNvPr id="0" name=""/>
        <dsp:cNvSpPr/>
      </dsp:nvSpPr>
      <dsp:spPr>
        <a:xfrm>
          <a:off x="2699915" y="6456"/>
          <a:ext cx="2366218" cy="662400"/>
        </a:xfrm>
        <a:prstGeom prst="rect">
          <a:avLst/>
        </a:prstGeom>
        <a:solidFill>
          <a:schemeClr val="accent1"/>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b="1" kern="1200" dirty="0"/>
            <a:t>SOC 2</a:t>
          </a:r>
        </a:p>
      </dsp:txBody>
      <dsp:txXfrm>
        <a:off x="2699915" y="6456"/>
        <a:ext cx="2366218" cy="662400"/>
      </dsp:txXfrm>
    </dsp:sp>
    <dsp:sp modelId="{577921EE-A622-4658-B0D6-B6F45A2C1EB9}">
      <dsp:nvSpPr>
        <dsp:cNvPr id="0" name=""/>
        <dsp:cNvSpPr/>
      </dsp:nvSpPr>
      <dsp:spPr>
        <a:xfrm>
          <a:off x="2699915" y="668856"/>
          <a:ext cx="2366218" cy="3060074"/>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Trust Services Categories (TSC) and criteria</a:t>
          </a:r>
        </a:p>
        <a:p>
          <a:pPr marL="228600" lvl="1" indent="-228600" algn="l" defTabSz="889000">
            <a:lnSpc>
              <a:spcPct val="90000"/>
            </a:lnSpc>
            <a:spcBef>
              <a:spcPct val="0"/>
            </a:spcBef>
            <a:spcAft>
              <a:spcPct val="15000"/>
            </a:spcAft>
            <a:buChar char="•"/>
          </a:pPr>
          <a:r>
            <a:rPr lang="en-US" sz="2000" kern="1200" dirty="0"/>
            <a:t>Security is the Common Criteria across all Categories</a:t>
          </a:r>
        </a:p>
        <a:p>
          <a:pPr marL="228600" lvl="1" indent="-228600" algn="l" defTabSz="889000">
            <a:lnSpc>
              <a:spcPct val="90000"/>
            </a:lnSpc>
            <a:spcBef>
              <a:spcPct val="0"/>
            </a:spcBef>
            <a:spcAft>
              <a:spcPct val="15000"/>
            </a:spcAft>
            <a:buChar char="•"/>
          </a:pPr>
          <a:r>
            <a:rPr lang="en-US" sz="2000" b="1" kern="1200" dirty="0"/>
            <a:t>Technology focused</a:t>
          </a:r>
        </a:p>
      </dsp:txBody>
      <dsp:txXfrm>
        <a:off x="2699915" y="668856"/>
        <a:ext cx="2366218" cy="3060074"/>
      </dsp:txXfrm>
    </dsp:sp>
    <dsp:sp modelId="{73A572FD-9BEA-4BEA-9E2B-C3AA949D61C3}">
      <dsp:nvSpPr>
        <dsp:cNvPr id="0" name=""/>
        <dsp:cNvSpPr/>
      </dsp:nvSpPr>
      <dsp:spPr>
        <a:xfrm>
          <a:off x="5397404" y="6456"/>
          <a:ext cx="2366218" cy="662400"/>
        </a:xfrm>
        <a:prstGeom prst="rect">
          <a:avLst/>
        </a:prstGeom>
        <a:solidFill>
          <a:schemeClr val="bg2">
            <a:lumMod val="7500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b="1" kern="1200" dirty="0"/>
            <a:t>SOC 3</a:t>
          </a:r>
        </a:p>
      </dsp:txBody>
      <dsp:txXfrm>
        <a:off x="5397404" y="6456"/>
        <a:ext cx="2366218" cy="662400"/>
      </dsp:txXfrm>
    </dsp:sp>
    <dsp:sp modelId="{8C49840B-73CD-4425-AF81-B22F28BB7477}">
      <dsp:nvSpPr>
        <dsp:cNvPr id="0" name=""/>
        <dsp:cNvSpPr/>
      </dsp:nvSpPr>
      <dsp:spPr>
        <a:xfrm>
          <a:off x="5397404" y="668856"/>
          <a:ext cx="2366218" cy="3060074"/>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Any interested parties who do not have sufficient knowledge to understand a SOC 2 report.</a:t>
          </a:r>
        </a:p>
        <a:p>
          <a:pPr marL="228600" lvl="1" indent="-228600" algn="l" defTabSz="889000">
            <a:lnSpc>
              <a:spcPct val="90000"/>
            </a:lnSpc>
            <a:spcBef>
              <a:spcPct val="0"/>
            </a:spcBef>
            <a:spcAft>
              <a:spcPct val="15000"/>
            </a:spcAft>
            <a:buChar char="•"/>
          </a:pPr>
          <a:r>
            <a:rPr lang="en-US" sz="2000" kern="1200" dirty="0"/>
            <a:t>Non-branded reports</a:t>
          </a:r>
        </a:p>
      </dsp:txBody>
      <dsp:txXfrm>
        <a:off x="5397404" y="668856"/>
        <a:ext cx="2366218" cy="306007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9059C1-FAFE-425C-A259-E4004BDC0741}">
      <dsp:nvSpPr>
        <dsp:cNvPr id="0" name=""/>
        <dsp:cNvSpPr/>
      </dsp:nvSpPr>
      <dsp:spPr>
        <a:xfrm>
          <a:off x="0" y="56495"/>
          <a:ext cx="7886700" cy="966420"/>
        </a:xfrm>
        <a:prstGeom prst="roundRect">
          <a:avLst/>
        </a:prstGeom>
        <a:solidFill>
          <a:schemeClr val="dk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Security – the system is protected against unauthorized access (both physical and logical).</a:t>
          </a:r>
        </a:p>
      </dsp:txBody>
      <dsp:txXfrm>
        <a:off x="47177" y="103672"/>
        <a:ext cx="7792346" cy="872066"/>
      </dsp:txXfrm>
    </dsp:sp>
    <dsp:sp modelId="{3FB4D9E1-89C8-4EC7-AF50-065F1B9EBCFA}">
      <dsp:nvSpPr>
        <dsp:cNvPr id="0" name=""/>
        <dsp:cNvSpPr/>
      </dsp:nvSpPr>
      <dsp:spPr>
        <a:xfrm>
          <a:off x="0" y="1036049"/>
          <a:ext cx="7886700" cy="966420"/>
        </a:xfrm>
        <a:prstGeom prst="roundRect">
          <a:avLst/>
        </a:prstGeom>
        <a:solidFill>
          <a:schemeClr val="dk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Availability – the system is available for operation and use as committed or agreed.</a:t>
          </a:r>
        </a:p>
      </dsp:txBody>
      <dsp:txXfrm>
        <a:off x="47177" y="1083226"/>
        <a:ext cx="7792346" cy="872066"/>
      </dsp:txXfrm>
    </dsp:sp>
    <dsp:sp modelId="{85DFE004-35E6-42E3-91F0-7FE0AF0C35A0}">
      <dsp:nvSpPr>
        <dsp:cNvPr id="0" name=""/>
        <dsp:cNvSpPr/>
      </dsp:nvSpPr>
      <dsp:spPr>
        <a:xfrm>
          <a:off x="0" y="2015604"/>
          <a:ext cx="7886700" cy="988464"/>
        </a:xfrm>
        <a:prstGeom prst="roundRect">
          <a:avLst/>
        </a:prstGeom>
        <a:solidFill>
          <a:schemeClr val="dk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Processing Integrity – system processing is complete, accurate, timely, and authorized.</a:t>
          </a:r>
        </a:p>
      </dsp:txBody>
      <dsp:txXfrm>
        <a:off x="48253" y="2063857"/>
        <a:ext cx="7790194" cy="891958"/>
      </dsp:txXfrm>
    </dsp:sp>
    <dsp:sp modelId="{471821BA-6BFD-4BA5-8999-75118551ED83}">
      <dsp:nvSpPr>
        <dsp:cNvPr id="0" name=""/>
        <dsp:cNvSpPr/>
      </dsp:nvSpPr>
      <dsp:spPr>
        <a:xfrm>
          <a:off x="0" y="3017203"/>
          <a:ext cx="7886700" cy="966420"/>
        </a:xfrm>
        <a:prstGeom prst="roundRect">
          <a:avLst/>
        </a:prstGeom>
        <a:solidFill>
          <a:schemeClr val="dk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Confidentiality – information designated as confidential is protected as committed or agreed.</a:t>
          </a:r>
        </a:p>
      </dsp:txBody>
      <dsp:txXfrm>
        <a:off x="47177" y="3064380"/>
        <a:ext cx="7792346" cy="872066"/>
      </dsp:txXfrm>
    </dsp:sp>
    <dsp:sp modelId="{81DC4516-696E-45F5-8DDD-A309EEFB1007}">
      <dsp:nvSpPr>
        <dsp:cNvPr id="0" name=""/>
        <dsp:cNvSpPr/>
      </dsp:nvSpPr>
      <dsp:spPr>
        <a:xfrm>
          <a:off x="0" y="3996757"/>
          <a:ext cx="7886700" cy="966420"/>
        </a:xfrm>
        <a:prstGeom prst="roundRect">
          <a:avLst/>
        </a:prstGeom>
        <a:solidFill>
          <a:schemeClr val="dk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Privacy – personal information is collected, used, retained, disclosed, and disposed of in conformity with the commitments in the entity’s privacy notice and with criteria set forth in Generally Accepted Privacy Principles (GAPP) issued by the AICPA and Canadian Institute of Chartered Accountants.</a:t>
          </a:r>
        </a:p>
      </dsp:txBody>
      <dsp:txXfrm>
        <a:off x="47177" y="4043934"/>
        <a:ext cx="7792346" cy="872066"/>
      </dsp:txXfrm>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 y="8"/>
            <a:ext cx="3170249" cy="480223"/>
          </a:xfrm>
          <a:prstGeom prst="rect">
            <a:avLst/>
          </a:prstGeom>
        </p:spPr>
        <p:txBody>
          <a:bodyPr vert="horz" lIns="93523" tIns="46760" rIns="93523" bIns="46760" rtlCol="0"/>
          <a:lstStyle>
            <a:lvl1pPr algn="l">
              <a:defRPr sz="1200"/>
            </a:lvl1pPr>
          </a:lstStyle>
          <a:p>
            <a:endParaRPr lang="en-US" dirty="0"/>
          </a:p>
        </p:txBody>
      </p:sp>
      <p:sp>
        <p:nvSpPr>
          <p:cNvPr id="3" name="Date Placeholder 2"/>
          <p:cNvSpPr>
            <a:spLocks noGrp="1"/>
          </p:cNvSpPr>
          <p:nvPr>
            <p:ph type="dt" sz="quarter" idx="1"/>
          </p:nvPr>
        </p:nvSpPr>
        <p:spPr>
          <a:xfrm>
            <a:off x="4143316" y="8"/>
            <a:ext cx="3170249" cy="480223"/>
          </a:xfrm>
          <a:prstGeom prst="rect">
            <a:avLst/>
          </a:prstGeom>
        </p:spPr>
        <p:txBody>
          <a:bodyPr vert="horz" lIns="93523" tIns="46760" rIns="93523" bIns="46760" rtlCol="0"/>
          <a:lstStyle>
            <a:lvl1pPr algn="r">
              <a:defRPr sz="1200"/>
            </a:lvl1pPr>
          </a:lstStyle>
          <a:p>
            <a:fld id="{69A6F674-22FD-43FE-A74A-0AF47550F9F5}" type="datetimeFigureOut">
              <a:rPr lang="en-US" smtClean="0"/>
              <a:t>4/18/2022</a:t>
            </a:fld>
            <a:endParaRPr lang="en-US" dirty="0"/>
          </a:p>
        </p:txBody>
      </p:sp>
      <p:sp>
        <p:nvSpPr>
          <p:cNvPr id="4" name="Footer Placeholder 3"/>
          <p:cNvSpPr>
            <a:spLocks noGrp="1"/>
          </p:cNvSpPr>
          <p:nvPr>
            <p:ph type="ftr" sz="quarter" idx="2"/>
          </p:nvPr>
        </p:nvSpPr>
        <p:spPr>
          <a:xfrm>
            <a:off x="6" y="9119352"/>
            <a:ext cx="3170249" cy="480223"/>
          </a:xfrm>
          <a:prstGeom prst="rect">
            <a:avLst/>
          </a:prstGeom>
        </p:spPr>
        <p:txBody>
          <a:bodyPr vert="horz" lIns="93523" tIns="46760" rIns="93523" bIns="46760" rtlCol="0" anchor="b"/>
          <a:lstStyle>
            <a:lvl1pPr algn="l">
              <a:defRPr sz="1200"/>
            </a:lvl1pPr>
          </a:lstStyle>
          <a:p>
            <a:endParaRPr lang="en-US" dirty="0"/>
          </a:p>
        </p:txBody>
      </p:sp>
      <p:sp>
        <p:nvSpPr>
          <p:cNvPr id="5" name="Slide Number Placeholder 4"/>
          <p:cNvSpPr>
            <a:spLocks noGrp="1"/>
          </p:cNvSpPr>
          <p:nvPr>
            <p:ph type="sldNum" sz="quarter" idx="3"/>
          </p:nvPr>
        </p:nvSpPr>
        <p:spPr>
          <a:xfrm>
            <a:off x="4143316" y="9119352"/>
            <a:ext cx="3170249" cy="480223"/>
          </a:xfrm>
          <a:prstGeom prst="rect">
            <a:avLst/>
          </a:prstGeom>
        </p:spPr>
        <p:txBody>
          <a:bodyPr vert="horz" lIns="93523" tIns="46760" rIns="93523" bIns="46760" rtlCol="0" anchor="b"/>
          <a:lstStyle>
            <a:lvl1pPr algn="r">
              <a:defRPr sz="1200"/>
            </a:lvl1pPr>
          </a:lstStyle>
          <a:p>
            <a:fld id="{10A409F4-1C1F-4E99-83C6-C9EE1EA3A987}" type="slidenum">
              <a:rPr lang="en-US" smtClean="0"/>
              <a:t>‹#›</a:t>
            </a:fld>
            <a:endParaRPr lang="en-US" dirty="0"/>
          </a:p>
        </p:txBody>
      </p:sp>
    </p:spTree>
    <p:extLst>
      <p:ext uri="{BB962C8B-B14F-4D97-AF65-F5344CB8AC3E}">
        <p14:creationId xmlns:p14="http://schemas.microsoft.com/office/powerpoint/2010/main" val="7800947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170583" cy="482027"/>
          </a:xfrm>
          <a:prstGeom prst="rect">
            <a:avLst/>
          </a:prstGeom>
        </p:spPr>
        <p:txBody>
          <a:bodyPr vert="horz" lIns="94836" tIns="47418" rIns="94836" bIns="47418" rtlCol="0"/>
          <a:lstStyle>
            <a:lvl1pPr algn="l">
              <a:defRPr sz="1200"/>
            </a:lvl1pPr>
          </a:lstStyle>
          <a:p>
            <a:endParaRPr lang="en-US" dirty="0"/>
          </a:p>
        </p:txBody>
      </p:sp>
      <p:sp>
        <p:nvSpPr>
          <p:cNvPr id="3" name="Date Placeholder 2"/>
          <p:cNvSpPr>
            <a:spLocks noGrp="1"/>
          </p:cNvSpPr>
          <p:nvPr>
            <p:ph type="dt" idx="1"/>
          </p:nvPr>
        </p:nvSpPr>
        <p:spPr>
          <a:xfrm>
            <a:off x="4142962" y="2"/>
            <a:ext cx="3170583" cy="482027"/>
          </a:xfrm>
          <a:prstGeom prst="rect">
            <a:avLst/>
          </a:prstGeom>
        </p:spPr>
        <p:txBody>
          <a:bodyPr vert="horz" lIns="94836" tIns="47418" rIns="94836" bIns="47418" rtlCol="0"/>
          <a:lstStyle>
            <a:lvl1pPr algn="r">
              <a:defRPr sz="1200"/>
            </a:lvl1pPr>
          </a:lstStyle>
          <a:p>
            <a:fld id="{F1C576EE-D231-4584-B0AF-9ABBB4F604E7}" type="datetimeFigureOut">
              <a:rPr lang="en-US" smtClean="0"/>
              <a:t>4/18/2022</a:t>
            </a:fld>
            <a:endParaRPr lang="en-US" dirty="0"/>
          </a:p>
        </p:txBody>
      </p:sp>
      <p:sp>
        <p:nvSpPr>
          <p:cNvPr id="4" name="Slide Image Placeholder 3"/>
          <p:cNvSpPr>
            <a:spLocks noGrp="1" noRot="1" noChangeAspect="1"/>
          </p:cNvSpPr>
          <p:nvPr>
            <p:ph type="sldImg" idx="2"/>
          </p:nvPr>
        </p:nvSpPr>
        <p:spPr>
          <a:xfrm>
            <a:off x="1497013" y="1200150"/>
            <a:ext cx="4321175" cy="3240088"/>
          </a:xfrm>
          <a:prstGeom prst="rect">
            <a:avLst/>
          </a:prstGeom>
          <a:noFill/>
          <a:ln w="12700">
            <a:solidFill>
              <a:prstClr val="black"/>
            </a:solidFill>
          </a:ln>
        </p:spPr>
        <p:txBody>
          <a:bodyPr vert="horz" lIns="94836" tIns="47418" rIns="94836" bIns="47418" rtlCol="0" anchor="ctr"/>
          <a:lstStyle/>
          <a:p>
            <a:endParaRPr lang="en-US" dirty="0"/>
          </a:p>
        </p:txBody>
      </p:sp>
      <p:sp>
        <p:nvSpPr>
          <p:cNvPr id="5" name="Notes Placeholder 4"/>
          <p:cNvSpPr>
            <a:spLocks noGrp="1"/>
          </p:cNvSpPr>
          <p:nvPr>
            <p:ph type="body" sz="quarter" idx="3"/>
          </p:nvPr>
        </p:nvSpPr>
        <p:spPr>
          <a:xfrm>
            <a:off x="732184" y="4620250"/>
            <a:ext cx="5850835" cy="3780800"/>
          </a:xfrm>
          <a:prstGeom prst="rect">
            <a:avLst/>
          </a:prstGeom>
        </p:spPr>
        <p:txBody>
          <a:bodyPr vert="horz" lIns="94836" tIns="47418" rIns="94836" bIns="4741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174"/>
            <a:ext cx="3170583" cy="482027"/>
          </a:xfrm>
          <a:prstGeom prst="rect">
            <a:avLst/>
          </a:prstGeom>
        </p:spPr>
        <p:txBody>
          <a:bodyPr vert="horz" lIns="94836" tIns="47418" rIns="94836" bIns="47418" rtlCol="0" anchor="b"/>
          <a:lstStyle>
            <a:lvl1pPr algn="l">
              <a:defRPr sz="1200"/>
            </a:lvl1pPr>
          </a:lstStyle>
          <a:p>
            <a:endParaRPr lang="en-US" dirty="0"/>
          </a:p>
        </p:txBody>
      </p:sp>
      <p:sp>
        <p:nvSpPr>
          <p:cNvPr id="7" name="Slide Number Placeholder 6"/>
          <p:cNvSpPr>
            <a:spLocks noGrp="1"/>
          </p:cNvSpPr>
          <p:nvPr>
            <p:ph type="sldNum" sz="quarter" idx="5"/>
          </p:nvPr>
        </p:nvSpPr>
        <p:spPr>
          <a:xfrm>
            <a:off x="4142962" y="9119174"/>
            <a:ext cx="3170583" cy="482027"/>
          </a:xfrm>
          <a:prstGeom prst="rect">
            <a:avLst/>
          </a:prstGeom>
        </p:spPr>
        <p:txBody>
          <a:bodyPr vert="horz" lIns="94836" tIns="47418" rIns="94836" bIns="47418" rtlCol="0" anchor="b"/>
          <a:lstStyle>
            <a:lvl1pPr algn="r">
              <a:defRPr sz="1200"/>
            </a:lvl1pPr>
          </a:lstStyle>
          <a:p>
            <a:fld id="{D74C28D0-04B2-49F8-843D-D02C8204F658}" type="slidenum">
              <a:rPr lang="en-US" smtClean="0"/>
              <a:t>‹#›</a:t>
            </a:fld>
            <a:endParaRPr lang="en-US" dirty="0"/>
          </a:p>
        </p:txBody>
      </p:sp>
    </p:spTree>
    <p:extLst>
      <p:ext uri="{BB962C8B-B14F-4D97-AF65-F5344CB8AC3E}">
        <p14:creationId xmlns:p14="http://schemas.microsoft.com/office/powerpoint/2010/main" val="1092507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86FD40-5D0C-40EF-AFA4-5368FCBFEAA7}" type="slidenum">
              <a:rPr lang="en-US" smtClean="0"/>
              <a:t>21</a:t>
            </a:fld>
            <a:endParaRPr lang="en-US" dirty="0"/>
          </a:p>
        </p:txBody>
      </p:sp>
    </p:spTree>
    <p:extLst>
      <p:ext uri="{BB962C8B-B14F-4D97-AF65-F5344CB8AC3E}">
        <p14:creationId xmlns:p14="http://schemas.microsoft.com/office/powerpoint/2010/main" val="41633451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p>
        </p:txBody>
      </p:sp>
      <p:sp>
        <p:nvSpPr>
          <p:cNvPr id="4" name="Slide Number Placeholder 3"/>
          <p:cNvSpPr>
            <a:spLocks noGrp="1"/>
          </p:cNvSpPr>
          <p:nvPr>
            <p:ph type="sldNum" sz="quarter" idx="5"/>
          </p:nvPr>
        </p:nvSpPr>
        <p:spPr/>
        <p:txBody>
          <a:bodyPr/>
          <a:lstStyle/>
          <a:p>
            <a:fld id="{F9CEFB18-655E-403F-BA26-21B551FB850E}" type="slidenum">
              <a:rPr lang="en-US" smtClean="0"/>
              <a:t>22</a:t>
            </a:fld>
            <a:endParaRPr lang="en-US" dirty="0"/>
          </a:p>
        </p:txBody>
      </p:sp>
    </p:spTree>
    <p:extLst>
      <p:ext uri="{BB962C8B-B14F-4D97-AF65-F5344CB8AC3E}">
        <p14:creationId xmlns:p14="http://schemas.microsoft.com/office/powerpoint/2010/main" val="32265152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BB824A-32A1-48D8-A394-9A9AD3C0EA95}" type="slidenum">
              <a:rPr lang="en-US" smtClean="0"/>
              <a:t>24</a:t>
            </a:fld>
            <a:endParaRPr lang="en-US" dirty="0"/>
          </a:p>
        </p:txBody>
      </p:sp>
    </p:spTree>
    <p:extLst>
      <p:ext uri="{BB962C8B-B14F-4D97-AF65-F5344CB8AC3E}">
        <p14:creationId xmlns:p14="http://schemas.microsoft.com/office/powerpoint/2010/main" val="17288851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0227">
              <a:defRPr/>
            </a:pPr>
            <a:endParaRPr lang="en-US" dirty="0"/>
          </a:p>
        </p:txBody>
      </p:sp>
      <p:sp>
        <p:nvSpPr>
          <p:cNvPr id="4" name="Slide Number Placeholder 3"/>
          <p:cNvSpPr>
            <a:spLocks noGrp="1"/>
          </p:cNvSpPr>
          <p:nvPr>
            <p:ph type="sldNum" sz="quarter" idx="5"/>
          </p:nvPr>
        </p:nvSpPr>
        <p:spPr/>
        <p:txBody>
          <a:bodyPr/>
          <a:lstStyle/>
          <a:p>
            <a:fld id="{F9CEFB18-655E-403F-BA26-21B551FB850E}" type="slidenum">
              <a:rPr lang="en-US" smtClean="0"/>
              <a:t>25</a:t>
            </a:fld>
            <a:endParaRPr lang="en-US" dirty="0"/>
          </a:p>
        </p:txBody>
      </p:sp>
    </p:spTree>
    <p:extLst>
      <p:ext uri="{BB962C8B-B14F-4D97-AF65-F5344CB8AC3E}">
        <p14:creationId xmlns:p14="http://schemas.microsoft.com/office/powerpoint/2010/main" val="36725553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BB824A-32A1-48D8-A394-9A9AD3C0EA95}" type="slidenum">
              <a:rPr lang="en-US" smtClean="0"/>
              <a:t>26</a:t>
            </a:fld>
            <a:endParaRPr lang="en-US" dirty="0"/>
          </a:p>
        </p:txBody>
      </p:sp>
    </p:spTree>
    <p:extLst>
      <p:ext uri="{BB962C8B-B14F-4D97-AF65-F5344CB8AC3E}">
        <p14:creationId xmlns:p14="http://schemas.microsoft.com/office/powerpoint/2010/main" val="4530515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a:xfrm>
            <a:off x="701040" y="4416112"/>
            <a:ext cx="5608320" cy="4182427"/>
          </a:xfrm>
          <a:prstGeom prst="rect">
            <a:avLst/>
          </a:prstGeom>
        </p:spPr>
        <p:txBody>
          <a:bodyPr>
            <a:normAutofit fontScale="85000" lnSpcReduction="20000"/>
          </a:bodyPr>
          <a:lstStyle/>
          <a:p>
            <a:r>
              <a:rPr lang="en-US" dirty="0"/>
              <a:t>The</a:t>
            </a:r>
            <a:r>
              <a:rPr lang="en-US" baseline="0" dirty="0"/>
              <a:t> third party risk management process should be a continuous process.</a:t>
            </a:r>
          </a:p>
          <a:p>
            <a:endParaRPr lang="en-US" baseline="0" dirty="0"/>
          </a:p>
          <a:p>
            <a:r>
              <a:rPr lang="en-US" baseline="0" dirty="0"/>
              <a:t>Governance</a:t>
            </a:r>
          </a:p>
          <a:p>
            <a:r>
              <a:rPr lang="en-US" baseline="0" dirty="0"/>
              <a:t>Develop proper due-diligence on 3</a:t>
            </a:r>
            <a:r>
              <a:rPr lang="en-US" baseline="30000" dirty="0"/>
              <a:t>rd</a:t>
            </a:r>
            <a:r>
              <a:rPr lang="en-US" baseline="0" dirty="0"/>
              <a:t> party selection, developing contracts that clearly defines expectations and responsibilities to ensure enforceability, limit liability, mitigate disputes about performance.</a:t>
            </a:r>
          </a:p>
          <a:p>
            <a:endParaRPr lang="en-US" baseline="0" dirty="0"/>
          </a:p>
          <a:p>
            <a:r>
              <a:rPr lang="en-US" baseline="0" dirty="0"/>
              <a:t>Risk Identification and Assessment</a:t>
            </a:r>
          </a:p>
          <a:p>
            <a:r>
              <a:rPr lang="en-US" baseline="0" dirty="0"/>
              <a:t>Why? – could fail to meet expectations, significant impact to customers, require significant investment in resources to implement 3</a:t>
            </a:r>
            <a:r>
              <a:rPr lang="en-US" baseline="30000" dirty="0"/>
              <a:t>rd</a:t>
            </a:r>
            <a:r>
              <a:rPr lang="en-US" baseline="0" dirty="0"/>
              <a:t> party relationship,  major impact on operations if the company has to find an alternative 3</a:t>
            </a:r>
            <a:r>
              <a:rPr lang="en-US" baseline="30000" dirty="0"/>
              <a:t>rd</a:t>
            </a:r>
            <a:r>
              <a:rPr lang="en-US" baseline="0" dirty="0"/>
              <a:t> party.</a:t>
            </a:r>
          </a:p>
          <a:p>
            <a:endParaRPr lang="en-US" baseline="0" dirty="0"/>
          </a:p>
          <a:p>
            <a:r>
              <a:rPr lang="en-US" baseline="0" dirty="0"/>
              <a:t>Evaluating the risk levels:</a:t>
            </a:r>
          </a:p>
          <a:p>
            <a:pPr>
              <a:buFontTx/>
              <a:buChar char="-"/>
            </a:pPr>
            <a:r>
              <a:rPr lang="en-US" baseline="0" dirty="0"/>
              <a:t>Discuss the risk inherent with the process</a:t>
            </a:r>
          </a:p>
          <a:p>
            <a:pPr>
              <a:buFontTx/>
              <a:buChar char="-"/>
            </a:pPr>
            <a:r>
              <a:rPr lang="en-US" baseline="0" dirty="0"/>
              <a:t> Outline strategic purposes (i.e. reduce cost, leverage expertise or technology)</a:t>
            </a:r>
          </a:p>
          <a:p>
            <a:pPr>
              <a:buFontTx/>
              <a:buChar char="-"/>
            </a:pPr>
            <a:r>
              <a:rPr lang="en-US" baseline="0" dirty="0"/>
              <a:t> Assess the complexity of the arrangement</a:t>
            </a:r>
          </a:p>
          <a:p>
            <a:pPr>
              <a:buFontTx/>
              <a:buChar char="-"/>
            </a:pPr>
            <a:r>
              <a:rPr lang="en-US" baseline="0" dirty="0"/>
              <a:t> Determine whether the potential financial benefits outweigh the estimated costs</a:t>
            </a:r>
          </a:p>
          <a:p>
            <a:pPr>
              <a:buFontTx/>
              <a:buChar char="-"/>
            </a:pPr>
            <a:r>
              <a:rPr lang="en-US" baseline="0" dirty="0"/>
              <a:t> Assess the nature of customer interaction</a:t>
            </a:r>
          </a:p>
          <a:p>
            <a:pPr>
              <a:buFontTx/>
              <a:buChar char="-"/>
            </a:pPr>
            <a:r>
              <a:rPr lang="en-US" baseline="0" dirty="0"/>
              <a:t> Assess potential information security implications</a:t>
            </a:r>
          </a:p>
          <a:p>
            <a:pPr>
              <a:buFontTx/>
              <a:buChar char="-"/>
            </a:pPr>
            <a:r>
              <a:rPr lang="en-US" baseline="0" dirty="0"/>
              <a:t> Consider contingency plans in the event the company needs to transition the activity to another 3</a:t>
            </a:r>
            <a:r>
              <a:rPr lang="en-US" baseline="30000" dirty="0"/>
              <a:t>rd</a:t>
            </a:r>
            <a:r>
              <a:rPr lang="en-US" baseline="0" dirty="0"/>
              <a:t> party or bring it in-house</a:t>
            </a:r>
          </a:p>
          <a:p>
            <a:pPr>
              <a:buFontTx/>
              <a:buChar char="-"/>
            </a:pPr>
            <a:r>
              <a:rPr lang="en-US" baseline="0" dirty="0"/>
              <a:t> Assess the extent to which the activities are subject to specific laws or regulations</a:t>
            </a:r>
          </a:p>
          <a:p>
            <a:pPr>
              <a:buFontTx/>
              <a:buChar char="-"/>
            </a:pPr>
            <a:endParaRPr lang="en-US" baseline="0" dirty="0"/>
          </a:p>
          <a:p>
            <a:pPr>
              <a:buFontTx/>
              <a:buNone/>
            </a:pPr>
            <a:r>
              <a:rPr lang="en-US" baseline="0" dirty="0"/>
              <a:t>Triggers that would impact:</a:t>
            </a:r>
          </a:p>
          <a:p>
            <a:pPr>
              <a:buFontTx/>
              <a:buChar char="-"/>
            </a:pPr>
            <a:r>
              <a:rPr lang="en-US" baseline="0" dirty="0"/>
              <a:t>acquisitions, divestitures, joint venture</a:t>
            </a:r>
          </a:p>
          <a:p>
            <a:pPr>
              <a:buFontTx/>
              <a:buChar char="-"/>
            </a:pPr>
            <a:r>
              <a:rPr lang="en-US" baseline="0" dirty="0"/>
              <a:t> changes in compliance</a:t>
            </a:r>
          </a:p>
          <a:p>
            <a:pPr>
              <a:buFontTx/>
              <a:buChar char="-"/>
            </a:pPr>
            <a:r>
              <a:rPr lang="en-US" baseline="0" dirty="0"/>
              <a:t> key personnel leave</a:t>
            </a:r>
          </a:p>
          <a:p>
            <a:pPr>
              <a:buFontTx/>
              <a:buChar char="-"/>
            </a:pPr>
            <a:r>
              <a:rPr lang="en-US" baseline="0" dirty="0"/>
              <a:t> your policies or procedures change in response to changes in threats or new vulnerabilities</a:t>
            </a:r>
          </a:p>
          <a:p>
            <a:pPr>
              <a:buFontTx/>
              <a:buChar char="-"/>
            </a:pPr>
            <a:r>
              <a:rPr lang="en-US" baseline="0" dirty="0"/>
              <a:t> reliance on subcontractors</a:t>
            </a:r>
          </a:p>
          <a:p>
            <a:pPr>
              <a:buFontTx/>
              <a:buChar char="-"/>
            </a:pPr>
            <a:r>
              <a:rPr lang="en-US" baseline="0" dirty="0"/>
              <a:t> volumes increase</a:t>
            </a:r>
          </a:p>
          <a:p>
            <a:pPr>
              <a:buFontTx/>
              <a:buChar char="-"/>
            </a:pPr>
            <a:r>
              <a:rPr lang="en-US" baseline="0" dirty="0"/>
              <a:t> customer complaints</a:t>
            </a:r>
          </a:p>
        </p:txBody>
      </p:sp>
      <p:sp>
        <p:nvSpPr>
          <p:cNvPr id="4" name="Header Placeholder 3"/>
          <p:cNvSpPr>
            <a:spLocks noGrp="1"/>
          </p:cNvSpPr>
          <p:nvPr>
            <p:ph type="hdr" sz="quarter" idx="10"/>
          </p:nvPr>
        </p:nvSpPr>
        <p:spPr/>
        <p:txBody>
          <a:bodyPr/>
          <a:lstStyle/>
          <a:p>
            <a:pPr>
              <a:defRPr/>
            </a:pPr>
            <a:r>
              <a:rPr lang="en-US" dirty="0"/>
              <a:t>TITLE</a:t>
            </a:r>
          </a:p>
        </p:txBody>
      </p:sp>
      <p:sp>
        <p:nvSpPr>
          <p:cNvPr id="5" name="Slide Number Placeholder 4"/>
          <p:cNvSpPr>
            <a:spLocks noGrp="1"/>
          </p:cNvSpPr>
          <p:nvPr>
            <p:ph type="sldNum" sz="quarter" idx="11"/>
          </p:nvPr>
        </p:nvSpPr>
        <p:spPr/>
        <p:txBody>
          <a:bodyPr/>
          <a:lstStyle/>
          <a:p>
            <a:pPr>
              <a:defRPr/>
            </a:pPr>
            <a:r>
              <a:rPr lang="en-US" dirty="0"/>
              <a:t>MIS Training Institute 	Section # - Page </a:t>
            </a:r>
            <a:fld id="{42A67BC3-7D98-487F-8C63-A76B311CB061}" type="slidenum">
              <a:rPr lang="en-US" smtClean="0"/>
              <a:pPr>
                <a:defRPr/>
              </a:pPr>
              <a:t>27</a:t>
            </a:fld>
            <a:r>
              <a:rPr lang="en-US" dirty="0"/>
              <a:t>	XXXXXX XXX</a:t>
            </a:r>
          </a:p>
          <a:p>
            <a:pPr>
              <a:defRPr/>
            </a:pPr>
            <a:r>
              <a:rPr lang="en-US" dirty="0"/>
              <a:t>©</a:t>
            </a:r>
          </a:p>
        </p:txBody>
      </p:sp>
    </p:spTree>
    <p:extLst>
      <p:ext uri="{BB962C8B-B14F-4D97-AF65-F5344CB8AC3E}">
        <p14:creationId xmlns:p14="http://schemas.microsoft.com/office/powerpoint/2010/main" val="18898258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F1A8AC-401C-424C-9E9A-2646A887F5A8}" type="slidenum">
              <a:rPr lang="en-US" smtClean="0"/>
              <a:pPr>
                <a:defRPr/>
              </a:pPr>
              <a:t>30</a:t>
            </a:fld>
            <a:endParaRPr lang="en-US" dirty="0"/>
          </a:p>
        </p:txBody>
      </p:sp>
    </p:spTree>
    <p:extLst>
      <p:ext uri="{BB962C8B-B14F-4D97-AF65-F5344CB8AC3E}">
        <p14:creationId xmlns:p14="http://schemas.microsoft.com/office/powerpoint/2010/main" val="15548025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F1A8AC-401C-424C-9E9A-2646A887F5A8}" type="slidenum">
              <a:rPr lang="en-US" smtClean="0"/>
              <a:pPr>
                <a:defRPr/>
              </a:pPr>
              <a:t>31</a:t>
            </a:fld>
            <a:endParaRPr lang="en-US" dirty="0"/>
          </a:p>
        </p:txBody>
      </p:sp>
    </p:spTree>
    <p:extLst>
      <p:ext uri="{BB962C8B-B14F-4D97-AF65-F5344CB8AC3E}">
        <p14:creationId xmlns:p14="http://schemas.microsoft.com/office/powerpoint/2010/main" val="22420733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2B132137-CC75-4B90-9CFA-AA3816BEA4D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a:extLst>
              <a:ext uri="{FF2B5EF4-FFF2-40B4-BE49-F238E27FC236}">
                <a16:creationId xmlns:a16="http://schemas.microsoft.com/office/drawing/2014/main" id="{0604542E-126A-42D5-AECA-324072E3CC8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4" name="Slide Number Placeholder 3">
            <a:extLst>
              <a:ext uri="{FF2B5EF4-FFF2-40B4-BE49-F238E27FC236}">
                <a16:creationId xmlns:a16="http://schemas.microsoft.com/office/drawing/2014/main" id="{D1BF9605-41C5-421D-A68D-E03417F50853}"/>
              </a:ext>
            </a:extLst>
          </p:cNvPr>
          <p:cNvSpPr>
            <a:spLocks noGrp="1"/>
          </p:cNvSpPr>
          <p:nvPr>
            <p:ph type="sldNum" sz="quarter" idx="5"/>
          </p:nvPr>
        </p:nvSpPr>
        <p:spPr/>
        <p:txBody>
          <a:bodyPr/>
          <a:lstStyle/>
          <a:p>
            <a:pPr>
              <a:defRPr/>
            </a:pPr>
            <a:fld id="{C331AB1D-2EB8-4566-AFA8-F7B6B2851D8D}" type="slidenum">
              <a:rPr lang="en-US" smtClean="0"/>
              <a:pPr>
                <a:defRPr/>
              </a:pPr>
              <a:t>33</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86FD40-5D0C-40EF-AFA4-5368FCBFEAA7}" type="slidenum">
              <a:rPr lang="en-US" smtClean="0"/>
              <a:t>34</a:t>
            </a:fld>
            <a:endParaRPr lang="en-US" dirty="0"/>
          </a:p>
        </p:txBody>
      </p:sp>
    </p:spTree>
    <p:extLst>
      <p:ext uri="{BB962C8B-B14F-4D97-AF65-F5344CB8AC3E}">
        <p14:creationId xmlns:p14="http://schemas.microsoft.com/office/powerpoint/2010/main" val="5319637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57" y="0"/>
            <a:ext cx="9106525" cy="6858000"/>
          </a:xfrm>
          <a:prstGeom prst="rect">
            <a:avLst/>
          </a:prstGeom>
        </p:spPr>
      </p:pic>
      <p:sp>
        <p:nvSpPr>
          <p:cNvPr id="11" name="Text Placeholder 10"/>
          <p:cNvSpPr>
            <a:spLocks noGrp="1"/>
          </p:cNvSpPr>
          <p:nvPr>
            <p:ph type="body" sz="quarter" idx="13" hasCustomPrompt="1"/>
          </p:nvPr>
        </p:nvSpPr>
        <p:spPr>
          <a:xfrm>
            <a:off x="4127383" y="1075765"/>
            <a:ext cx="4648181" cy="2502433"/>
          </a:xfrm>
        </p:spPr>
        <p:txBody>
          <a:bodyPr anchor="ctr" anchorCtr="0">
            <a:normAutofit/>
          </a:bodyPr>
          <a:lstStyle>
            <a:lvl1pPr marL="0" indent="0" algn="r">
              <a:buNone/>
              <a:defRPr sz="3600" b="0" baseline="0">
                <a:solidFill>
                  <a:schemeClr val="accent2"/>
                </a:solidFill>
                <a:latin typeface="Georgia" pitchFamily="18" charset="0"/>
              </a:defRPr>
            </a:lvl1pPr>
            <a:lvl2pPr algn="r">
              <a:defRPr/>
            </a:lvl2pPr>
            <a:lvl3pPr algn="r">
              <a:defRPr/>
            </a:lvl3pPr>
            <a:lvl4pPr algn="r">
              <a:defRPr/>
            </a:lvl4pPr>
            <a:lvl5pPr algn="r">
              <a:defRPr/>
            </a:lvl5pPr>
            <a:lvl6pPr marL="2286000" indent="0">
              <a:buFont typeface="Arial"/>
              <a:buNone/>
              <a:defRPr sz="3600" b="1">
                <a:solidFill>
                  <a:srgbClr val="15A7BC"/>
                </a:solidFill>
              </a:defRPr>
            </a:lvl6pPr>
            <a:lvl7pPr marL="2743200" indent="0">
              <a:buNone/>
              <a:defRPr/>
            </a:lvl7pPr>
          </a:lstStyle>
          <a:p>
            <a:pPr lvl="0"/>
            <a:r>
              <a:rPr lang="en-US" dirty="0"/>
              <a:t>Title goes here</a:t>
            </a:r>
          </a:p>
        </p:txBody>
      </p:sp>
      <p:sp>
        <p:nvSpPr>
          <p:cNvPr id="13" name="Text Placeholder 10"/>
          <p:cNvSpPr>
            <a:spLocks noGrp="1"/>
          </p:cNvSpPr>
          <p:nvPr>
            <p:ph type="body" sz="quarter" idx="15" hasCustomPrompt="1"/>
          </p:nvPr>
        </p:nvSpPr>
        <p:spPr>
          <a:xfrm>
            <a:off x="5005252" y="4144161"/>
            <a:ext cx="3770312" cy="300949"/>
          </a:xfrm>
        </p:spPr>
        <p:txBody>
          <a:bodyPr>
            <a:noAutofit/>
          </a:bodyPr>
          <a:lstStyle>
            <a:lvl1pPr marL="0" indent="0" algn="r">
              <a:buNone/>
              <a:defRPr sz="1600" b="0" baseline="0">
                <a:solidFill>
                  <a:schemeClr val="tx2"/>
                </a:solidFill>
              </a:defRPr>
            </a:lvl1pPr>
            <a:lvl2pPr algn="r">
              <a:defRPr/>
            </a:lvl2pPr>
            <a:lvl3pPr algn="r">
              <a:defRPr/>
            </a:lvl3pPr>
            <a:lvl4pPr algn="r">
              <a:defRPr/>
            </a:lvl4pPr>
            <a:lvl5pPr algn="r">
              <a:defRPr/>
            </a:lvl5pPr>
            <a:lvl6pPr marL="2286000" indent="0">
              <a:buFont typeface="Arial"/>
              <a:buNone/>
              <a:defRPr sz="2000" b="1">
                <a:solidFill>
                  <a:srgbClr val="15A7BC"/>
                </a:solidFill>
              </a:defRPr>
            </a:lvl6pPr>
            <a:lvl7pPr marL="2743200" indent="0">
              <a:buNone/>
              <a:defRPr/>
            </a:lvl7pPr>
          </a:lstStyle>
          <a:p>
            <a:pPr lvl="0"/>
            <a:r>
              <a:rPr lang="en-US" dirty="0"/>
              <a:t>Date</a:t>
            </a:r>
          </a:p>
        </p:txBody>
      </p:sp>
      <p:pic>
        <p:nvPicPr>
          <p:cNvPr id="3" name="Picture 2" descr="o'connor-davies-logo_Logo Full Color.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406342" y="5186391"/>
            <a:ext cx="2737658" cy="1535084"/>
          </a:xfrm>
          <a:prstGeom prst="rect">
            <a:avLst/>
          </a:prstGeom>
        </p:spPr>
      </p:pic>
      <p:sp>
        <p:nvSpPr>
          <p:cNvPr id="5" name="Text Placeholder 4"/>
          <p:cNvSpPr>
            <a:spLocks noGrp="1"/>
          </p:cNvSpPr>
          <p:nvPr>
            <p:ph type="body" sz="quarter" idx="16" hasCustomPrompt="1"/>
          </p:nvPr>
        </p:nvSpPr>
        <p:spPr>
          <a:xfrm>
            <a:off x="5005388" y="3711575"/>
            <a:ext cx="3770312" cy="431800"/>
          </a:xfrm>
        </p:spPr>
        <p:txBody>
          <a:bodyPr anchor="b" anchorCtr="0">
            <a:normAutofit/>
          </a:bodyPr>
          <a:lstStyle>
            <a:lvl1pPr marL="0" indent="0" algn="r">
              <a:buNone/>
              <a:defRPr sz="2000"/>
            </a:lvl1pPr>
          </a:lstStyle>
          <a:p>
            <a:pPr lvl="0"/>
            <a:r>
              <a:rPr lang="en-US" dirty="0"/>
              <a:t>Name</a:t>
            </a:r>
          </a:p>
        </p:txBody>
      </p:sp>
    </p:spTree>
    <p:extLst>
      <p:ext uri="{BB962C8B-B14F-4D97-AF65-F5344CB8AC3E}">
        <p14:creationId xmlns:p14="http://schemas.microsoft.com/office/powerpoint/2010/main" val="908353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pic>
        <p:nvPicPr>
          <p:cNvPr id="3" name="Picture 2" descr="cover-male-dark_2.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9" name="Picture 8" descr="o'connor-davies-logo_Color Reversed.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406342" y="5186391"/>
            <a:ext cx="2737658" cy="1535084"/>
          </a:xfrm>
          <a:prstGeom prst="rect">
            <a:avLst/>
          </a:prstGeom>
        </p:spPr>
      </p:pic>
      <p:sp>
        <p:nvSpPr>
          <p:cNvPr id="8" name="Text Placeholder 10"/>
          <p:cNvSpPr>
            <a:spLocks noGrp="1"/>
          </p:cNvSpPr>
          <p:nvPr>
            <p:ph type="body" sz="quarter" idx="15" hasCustomPrompt="1"/>
          </p:nvPr>
        </p:nvSpPr>
        <p:spPr>
          <a:xfrm>
            <a:off x="5005252" y="4144161"/>
            <a:ext cx="3770312" cy="300949"/>
          </a:xfrm>
        </p:spPr>
        <p:txBody>
          <a:bodyPr>
            <a:noAutofit/>
          </a:bodyPr>
          <a:lstStyle>
            <a:lvl1pPr marL="0" indent="0" algn="r">
              <a:buNone/>
              <a:defRPr sz="1600" b="0" baseline="0">
                <a:solidFill>
                  <a:schemeClr val="bg1"/>
                </a:solidFill>
              </a:defRPr>
            </a:lvl1pPr>
            <a:lvl2pPr algn="r">
              <a:defRPr/>
            </a:lvl2pPr>
            <a:lvl3pPr algn="r">
              <a:defRPr/>
            </a:lvl3pPr>
            <a:lvl4pPr algn="r">
              <a:defRPr/>
            </a:lvl4pPr>
            <a:lvl5pPr algn="r">
              <a:defRPr/>
            </a:lvl5pPr>
            <a:lvl6pPr marL="2286000" indent="0">
              <a:buFont typeface="Arial"/>
              <a:buNone/>
              <a:defRPr sz="2000" b="1">
                <a:solidFill>
                  <a:srgbClr val="15A7BC"/>
                </a:solidFill>
              </a:defRPr>
            </a:lvl6pPr>
            <a:lvl7pPr marL="2743200" indent="0">
              <a:buNone/>
              <a:defRPr/>
            </a:lvl7pPr>
          </a:lstStyle>
          <a:p>
            <a:pPr lvl="0"/>
            <a:r>
              <a:rPr lang="en-US" dirty="0"/>
              <a:t>Date</a:t>
            </a:r>
          </a:p>
        </p:txBody>
      </p:sp>
      <p:sp>
        <p:nvSpPr>
          <p:cNvPr id="6" name="Text Placeholder 10"/>
          <p:cNvSpPr>
            <a:spLocks noGrp="1"/>
          </p:cNvSpPr>
          <p:nvPr>
            <p:ph type="body" sz="quarter" idx="13" hasCustomPrompt="1"/>
          </p:nvPr>
        </p:nvSpPr>
        <p:spPr>
          <a:xfrm>
            <a:off x="4127383" y="1156447"/>
            <a:ext cx="4648181" cy="2421751"/>
          </a:xfrm>
        </p:spPr>
        <p:txBody>
          <a:bodyPr anchor="ctr" anchorCtr="0">
            <a:normAutofit/>
          </a:bodyPr>
          <a:lstStyle>
            <a:lvl1pPr marL="0" indent="0" algn="r">
              <a:buNone/>
              <a:defRPr sz="3600" b="0" baseline="0">
                <a:solidFill>
                  <a:schemeClr val="accent2"/>
                </a:solidFill>
                <a:latin typeface="Georgia" pitchFamily="18" charset="0"/>
              </a:defRPr>
            </a:lvl1pPr>
            <a:lvl2pPr algn="r">
              <a:defRPr/>
            </a:lvl2pPr>
            <a:lvl3pPr algn="r">
              <a:defRPr/>
            </a:lvl3pPr>
            <a:lvl4pPr algn="r">
              <a:defRPr/>
            </a:lvl4pPr>
            <a:lvl5pPr algn="r">
              <a:defRPr/>
            </a:lvl5pPr>
            <a:lvl6pPr marL="2286000" indent="0">
              <a:buFont typeface="Arial"/>
              <a:buNone/>
              <a:defRPr sz="3600" b="1">
                <a:solidFill>
                  <a:srgbClr val="15A7BC"/>
                </a:solidFill>
              </a:defRPr>
            </a:lvl6pPr>
            <a:lvl7pPr marL="2743200" indent="0">
              <a:buNone/>
              <a:defRPr/>
            </a:lvl7pPr>
          </a:lstStyle>
          <a:p>
            <a:pPr lvl="0"/>
            <a:r>
              <a:rPr lang="en-US" dirty="0"/>
              <a:t>Title goes here</a:t>
            </a:r>
          </a:p>
        </p:txBody>
      </p:sp>
      <p:sp>
        <p:nvSpPr>
          <p:cNvPr id="4" name="Text Placeholder 3"/>
          <p:cNvSpPr>
            <a:spLocks noGrp="1"/>
          </p:cNvSpPr>
          <p:nvPr>
            <p:ph type="body" sz="quarter" idx="16" hasCustomPrompt="1"/>
          </p:nvPr>
        </p:nvSpPr>
        <p:spPr>
          <a:xfrm>
            <a:off x="5005388" y="3578225"/>
            <a:ext cx="3770312" cy="565150"/>
          </a:xfrm>
        </p:spPr>
        <p:txBody>
          <a:bodyPr anchor="b" anchorCtr="0">
            <a:normAutofit/>
          </a:bodyPr>
          <a:lstStyle>
            <a:lvl1pPr marL="0" indent="0" algn="r">
              <a:buNone/>
              <a:defRPr sz="2000">
                <a:solidFill>
                  <a:schemeClr val="bg1"/>
                </a:solidFill>
              </a:defRPr>
            </a:lvl1pPr>
          </a:lstStyle>
          <a:p>
            <a:pPr lvl="0"/>
            <a:r>
              <a:rPr lang="en-US" dirty="0"/>
              <a:t>Name</a:t>
            </a:r>
          </a:p>
        </p:txBody>
      </p:sp>
    </p:spTree>
    <p:extLst>
      <p:ext uri="{BB962C8B-B14F-4D97-AF65-F5344CB8AC3E}">
        <p14:creationId xmlns:p14="http://schemas.microsoft.com/office/powerpoint/2010/main" val="30513315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pic>
        <p:nvPicPr>
          <p:cNvPr id="7" name="Picture 6" descr="cover-group-dark-green.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9" name="Picture 8" descr="o'connor-davies-logo_Color Reversed.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406342" y="5186391"/>
            <a:ext cx="2737658" cy="1535084"/>
          </a:xfrm>
          <a:prstGeom prst="rect">
            <a:avLst/>
          </a:prstGeom>
        </p:spPr>
      </p:pic>
      <p:sp>
        <p:nvSpPr>
          <p:cNvPr id="8" name="Text Placeholder 10"/>
          <p:cNvSpPr>
            <a:spLocks noGrp="1"/>
          </p:cNvSpPr>
          <p:nvPr>
            <p:ph type="body" sz="quarter" idx="15" hasCustomPrompt="1"/>
          </p:nvPr>
        </p:nvSpPr>
        <p:spPr>
          <a:xfrm>
            <a:off x="5005252" y="4144161"/>
            <a:ext cx="3770312" cy="300949"/>
          </a:xfrm>
        </p:spPr>
        <p:txBody>
          <a:bodyPr>
            <a:noAutofit/>
          </a:bodyPr>
          <a:lstStyle>
            <a:lvl1pPr marL="0" indent="0" algn="r">
              <a:buNone/>
              <a:defRPr sz="1600" b="0" baseline="0">
                <a:solidFill>
                  <a:schemeClr val="bg1"/>
                </a:solidFill>
              </a:defRPr>
            </a:lvl1pPr>
            <a:lvl2pPr algn="r">
              <a:defRPr/>
            </a:lvl2pPr>
            <a:lvl3pPr algn="r">
              <a:defRPr/>
            </a:lvl3pPr>
            <a:lvl4pPr algn="r">
              <a:defRPr/>
            </a:lvl4pPr>
            <a:lvl5pPr algn="r">
              <a:defRPr/>
            </a:lvl5pPr>
            <a:lvl6pPr marL="2286000" indent="0">
              <a:buFont typeface="Arial"/>
              <a:buNone/>
              <a:defRPr sz="2000" b="1">
                <a:solidFill>
                  <a:srgbClr val="15A7BC"/>
                </a:solidFill>
              </a:defRPr>
            </a:lvl6pPr>
            <a:lvl7pPr marL="2743200" indent="0">
              <a:buNone/>
              <a:defRPr/>
            </a:lvl7pPr>
          </a:lstStyle>
          <a:p>
            <a:pPr lvl="0"/>
            <a:r>
              <a:rPr lang="en-US" dirty="0"/>
              <a:t>Date</a:t>
            </a:r>
          </a:p>
        </p:txBody>
      </p:sp>
      <p:sp>
        <p:nvSpPr>
          <p:cNvPr id="6" name="Text Placeholder 10"/>
          <p:cNvSpPr>
            <a:spLocks noGrp="1"/>
          </p:cNvSpPr>
          <p:nvPr>
            <p:ph type="body" sz="quarter" idx="13" hasCustomPrompt="1"/>
          </p:nvPr>
        </p:nvSpPr>
        <p:spPr>
          <a:xfrm>
            <a:off x="4127383" y="1129553"/>
            <a:ext cx="4648181" cy="2448645"/>
          </a:xfrm>
        </p:spPr>
        <p:txBody>
          <a:bodyPr anchor="ctr" anchorCtr="0">
            <a:normAutofit/>
          </a:bodyPr>
          <a:lstStyle>
            <a:lvl1pPr marL="0" indent="0" algn="r">
              <a:buNone/>
              <a:defRPr sz="3600" b="0" baseline="0">
                <a:solidFill>
                  <a:schemeClr val="accent2"/>
                </a:solidFill>
                <a:latin typeface="Georgia" pitchFamily="18" charset="0"/>
              </a:defRPr>
            </a:lvl1pPr>
            <a:lvl2pPr algn="r">
              <a:defRPr/>
            </a:lvl2pPr>
            <a:lvl3pPr algn="r">
              <a:defRPr/>
            </a:lvl3pPr>
            <a:lvl4pPr algn="r">
              <a:defRPr/>
            </a:lvl4pPr>
            <a:lvl5pPr algn="r">
              <a:defRPr/>
            </a:lvl5pPr>
            <a:lvl6pPr marL="2286000" indent="0">
              <a:buFont typeface="Arial"/>
              <a:buNone/>
              <a:defRPr sz="3600" b="1">
                <a:solidFill>
                  <a:srgbClr val="15A7BC"/>
                </a:solidFill>
              </a:defRPr>
            </a:lvl6pPr>
            <a:lvl7pPr marL="2743200" indent="0">
              <a:buNone/>
              <a:defRPr/>
            </a:lvl7pPr>
          </a:lstStyle>
          <a:p>
            <a:pPr lvl="0"/>
            <a:r>
              <a:rPr lang="en-US" dirty="0"/>
              <a:t>Title goes here</a:t>
            </a:r>
          </a:p>
        </p:txBody>
      </p:sp>
      <p:sp>
        <p:nvSpPr>
          <p:cNvPr id="10" name="Text Placeholder 3"/>
          <p:cNvSpPr>
            <a:spLocks noGrp="1"/>
          </p:cNvSpPr>
          <p:nvPr>
            <p:ph type="body" sz="quarter" idx="16" hasCustomPrompt="1"/>
          </p:nvPr>
        </p:nvSpPr>
        <p:spPr>
          <a:xfrm>
            <a:off x="5005388" y="3578225"/>
            <a:ext cx="3770312" cy="565150"/>
          </a:xfrm>
        </p:spPr>
        <p:txBody>
          <a:bodyPr anchor="b" anchorCtr="0">
            <a:normAutofit/>
          </a:bodyPr>
          <a:lstStyle>
            <a:lvl1pPr marL="0" indent="0" algn="r">
              <a:buNone/>
              <a:defRPr sz="2000">
                <a:solidFill>
                  <a:schemeClr val="bg1"/>
                </a:solidFill>
              </a:defRPr>
            </a:lvl1pPr>
          </a:lstStyle>
          <a:p>
            <a:pPr lvl="0"/>
            <a:r>
              <a:rPr lang="en-US" dirty="0"/>
              <a:t>Name</a:t>
            </a:r>
          </a:p>
        </p:txBody>
      </p:sp>
    </p:spTree>
    <p:extLst>
      <p:ext uri="{BB962C8B-B14F-4D97-AF65-F5344CB8AC3E}">
        <p14:creationId xmlns:p14="http://schemas.microsoft.com/office/powerpoint/2010/main" val="6535948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pic>
        <p:nvPicPr>
          <p:cNvPr id="8" name="Picture 7" descr="Divider 1.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1273" y="0"/>
            <a:ext cx="8312727" cy="6234545"/>
          </a:xfrm>
          <a:prstGeom prst="rect">
            <a:avLst/>
          </a:prstGeom>
        </p:spPr>
      </p:pic>
      <p:pic>
        <p:nvPicPr>
          <p:cNvPr id="3" name="Picture 2" descr="o'connor-davies-logo_Logo Full Color.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406342" y="5186391"/>
            <a:ext cx="2737658" cy="1535084"/>
          </a:xfrm>
          <a:prstGeom prst="rect">
            <a:avLst/>
          </a:prstGeom>
        </p:spPr>
      </p:pic>
      <p:sp>
        <p:nvSpPr>
          <p:cNvPr id="13" name="Slide Number Placeholder 5"/>
          <p:cNvSpPr>
            <a:spLocks noGrp="1"/>
          </p:cNvSpPr>
          <p:nvPr>
            <p:ph type="sldNum" sz="quarter" idx="12"/>
          </p:nvPr>
        </p:nvSpPr>
        <p:spPr>
          <a:xfrm>
            <a:off x="457200" y="6356350"/>
            <a:ext cx="2133600" cy="365125"/>
          </a:xfrm>
        </p:spPr>
        <p:txBody>
          <a:bodyPr/>
          <a:lstStyle>
            <a:lvl1pPr algn="l">
              <a:defRPr/>
            </a:lvl1pPr>
          </a:lstStyle>
          <a:p>
            <a:fld id="{0A15EDCB-D9E2-C344-A82C-8A025967E116}" type="slidenum">
              <a:rPr lang="en-US" smtClean="0"/>
              <a:pPr/>
              <a:t>‹#›</a:t>
            </a:fld>
            <a:endParaRPr lang="en-US" dirty="0"/>
          </a:p>
        </p:txBody>
      </p:sp>
      <p:sp>
        <p:nvSpPr>
          <p:cNvPr id="9" name="Text Placeholder 10"/>
          <p:cNvSpPr>
            <a:spLocks noGrp="1"/>
          </p:cNvSpPr>
          <p:nvPr>
            <p:ph type="body" sz="quarter" idx="13" hasCustomPrompt="1"/>
          </p:nvPr>
        </p:nvSpPr>
        <p:spPr>
          <a:xfrm>
            <a:off x="466808" y="2073902"/>
            <a:ext cx="5472598" cy="3599825"/>
          </a:xfrm>
        </p:spPr>
        <p:txBody>
          <a:bodyPr>
            <a:normAutofit/>
          </a:bodyPr>
          <a:lstStyle>
            <a:lvl1pPr marL="0" indent="0" algn="l">
              <a:buNone/>
              <a:defRPr sz="2400" b="0">
                <a:solidFill>
                  <a:srgbClr val="03244F"/>
                </a:solidFill>
              </a:defRPr>
            </a:lvl1pPr>
            <a:lvl2pPr algn="r">
              <a:defRPr/>
            </a:lvl2pPr>
            <a:lvl3pPr algn="r">
              <a:defRPr/>
            </a:lvl3pPr>
            <a:lvl4pPr algn="r">
              <a:defRPr/>
            </a:lvl4pPr>
            <a:lvl5pPr algn="r">
              <a:defRPr/>
            </a:lvl5pPr>
            <a:lvl6pPr marL="2286000" indent="0" algn="l">
              <a:buFont typeface="Arial"/>
              <a:buNone/>
              <a:defRPr sz="1800" b="0">
                <a:solidFill>
                  <a:srgbClr val="03244F"/>
                </a:solidFill>
              </a:defRPr>
            </a:lvl6pPr>
            <a:lvl7pPr marL="2743200" indent="0">
              <a:buNone/>
              <a:defRPr/>
            </a:lvl7pPr>
          </a:lstStyle>
          <a:p>
            <a:pPr lvl="0"/>
            <a:r>
              <a:rPr lang="en-US" dirty="0"/>
              <a:t>Copy</a:t>
            </a:r>
          </a:p>
        </p:txBody>
      </p:sp>
      <p:sp>
        <p:nvSpPr>
          <p:cNvPr id="10" name="Text Placeholder 10"/>
          <p:cNvSpPr>
            <a:spLocks noGrp="1"/>
          </p:cNvSpPr>
          <p:nvPr>
            <p:ph type="body" sz="quarter" idx="14" hasCustomPrompt="1"/>
          </p:nvPr>
        </p:nvSpPr>
        <p:spPr>
          <a:xfrm>
            <a:off x="466808" y="1065093"/>
            <a:ext cx="5472598" cy="676079"/>
          </a:xfrm>
        </p:spPr>
        <p:txBody>
          <a:bodyPr>
            <a:noAutofit/>
          </a:bodyPr>
          <a:lstStyle>
            <a:lvl1pPr marL="0" indent="0" algn="l">
              <a:buNone/>
              <a:defRPr sz="3200" b="1" baseline="0">
                <a:solidFill>
                  <a:schemeClr val="accent2"/>
                </a:solidFill>
                <a:latin typeface="Georgia" pitchFamily="18" charset="0"/>
              </a:defRPr>
            </a:lvl1pPr>
            <a:lvl2pPr algn="r">
              <a:defRPr/>
            </a:lvl2pPr>
            <a:lvl3pPr algn="r">
              <a:defRPr/>
            </a:lvl3pPr>
            <a:lvl4pPr algn="r">
              <a:defRPr/>
            </a:lvl4pPr>
            <a:lvl5pPr algn="r">
              <a:defRPr/>
            </a:lvl5pPr>
            <a:lvl6pPr marL="2286000" indent="0">
              <a:buFont typeface="Arial"/>
              <a:buNone/>
              <a:defRPr sz="2000" b="1">
                <a:solidFill>
                  <a:srgbClr val="15A7BC"/>
                </a:solidFill>
              </a:defRPr>
            </a:lvl6pPr>
            <a:lvl7pPr marL="2743200" indent="0">
              <a:buNone/>
              <a:defRPr/>
            </a:lvl7pPr>
          </a:lstStyle>
          <a:p>
            <a:pPr lvl="0"/>
            <a:r>
              <a:rPr lang="en-US" dirty="0"/>
              <a:t>Section Head</a:t>
            </a:r>
          </a:p>
        </p:txBody>
      </p:sp>
    </p:spTree>
    <p:extLst>
      <p:ext uri="{BB962C8B-B14F-4D97-AF65-F5344CB8AC3E}">
        <p14:creationId xmlns:p14="http://schemas.microsoft.com/office/powerpoint/2010/main" val="8880989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pic>
        <p:nvPicPr>
          <p:cNvPr id="2" name="Picture 1" descr="Divider Male light.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273" y="0"/>
            <a:ext cx="8312727" cy="6234545"/>
          </a:xfrm>
          <a:prstGeom prst="rect">
            <a:avLst/>
          </a:prstGeom>
        </p:spPr>
      </p:pic>
      <p:pic>
        <p:nvPicPr>
          <p:cNvPr id="3" name="Picture 2" descr="o'connor-davies-logo_Logo Full Color.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406342" y="5186391"/>
            <a:ext cx="2737658" cy="1535084"/>
          </a:xfrm>
          <a:prstGeom prst="rect">
            <a:avLst/>
          </a:prstGeom>
        </p:spPr>
      </p:pic>
      <p:sp>
        <p:nvSpPr>
          <p:cNvPr id="13" name="Slide Number Placeholder 5"/>
          <p:cNvSpPr>
            <a:spLocks noGrp="1"/>
          </p:cNvSpPr>
          <p:nvPr>
            <p:ph type="sldNum" sz="quarter" idx="12"/>
          </p:nvPr>
        </p:nvSpPr>
        <p:spPr>
          <a:xfrm>
            <a:off x="457200" y="6356350"/>
            <a:ext cx="2133600" cy="365125"/>
          </a:xfrm>
        </p:spPr>
        <p:txBody>
          <a:bodyPr/>
          <a:lstStyle>
            <a:lvl1pPr algn="l">
              <a:defRPr/>
            </a:lvl1pPr>
          </a:lstStyle>
          <a:p>
            <a:fld id="{0A15EDCB-D9E2-C344-A82C-8A025967E116}" type="slidenum">
              <a:rPr lang="en-US" smtClean="0"/>
              <a:pPr/>
              <a:t>‹#›</a:t>
            </a:fld>
            <a:endParaRPr lang="en-US" dirty="0"/>
          </a:p>
        </p:txBody>
      </p:sp>
      <p:sp>
        <p:nvSpPr>
          <p:cNvPr id="9" name="Text Placeholder 10"/>
          <p:cNvSpPr>
            <a:spLocks noGrp="1"/>
          </p:cNvSpPr>
          <p:nvPr>
            <p:ph type="body" sz="quarter" idx="13" hasCustomPrompt="1"/>
          </p:nvPr>
        </p:nvSpPr>
        <p:spPr>
          <a:xfrm>
            <a:off x="466808" y="2073902"/>
            <a:ext cx="5497764" cy="3599825"/>
          </a:xfrm>
        </p:spPr>
        <p:txBody>
          <a:bodyPr>
            <a:normAutofit/>
          </a:bodyPr>
          <a:lstStyle>
            <a:lvl1pPr marL="0" indent="0" algn="l">
              <a:buNone/>
              <a:defRPr sz="2400" b="0">
                <a:solidFill>
                  <a:srgbClr val="03244F"/>
                </a:solidFill>
              </a:defRPr>
            </a:lvl1pPr>
            <a:lvl2pPr algn="r">
              <a:defRPr/>
            </a:lvl2pPr>
            <a:lvl3pPr algn="r">
              <a:defRPr/>
            </a:lvl3pPr>
            <a:lvl4pPr algn="r">
              <a:defRPr/>
            </a:lvl4pPr>
            <a:lvl5pPr algn="r">
              <a:defRPr/>
            </a:lvl5pPr>
            <a:lvl6pPr marL="2286000" indent="0" algn="l">
              <a:buFont typeface="Arial"/>
              <a:buNone/>
              <a:defRPr sz="1800" b="0">
                <a:solidFill>
                  <a:srgbClr val="03244F"/>
                </a:solidFill>
              </a:defRPr>
            </a:lvl6pPr>
            <a:lvl7pPr marL="2743200" indent="0">
              <a:buNone/>
              <a:defRPr/>
            </a:lvl7pPr>
          </a:lstStyle>
          <a:p>
            <a:pPr lvl="0"/>
            <a:r>
              <a:rPr lang="en-US" dirty="0"/>
              <a:t>Copy</a:t>
            </a:r>
          </a:p>
        </p:txBody>
      </p:sp>
      <p:sp>
        <p:nvSpPr>
          <p:cNvPr id="10" name="Text Placeholder 10"/>
          <p:cNvSpPr>
            <a:spLocks noGrp="1"/>
          </p:cNvSpPr>
          <p:nvPr>
            <p:ph type="body" sz="quarter" idx="14" hasCustomPrompt="1"/>
          </p:nvPr>
        </p:nvSpPr>
        <p:spPr>
          <a:xfrm>
            <a:off x="466808" y="1065093"/>
            <a:ext cx="5497764" cy="676079"/>
          </a:xfrm>
        </p:spPr>
        <p:txBody>
          <a:bodyPr>
            <a:noAutofit/>
          </a:bodyPr>
          <a:lstStyle>
            <a:lvl1pPr marL="0" indent="0" algn="l">
              <a:buNone/>
              <a:defRPr sz="3200" b="1" baseline="0">
                <a:solidFill>
                  <a:schemeClr val="accent2"/>
                </a:solidFill>
                <a:latin typeface="Georgia" pitchFamily="18" charset="0"/>
              </a:defRPr>
            </a:lvl1pPr>
            <a:lvl2pPr algn="r">
              <a:defRPr/>
            </a:lvl2pPr>
            <a:lvl3pPr algn="r">
              <a:defRPr/>
            </a:lvl3pPr>
            <a:lvl4pPr algn="r">
              <a:defRPr/>
            </a:lvl4pPr>
            <a:lvl5pPr algn="r">
              <a:defRPr/>
            </a:lvl5pPr>
            <a:lvl6pPr marL="2286000" indent="0">
              <a:buFont typeface="Arial"/>
              <a:buNone/>
              <a:defRPr sz="2000" b="1">
                <a:solidFill>
                  <a:srgbClr val="15A7BC"/>
                </a:solidFill>
              </a:defRPr>
            </a:lvl6pPr>
            <a:lvl7pPr marL="2743200" indent="0">
              <a:buNone/>
              <a:defRPr/>
            </a:lvl7pPr>
          </a:lstStyle>
          <a:p>
            <a:pPr lvl="0"/>
            <a:r>
              <a:rPr lang="en-US" dirty="0"/>
              <a:t>Section Head</a:t>
            </a:r>
          </a:p>
        </p:txBody>
      </p:sp>
    </p:spTree>
    <p:extLst>
      <p:ext uri="{BB962C8B-B14F-4D97-AF65-F5344CB8AC3E}">
        <p14:creationId xmlns:p14="http://schemas.microsoft.com/office/powerpoint/2010/main" val="39271712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447" y="0"/>
            <a:ext cx="9144000" cy="914400"/>
          </a:xfrm>
          <a:prstGeom prst="rect">
            <a:avLst/>
          </a:prstGeom>
        </p:spPr>
      </p:pic>
      <p:sp>
        <p:nvSpPr>
          <p:cNvPr id="2" name="Title 1"/>
          <p:cNvSpPr>
            <a:spLocks noGrp="1"/>
          </p:cNvSpPr>
          <p:nvPr>
            <p:ph type="title" hasCustomPrompt="1"/>
          </p:nvPr>
        </p:nvSpPr>
        <p:spPr>
          <a:xfrm>
            <a:off x="457200" y="1190211"/>
            <a:ext cx="7765893" cy="718819"/>
          </a:xfrm>
        </p:spPr>
        <p:txBody>
          <a:bodyPr>
            <a:normAutofit/>
          </a:bodyPr>
          <a:lstStyle>
            <a:lvl1pPr algn="l">
              <a:defRPr sz="3200" b="1">
                <a:solidFill>
                  <a:schemeClr val="accent6"/>
                </a:solidFill>
                <a:latin typeface="Georgia" pitchFamily="18" charset="0"/>
              </a:defRPr>
            </a:lvl1pPr>
          </a:lstStyle>
          <a:p>
            <a:r>
              <a:rPr lang="en-US" dirty="0"/>
              <a:t>Headline goes here</a:t>
            </a:r>
          </a:p>
        </p:txBody>
      </p:sp>
      <p:sp>
        <p:nvSpPr>
          <p:cNvPr id="6" name="Slide Number Placeholder 5"/>
          <p:cNvSpPr>
            <a:spLocks noGrp="1"/>
          </p:cNvSpPr>
          <p:nvPr>
            <p:ph type="sldNum" sz="quarter" idx="12"/>
          </p:nvPr>
        </p:nvSpPr>
        <p:spPr>
          <a:xfrm>
            <a:off x="457200" y="6356350"/>
            <a:ext cx="364921" cy="365125"/>
          </a:xfrm>
        </p:spPr>
        <p:txBody>
          <a:bodyPr/>
          <a:lstStyle>
            <a:lvl1pPr algn="l">
              <a:defRPr sz="1000">
                <a:solidFill>
                  <a:schemeClr val="accent1">
                    <a:lumMod val="40000"/>
                    <a:lumOff val="60000"/>
                  </a:schemeClr>
                </a:solidFill>
              </a:defRPr>
            </a:lvl1pPr>
          </a:lstStyle>
          <a:p>
            <a:fld id="{0A15EDCB-D9E2-C344-A82C-8A025967E116}" type="slidenum">
              <a:rPr lang="en-US" smtClean="0"/>
              <a:pPr/>
              <a:t>‹#›</a:t>
            </a:fld>
            <a:endParaRPr lang="en-US" dirty="0"/>
          </a:p>
        </p:txBody>
      </p:sp>
      <p:pic>
        <p:nvPicPr>
          <p:cNvPr id="8" name="Picture 7" descr="o'connor-davies-logo_Logo Full Color.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288166" y="5805233"/>
            <a:ext cx="1869857" cy="1048484"/>
          </a:xfrm>
          <a:prstGeom prst="rect">
            <a:avLst/>
          </a:prstGeom>
        </p:spPr>
      </p:pic>
      <p:sp>
        <p:nvSpPr>
          <p:cNvPr id="9" name="Content Placeholder 8"/>
          <p:cNvSpPr>
            <a:spLocks noGrp="1"/>
          </p:cNvSpPr>
          <p:nvPr userDrawn="1">
            <p:ph sz="quarter" idx="13"/>
          </p:nvPr>
        </p:nvSpPr>
        <p:spPr>
          <a:xfrm>
            <a:off x="457200" y="2070100"/>
            <a:ext cx="7765894" cy="3735388"/>
          </a:xfrm>
        </p:spPr>
        <p:txBody>
          <a:bodyPr>
            <a:normAutofit/>
          </a:bodyPr>
          <a:lstStyle>
            <a:lvl1pPr marL="227013" indent="-227013">
              <a:lnSpc>
                <a:spcPct val="110000"/>
              </a:lnSpc>
              <a:spcBef>
                <a:spcPts val="600"/>
              </a:spcBef>
              <a:buClr>
                <a:schemeClr val="accent6"/>
              </a:buClr>
              <a:buFont typeface="Wingdings" pitchFamily="2" charset="2"/>
              <a:buChar char="§"/>
              <a:defRPr sz="2400"/>
            </a:lvl1pPr>
            <a:lvl2pPr marL="461963" indent="-234950">
              <a:lnSpc>
                <a:spcPct val="110000"/>
              </a:lnSpc>
              <a:spcBef>
                <a:spcPts val="600"/>
              </a:spcBef>
              <a:buFont typeface="Arial" pitchFamily="34" charset="0"/>
              <a:buChar char="•"/>
              <a:defRPr sz="2400"/>
            </a:lvl2pPr>
            <a:lvl3pPr marL="687388" indent="-225425">
              <a:lnSpc>
                <a:spcPct val="110000"/>
              </a:lnSpc>
              <a:spcBef>
                <a:spcPts val="600"/>
              </a:spcBef>
              <a:buClr>
                <a:schemeClr val="accent6"/>
              </a:buClr>
              <a:buFont typeface="Arial" pitchFamily="34" charset="0"/>
              <a:buChar char="−"/>
              <a:defRPr sz="2400"/>
            </a:lvl3pPr>
            <a:lvl4pPr>
              <a:defRPr sz="1600"/>
            </a:lvl4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2704079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Blank for 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1190211"/>
            <a:ext cx="7765893" cy="718819"/>
          </a:xfrm>
        </p:spPr>
        <p:txBody>
          <a:bodyPr>
            <a:normAutofit/>
          </a:bodyPr>
          <a:lstStyle>
            <a:lvl1pPr algn="l">
              <a:defRPr sz="3200" b="1">
                <a:solidFill>
                  <a:schemeClr val="accent6"/>
                </a:solidFill>
                <a:latin typeface="Georgia" pitchFamily="18" charset="0"/>
              </a:defRPr>
            </a:lvl1pPr>
          </a:lstStyle>
          <a:p>
            <a:r>
              <a:rPr lang="en-US" dirty="0"/>
              <a:t>Headline goes here</a:t>
            </a:r>
          </a:p>
        </p:txBody>
      </p:sp>
      <p:sp>
        <p:nvSpPr>
          <p:cNvPr id="3" name="Content Placeholder 2"/>
          <p:cNvSpPr>
            <a:spLocks noGrp="1"/>
          </p:cNvSpPr>
          <p:nvPr>
            <p:ph idx="1" hasCustomPrompt="1"/>
          </p:nvPr>
        </p:nvSpPr>
        <p:spPr>
          <a:xfrm>
            <a:off x="457200" y="2063692"/>
            <a:ext cx="7765894" cy="3632434"/>
          </a:xfrm>
        </p:spPr>
        <p:txBody>
          <a:bodyPr>
            <a:normAutofit/>
          </a:bodyPr>
          <a:lstStyle>
            <a:lvl1pPr marL="0" indent="0">
              <a:lnSpc>
                <a:spcPct val="110000"/>
              </a:lnSpc>
              <a:spcBef>
                <a:spcPts val="1200"/>
              </a:spcBef>
              <a:buNone/>
              <a:defRPr sz="2400">
                <a:solidFill>
                  <a:schemeClr val="tx2"/>
                </a:solidFill>
                <a:latin typeface="+mn-lt"/>
              </a:defRPr>
            </a:lvl1pPr>
            <a:lvl2pPr marL="227013" indent="-227013">
              <a:lnSpc>
                <a:spcPct val="110000"/>
              </a:lnSpc>
              <a:spcBef>
                <a:spcPts val="900"/>
              </a:spcBef>
              <a:buClr>
                <a:schemeClr val="accent6"/>
              </a:buClr>
              <a:buFont typeface="Wingdings" pitchFamily="2" charset="2"/>
              <a:buChar char="§"/>
              <a:defRPr sz="1400"/>
            </a:lvl2pPr>
            <a:lvl3pPr marL="403225" indent="-176213">
              <a:lnSpc>
                <a:spcPct val="110000"/>
              </a:lnSpc>
              <a:spcBef>
                <a:spcPts val="900"/>
              </a:spcBef>
              <a:defRPr/>
            </a:lvl3pPr>
            <a:lvl4pPr marL="628650" indent="-166688">
              <a:lnSpc>
                <a:spcPct val="110000"/>
              </a:lnSpc>
              <a:spcBef>
                <a:spcPts val="900"/>
              </a:spcBef>
              <a:defRPr sz="1400"/>
            </a:lvl4pPr>
          </a:lstStyle>
          <a:p>
            <a:pPr lvl="0"/>
            <a:r>
              <a:rPr lang="en-US" dirty="0"/>
              <a:t>Chart Goes here</a:t>
            </a:r>
          </a:p>
        </p:txBody>
      </p:sp>
      <p:sp>
        <p:nvSpPr>
          <p:cNvPr id="6" name="Slide Number Placeholder 5"/>
          <p:cNvSpPr>
            <a:spLocks noGrp="1"/>
          </p:cNvSpPr>
          <p:nvPr>
            <p:ph type="sldNum" sz="quarter" idx="12"/>
          </p:nvPr>
        </p:nvSpPr>
        <p:spPr>
          <a:xfrm>
            <a:off x="457200" y="6356350"/>
            <a:ext cx="364921" cy="365125"/>
          </a:xfrm>
        </p:spPr>
        <p:txBody>
          <a:bodyPr/>
          <a:lstStyle>
            <a:lvl1pPr algn="l">
              <a:defRPr sz="1000">
                <a:solidFill>
                  <a:schemeClr val="accent1">
                    <a:lumMod val="40000"/>
                    <a:lumOff val="60000"/>
                  </a:schemeClr>
                </a:solidFill>
              </a:defRPr>
            </a:lvl1pPr>
          </a:lstStyle>
          <a:p>
            <a:fld id="{0A15EDCB-D9E2-C344-A82C-8A025967E116}" type="slidenum">
              <a:rPr lang="en-US" smtClean="0"/>
              <a:pPr/>
              <a:t>‹#›</a:t>
            </a:fld>
            <a:endParaRPr lang="en-US" dirty="0"/>
          </a:p>
        </p:txBody>
      </p:sp>
      <p:pic>
        <p:nvPicPr>
          <p:cNvPr id="8" name="Picture 7" descr="o'connor-davies-logo_Logo Full Color.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908638" y="6153149"/>
            <a:ext cx="1249385" cy="700567"/>
          </a:xfrm>
          <a:prstGeom prst="rect">
            <a:avLst/>
          </a:prstGeom>
        </p:spPr>
      </p:pic>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447" y="0"/>
            <a:ext cx="9144000" cy="914400"/>
          </a:xfrm>
          <a:prstGeom prst="rect">
            <a:avLst/>
          </a:prstGeom>
        </p:spPr>
      </p:pic>
    </p:spTree>
    <p:extLst>
      <p:ext uri="{BB962C8B-B14F-4D97-AF65-F5344CB8AC3E}">
        <p14:creationId xmlns:p14="http://schemas.microsoft.com/office/powerpoint/2010/main" val="7693801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py with Graphics">
    <p:spTree>
      <p:nvGrpSpPr>
        <p:cNvPr id="1" name=""/>
        <p:cNvGrpSpPr/>
        <p:nvPr/>
      </p:nvGrpSpPr>
      <p:grpSpPr>
        <a:xfrm>
          <a:off x="0" y="0"/>
          <a:ext cx="0" cy="0"/>
          <a:chOff x="0" y="0"/>
          <a:chExt cx="0" cy="0"/>
        </a:xfrm>
      </p:grpSpPr>
      <p:sp>
        <p:nvSpPr>
          <p:cNvPr id="2" name="Title 1"/>
          <p:cNvSpPr>
            <a:spLocks noGrp="1"/>
          </p:cNvSpPr>
          <p:nvPr>
            <p:ph type="title"/>
          </p:nvPr>
        </p:nvSpPr>
        <p:spPr>
          <a:xfrm>
            <a:off x="457200" y="1190211"/>
            <a:ext cx="7765893" cy="718819"/>
          </a:xfrm>
        </p:spPr>
        <p:txBody>
          <a:bodyPr>
            <a:normAutofit/>
          </a:bodyPr>
          <a:lstStyle>
            <a:lvl1pPr algn="l">
              <a:defRPr sz="3200" b="1">
                <a:solidFill>
                  <a:schemeClr val="accent6"/>
                </a:solidFill>
                <a:latin typeface="Georgia" pitchFamily="18" charset="0"/>
              </a:defRPr>
            </a:lvl1pPr>
          </a:lstStyle>
          <a:p>
            <a:r>
              <a:rPr lang="en-US"/>
              <a:t>Click to edit Master title style</a:t>
            </a:r>
            <a:endParaRPr lang="en-US" dirty="0"/>
          </a:p>
        </p:txBody>
      </p:sp>
      <p:sp>
        <p:nvSpPr>
          <p:cNvPr id="6" name="Slide Number Placeholder 5"/>
          <p:cNvSpPr>
            <a:spLocks noGrp="1"/>
          </p:cNvSpPr>
          <p:nvPr>
            <p:ph type="sldNum" sz="quarter" idx="12"/>
          </p:nvPr>
        </p:nvSpPr>
        <p:spPr>
          <a:xfrm>
            <a:off x="457200" y="6356350"/>
            <a:ext cx="364921" cy="365125"/>
          </a:xfrm>
        </p:spPr>
        <p:txBody>
          <a:bodyPr/>
          <a:lstStyle>
            <a:lvl1pPr algn="l">
              <a:defRPr sz="1000">
                <a:solidFill>
                  <a:schemeClr val="accent1">
                    <a:lumMod val="40000"/>
                    <a:lumOff val="60000"/>
                  </a:schemeClr>
                </a:solidFill>
              </a:defRPr>
            </a:lvl1pPr>
          </a:lstStyle>
          <a:p>
            <a:fld id="{0A15EDCB-D9E2-C344-A82C-8A025967E116}" type="slidenum">
              <a:rPr lang="en-US" smtClean="0"/>
              <a:pPr/>
              <a:t>‹#›</a:t>
            </a:fld>
            <a:endParaRPr lang="en-US" dirty="0"/>
          </a:p>
        </p:txBody>
      </p:sp>
      <p:pic>
        <p:nvPicPr>
          <p:cNvPr id="8" name="Picture 7" descr="o'connor-davies-logo_Logo Full Color.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88166" y="5805233"/>
            <a:ext cx="1869857" cy="1048484"/>
          </a:xfrm>
          <a:prstGeom prst="rect">
            <a:avLst/>
          </a:prstGeom>
        </p:spPr>
      </p:pic>
      <p:sp>
        <p:nvSpPr>
          <p:cNvPr id="16" name="Content Placeholder 15"/>
          <p:cNvSpPr>
            <a:spLocks noGrp="1"/>
          </p:cNvSpPr>
          <p:nvPr>
            <p:ph sz="quarter" idx="14" hasCustomPrompt="1"/>
          </p:nvPr>
        </p:nvSpPr>
        <p:spPr>
          <a:xfrm>
            <a:off x="457201" y="2072081"/>
            <a:ext cx="2722228" cy="3683058"/>
          </a:xfrm>
        </p:spPr>
        <p:txBody>
          <a:bodyPr/>
          <a:lstStyle>
            <a:lvl1pPr marL="0" indent="0">
              <a:buNone/>
              <a:defRPr/>
            </a:lvl1pPr>
          </a:lstStyle>
          <a:p>
            <a:pPr lvl="0"/>
            <a:r>
              <a:rPr lang="en-US" dirty="0"/>
              <a:t>Photo Goes here</a:t>
            </a:r>
          </a:p>
        </p:txBody>
      </p:sp>
      <p:sp>
        <p:nvSpPr>
          <p:cNvPr id="19" name="Content Placeholder 8"/>
          <p:cNvSpPr>
            <a:spLocks noGrp="1"/>
          </p:cNvSpPr>
          <p:nvPr>
            <p:ph sz="quarter" idx="13"/>
          </p:nvPr>
        </p:nvSpPr>
        <p:spPr>
          <a:xfrm>
            <a:off x="3657600" y="2070100"/>
            <a:ext cx="4565494" cy="3735388"/>
          </a:xfrm>
        </p:spPr>
        <p:txBody>
          <a:bodyPr>
            <a:normAutofit/>
          </a:bodyPr>
          <a:lstStyle>
            <a:lvl1pPr marL="227013" indent="-227013">
              <a:lnSpc>
                <a:spcPct val="110000"/>
              </a:lnSpc>
              <a:spcBef>
                <a:spcPts val="600"/>
              </a:spcBef>
              <a:buClr>
                <a:schemeClr val="accent6"/>
              </a:buClr>
              <a:buFont typeface="Wingdings" pitchFamily="2" charset="2"/>
              <a:buChar char="§"/>
              <a:defRPr sz="2400"/>
            </a:lvl1pPr>
            <a:lvl2pPr marL="461963" indent="-234950">
              <a:lnSpc>
                <a:spcPct val="110000"/>
              </a:lnSpc>
              <a:spcBef>
                <a:spcPts val="600"/>
              </a:spcBef>
              <a:buFont typeface="Arial" pitchFamily="34" charset="0"/>
              <a:buChar char="•"/>
              <a:defRPr sz="2400"/>
            </a:lvl2pPr>
            <a:lvl3pPr marL="687388" indent="-225425">
              <a:lnSpc>
                <a:spcPct val="110000"/>
              </a:lnSpc>
              <a:spcBef>
                <a:spcPts val="600"/>
              </a:spcBef>
              <a:buClr>
                <a:schemeClr val="accent6"/>
              </a:buClr>
              <a:buFont typeface="Arial" pitchFamily="34" charset="0"/>
              <a:buChar char="−"/>
              <a:defRPr sz="2400"/>
            </a:lvl3pPr>
            <a:lvl4pPr>
              <a:defRPr sz="1600"/>
            </a:lvl4pPr>
          </a:lstStyle>
          <a:p>
            <a:pPr lvl="0"/>
            <a:r>
              <a:rPr lang="en-US"/>
              <a:t>Click to edit Master text styles</a:t>
            </a:r>
          </a:p>
          <a:p>
            <a:pPr lvl="1"/>
            <a:r>
              <a:rPr lang="en-US"/>
              <a:t>Second level</a:t>
            </a:r>
          </a:p>
          <a:p>
            <a:pPr lvl="2"/>
            <a:r>
              <a:rPr lang="en-US"/>
              <a:t>Third level</a:t>
            </a:r>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447" y="0"/>
            <a:ext cx="9144000" cy="914400"/>
          </a:xfrm>
          <a:prstGeom prst="rect">
            <a:avLst/>
          </a:prstGeom>
        </p:spPr>
      </p:pic>
    </p:spTree>
    <p:extLst>
      <p:ext uri="{BB962C8B-B14F-4D97-AF65-F5344CB8AC3E}">
        <p14:creationId xmlns:p14="http://schemas.microsoft.com/office/powerpoint/2010/main" val="18181298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Sub Divi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398225"/>
            <a:ext cx="7765893" cy="718819"/>
          </a:xfrm>
        </p:spPr>
        <p:txBody>
          <a:bodyPr>
            <a:normAutofit/>
          </a:bodyPr>
          <a:lstStyle>
            <a:lvl1pPr algn="l">
              <a:defRPr sz="3200" b="1">
                <a:solidFill>
                  <a:schemeClr val="accent6"/>
                </a:solidFill>
                <a:latin typeface="Georgia" pitchFamily="18" charset="0"/>
              </a:defRPr>
            </a:lvl1pPr>
          </a:lstStyle>
          <a:p>
            <a:r>
              <a:rPr lang="en-US" dirty="0"/>
              <a:t>Headline goes here</a:t>
            </a:r>
          </a:p>
        </p:txBody>
      </p:sp>
      <p:sp>
        <p:nvSpPr>
          <p:cNvPr id="3" name="Content Placeholder 2"/>
          <p:cNvSpPr>
            <a:spLocks noGrp="1"/>
          </p:cNvSpPr>
          <p:nvPr>
            <p:ph idx="1"/>
          </p:nvPr>
        </p:nvSpPr>
        <p:spPr>
          <a:xfrm>
            <a:off x="457200" y="3429001"/>
            <a:ext cx="7765894" cy="1596006"/>
          </a:xfrm>
        </p:spPr>
        <p:txBody>
          <a:bodyPr>
            <a:normAutofit/>
          </a:bodyPr>
          <a:lstStyle>
            <a:lvl1pPr marL="0" indent="0">
              <a:lnSpc>
                <a:spcPct val="110000"/>
              </a:lnSpc>
              <a:spcBef>
                <a:spcPts val="1200"/>
              </a:spcBef>
              <a:buNone/>
              <a:defRPr sz="2400">
                <a:solidFill>
                  <a:schemeClr val="tx2"/>
                </a:solidFill>
                <a:latin typeface="+mn-lt"/>
              </a:defRPr>
            </a:lvl1pPr>
            <a:lvl2pPr marL="227013" indent="-227013">
              <a:lnSpc>
                <a:spcPct val="110000"/>
              </a:lnSpc>
              <a:spcBef>
                <a:spcPts val="900"/>
              </a:spcBef>
              <a:buClr>
                <a:schemeClr val="accent6"/>
              </a:buClr>
              <a:buFont typeface="Wingdings" pitchFamily="2" charset="2"/>
              <a:buChar char="§"/>
              <a:defRPr sz="1400"/>
            </a:lvl2pPr>
            <a:lvl3pPr marL="403225" indent="-176213">
              <a:lnSpc>
                <a:spcPct val="110000"/>
              </a:lnSpc>
              <a:spcBef>
                <a:spcPts val="900"/>
              </a:spcBef>
              <a:defRPr/>
            </a:lvl3pPr>
            <a:lvl4pPr marL="628650" indent="-166688">
              <a:lnSpc>
                <a:spcPct val="110000"/>
              </a:lnSpc>
              <a:spcBef>
                <a:spcPts val="900"/>
              </a:spcBef>
              <a:defRPr sz="1400"/>
            </a:lvl4pPr>
          </a:lstStyle>
          <a:p>
            <a:pPr lvl="0"/>
            <a:r>
              <a:rPr lang="en-US"/>
              <a:t>Click to edit Master text styles</a:t>
            </a:r>
          </a:p>
        </p:txBody>
      </p:sp>
      <p:sp>
        <p:nvSpPr>
          <p:cNvPr id="6" name="Slide Number Placeholder 5"/>
          <p:cNvSpPr>
            <a:spLocks noGrp="1"/>
          </p:cNvSpPr>
          <p:nvPr>
            <p:ph type="sldNum" sz="quarter" idx="12"/>
          </p:nvPr>
        </p:nvSpPr>
        <p:spPr>
          <a:xfrm>
            <a:off x="457200" y="6356350"/>
            <a:ext cx="364921" cy="365125"/>
          </a:xfrm>
        </p:spPr>
        <p:txBody>
          <a:bodyPr/>
          <a:lstStyle>
            <a:lvl1pPr algn="l">
              <a:defRPr sz="1000">
                <a:solidFill>
                  <a:schemeClr val="accent1">
                    <a:lumMod val="40000"/>
                    <a:lumOff val="60000"/>
                  </a:schemeClr>
                </a:solidFill>
              </a:defRPr>
            </a:lvl1pPr>
          </a:lstStyle>
          <a:p>
            <a:fld id="{0A15EDCB-D9E2-C344-A82C-8A025967E116}" type="slidenum">
              <a:rPr lang="en-US" smtClean="0"/>
              <a:pPr/>
              <a:t>‹#›</a:t>
            </a:fld>
            <a:endParaRPr lang="en-US" dirty="0"/>
          </a:p>
        </p:txBody>
      </p:sp>
      <p:pic>
        <p:nvPicPr>
          <p:cNvPr id="8" name="Picture 7" descr="o'connor-davies-logo_Logo Full Color.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88166" y="5805233"/>
            <a:ext cx="1869857" cy="1048484"/>
          </a:xfrm>
          <a:prstGeom prst="rect">
            <a:avLst/>
          </a:prstGeom>
        </p:spPr>
      </p:pic>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447" y="0"/>
            <a:ext cx="9144000" cy="914400"/>
          </a:xfrm>
          <a:prstGeom prst="rect">
            <a:avLst/>
          </a:prstGeom>
        </p:spPr>
      </p:pic>
    </p:spTree>
    <p:extLst>
      <p:ext uri="{BB962C8B-B14F-4D97-AF65-F5344CB8AC3E}">
        <p14:creationId xmlns:p14="http://schemas.microsoft.com/office/powerpoint/2010/main" val="7261523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0A15EDCB-D9E2-C344-A82C-8A025967E116}" type="slidenum">
              <a:rPr lang="en-US" smtClean="0">
                <a:solidFill>
                  <a:prstClr val="black">
                    <a:tint val="75000"/>
                  </a:prstClr>
                </a:solidFill>
              </a:rPr>
              <a:pPr/>
              <a:t>‹#›</a:t>
            </a:fld>
            <a:endParaRPr lang="en-US" dirty="0">
              <a:solidFill>
                <a:prstClr val="black">
                  <a:tint val="75000"/>
                </a:prstClr>
              </a:solidFill>
            </a:endParaRPr>
          </a:p>
        </p:txBody>
      </p:sp>
      <p:sp>
        <p:nvSpPr>
          <p:cNvPr id="5" name="Title 1"/>
          <p:cNvSpPr>
            <a:spLocks noGrp="1"/>
          </p:cNvSpPr>
          <p:nvPr>
            <p:ph type="title" hasCustomPrompt="1"/>
          </p:nvPr>
        </p:nvSpPr>
        <p:spPr>
          <a:xfrm>
            <a:off x="457202" y="1357487"/>
            <a:ext cx="8077199" cy="718819"/>
          </a:xfrm>
          <a:prstGeom prst="rect">
            <a:avLst/>
          </a:prstGeom>
        </p:spPr>
        <p:txBody>
          <a:bodyPr>
            <a:normAutofit/>
          </a:bodyPr>
          <a:lstStyle>
            <a:lvl1pPr algn="l">
              <a:defRPr sz="2383" b="1">
                <a:solidFill>
                  <a:schemeClr val="accent6"/>
                </a:solidFill>
                <a:latin typeface="Georgia" pitchFamily="18" charset="0"/>
              </a:defRPr>
            </a:lvl1pPr>
          </a:lstStyle>
          <a:p>
            <a:r>
              <a:rPr lang="en-US" dirty="0"/>
              <a:t>Headline goes here</a:t>
            </a:r>
          </a:p>
        </p:txBody>
      </p:sp>
      <p:sp>
        <p:nvSpPr>
          <p:cNvPr id="7" name="Content Placeholder 8"/>
          <p:cNvSpPr>
            <a:spLocks noGrp="1"/>
          </p:cNvSpPr>
          <p:nvPr>
            <p:ph sz="quarter" idx="13"/>
          </p:nvPr>
        </p:nvSpPr>
        <p:spPr>
          <a:xfrm>
            <a:off x="457202" y="2237374"/>
            <a:ext cx="8077199" cy="3177638"/>
          </a:xfrm>
          <a:prstGeom prst="rect">
            <a:avLst/>
          </a:prstGeom>
        </p:spPr>
        <p:txBody>
          <a:bodyPr>
            <a:normAutofit/>
          </a:bodyPr>
          <a:lstStyle>
            <a:lvl1pPr marL="167394" indent="-167394">
              <a:lnSpc>
                <a:spcPct val="110000"/>
              </a:lnSpc>
              <a:spcBef>
                <a:spcPts val="443"/>
              </a:spcBef>
              <a:buClr>
                <a:schemeClr val="accent6"/>
              </a:buClr>
              <a:buFont typeface="Wingdings" pitchFamily="2" charset="2"/>
              <a:buChar char="§"/>
              <a:defRPr sz="1786"/>
            </a:lvl1pPr>
            <a:lvl2pPr marL="340641" indent="-173247">
              <a:lnSpc>
                <a:spcPct val="110000"/>
              </a:lnSpc>
              <a:spcBef>
                <a:spcPts val="443"/>
              </a:spcBef>
              <a:buFont typeface="Arial" pitchFamily="34" charset="0"/>
              <a:buChar char="•"/>
              <a:defRPr sz="1786"/>
            </a:lvl2pPr>
            <a:lvl3pPr marL="506865" indent="-166224">
              <a:lnSpc>
                <a:spcPct val="110000"/>
              </a:lnSpc>
              <a:spcBef>
                <a:spcPts val="443"/>
              </a:spcBef>
              <a:buClr>
                <a:schemeClr val="accent6"/>
              </a:buClr>
              <a:buFont typeface="Arial" pitchFamily="34" charset="0"/>
              <a:buChar char="−"/>
              <a:defRPr sz="1786"/>
            </a:lvl3pPr>
            <a:lvl4pPr>
              <a:defRPr sz="1191"/>
            </a:lvl4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447" y="0"/>
            <a:ext cx="9144000" cy="1190212"/>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33252" y="5966558"/>
            <a:ext cx="1199021" cy="754919"/>
          </a:xfrm>
          <a:prstGeom prst="rect">
            <a:avLst/>
          </a:prstGeom>
        </p:spPr>
      </p:pic>
    </p:spTree>
    <p:extLst>
      <p:ext uri="{BB962C8B-B14F-4D97-AF65-F5344CB8AC3E}">
        <p14:creationId xmlns:p14="http://schemas.microsoft.com/office/powerpoint/2010/main" val="2495935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215233E5-3010-4E0E-AA62-FC4B36A45AA1}"/>
              </a:ext>
            </a:extLst>
          </p:cNvPr>
          <p:cNvSpPr>
            <a:spLocks noGrp="1"/>
          </p:cNvSpPr>
          <p:nvPr>
            <p:ph type="dt" sz="half" idx="10"/>
          </p:nvPr>
        </p:nvSpPr>
        <p:spPr/>
        <p:txBody>
          <a:bodyPr/>
          <a:lstStyle>
            <a:lvl1pPr>
              <a:defRPr/>
            </a:lvl1pPr>
          </a:lstStyle>
          <a:p>
            <a:pPr>
              <a:defRPr/>
            </a:pPr>
            <a:fld id="{D86273E4-CC01-41A2-87F5-E87BF0BD5798}" type="datetime1">
              <a:rPr lang="en-US" smtClean="0"/>
              <a:t>4/18/2022</a:t>
            </a:fld>
            <a:endParaRPr lang="en-US" dirty="0"/>
          </a:p>
        </p:txBody>
      </p:sp>
      <p:sp>
        <p:nvSpPr>
          <p:cNvPr id="5" name="Footer Placeholder 4">
            <a:extLst>
              <a:ext uri="{FF2B5EF4-FFF2-40B4-BE49-F238E27FC236}">
                <a16:creationId xmlns:a16="http://schemas.microsoft.com/office/drawing/2014/main" id="{B809C7D4-43AC-48B1-8B34-61FA7FD04CF0}"/>
              </a:ext>
            </a:extLst>
          </p:cNvPr>
          <p:cNvSpPr>
            <a:spLocks noGrp="1"/>
          </p:cNvSpPr>
          <p:nvPr>
            <p:ph type="ftr" sz="quarter" idx="11"/>
          </p:nvPr>
        </p:nvSpPr>
        <p:spPr/>
        <p:txBody>
          <a:bodyPr/>
          <a:lstStyle>
            <a:lvl1pPr>
              <a:defRPr/>
            </a:lvl1pPr>
          </a:lstStyle>
          <a:p>
            <a:pPr>
              <a:defRPr/>
            </a:pPr>
            <a:endParaRPr lang="en-US" dirty="0"/>
          </a:p>
        </p:txBody>
      </p:sp>
      <p:sp>
        <p:nvSpPr>
          <p:cNvPr id="6" name="Slide Number Placeholder 5">
            <a:extLst>
              <a:ext uri="{FF2B5EF4-FFF2-40B4-BE49-F238E27FC236}">
                <a16:creationId xmlns:a16="http://schemas.microsoft.com/office/drawing/2014/main" id="{255AAB31-1B4A-4C80-8F4F-8D7404FA7003}"/>
              </a:ext>
            </a:extLst>
          </p:cNvPr>
          <p:cNvSpPr>
            <a:spLocks noGrp="1"/>
          </p:cNvSpPr>
          <p:nvPr>
            <p:ph type="sldNum" sz="quarter" idx="12"/>
          </p:nvPr>
        </p:nvSpPr>
        <p:spPr/>
        <p:txBody>
          <a:bodyPr/>
          <a:lstStyle>
            <a:lvl1pPr>
              <a:defRPr/>
            </a:lvl1pPr>
          </a:lstStyle>
          <a:p>
            <a:pPr>
              <a:defRPr/>
            </a:pPr>
            <a:fld id="{0B40ED91-FFA6-4A7F-987E-A6BD7209B76D}" type="slidenum">
              <a:rPr lang="en-US"/>
              <a:pPr>
                <a:defRPr/>
              </a:pPr>
              <a:t>‹#›</a:t>
            </a:fld>
            <a:endParaRPr lang="en-US" dirty="0"/>
          </a:p>
        </p:txBody>
      </p:sp>
    </p:spTree>
    <p:extLst>
      <p:ext uri="{BB962C8B-B14F-4D97-AF65-F5344CB8AC3E}">
        <p14:creationId xmlns:p14="http://schemas.microsoft.com/office/powerpoint/2010/main" val="21494197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0A15EDCB-D9E2-C344-A82C-8A025967E116}" type="slidenum">
              <a:rPr lang="en-US" smtClean="0">
                <a:solidFill>
                  <a:prstClr val="black">
                    <a:tint val="75000"/>
                  </a:prstClr>
                </a:solidFill>
              </a:rPr>
              <a:pPr/>
              <a:t>‹#›</a:t>
            </a:fld>
            <a:endParaRPr lang="en-US" dirty="0">
              <a:solidFill>
                <a:prstClr val="black">
                  <a:tint val="75000"/>
                </a:prstClr>
              </a:solidFill>
            </a:endParaRPr>
          </a:p>
        </p:txBody>
      </p:sp>
      <p:sp>
        <p:nvSpPr>
          <p:cNvPr id="4" name="Title 1"/>
          <p:cNvSpPr>
            <a:spLocks noGrp="1"/>
          </p:cNvSpPr>
          <p:nvPr>
            <p:ph type="title" hasCustomPrompt="1"/>
          </p:nvPr>
        </p:nvSpPr>
        <p:spPr>
          <a:xfrm>
            <a:off x="457202" y="1316207"/>
            <a:ext cx="8090765" cy="718819"/>
          </a:xfrm>
          <a:prstGeom prst="rect">
            <a:avLst/>
          </a:prstGeom>
        </p:spPr>
        <p:txBody>
          <a:bodyPr>
            <a:normAutofit/>
          </a:bodyPr>
          <a:lstStyle>
            <a:lvl1pPr algn="l">
              <a:defRPr sz="2383" b="1">
                <a:solidFill>
                  <a:schemeClr val="accent6"/>
                </a:solidFill>
                <a:latin typeface="Georgia" pitchFamily="18" charset="0"/>
              </a:defRPr>
            </a:lvl1pPr>
          </a:lstStyle>
          <a:p>
            <a:r>
              <a:rPr lang="en-US" dirty="0"/>
              <a:t>Headline goes here</a:t>
            </a:r>
          </a:p>
        </p:txBody>
      </p:sp>
      <p:sp>
        <p:nvSpPr>
          <p:cNvPr id="5" name="Content Placeholder 2"/>
          <p:cNvSpPr>
            <a:spLocks noGrp="1"/>
          </p:cNvSpPr>
          <p:nvPr>
            <p:ph idx="1" hasCustomPrompt="1"/>
          </p:nvPr>
        </p:nvSpPr>
        <p:spPr>
          <a:xfrm>
            <a:off x="457201" y="2189687"/>
            <a:ext cx="8090766" cy="3632434"/>
          </a:xfrm>
          <a:prstGeom prst="rect">
            <a:avLst/>
          </a:prstGeom>
        </p:spPr>
        <p:txBody>
          <a:bodyPr>
            <a:normAutofit/>
          </a:bodyPr>
          <a:lstStyle>
            <a:lvl1pPr marL="0" indent="0">
              <a:lnSpc>
                <a:spcPct val="110000"/>
              </a:lnSpc>
              <a:spcBef>
                <a:spcPts val="885"/>
              </a:spcBef>
              <a:buNone/>
              <a:defRPr sz="1786">
                <a:solidFill>
                  <a:schemeClr val="tx2"/>
                </a:solidFill>
                <a:latin typeface="+mn-lt"/>
              </a:defRPr>
            </a:lvl1pPr>
            <a:lvl2pPr marL="167394" indent="-167394">
              <a:lnSpc>
                <a:spcPct val="110000"/>
              </a:lnSpc>
              <a:spcBef>
                <a:spcPts val="664"/>
              </a:spcBef>
              <a:buClr>
                <a:schemeClr val="accent6"/>
              </a:buClr>
              <a:buFont typeface="Wingdings" pitchFamily="2" charset="2"/>
              <a:buChar char="§"/>
              <a:defRPr sz="1059"/>
            </a:lvl2pPr>
            <a:lvl3pPr marL="297329" indent="-129936">
              <a:lnSpc>
                <a:spcPct val="110000"/>
              </a:lnSpc>
              <a:spcBef>
                <a:spcPts val="664"/>
              </a:spcBef>
              <a:defRPr/>
            </a:lvl3pPr>
            <a:lvl4pPr marL="463553" indent="-122912">
              <a:lnSpc>
                <a:spcPct val="110000"/>
              </a:lnSpc>
              <a:spcBef>
                <a:spcPts val="664"/>
              </a:spcBef>
              <a:defRPr sz="1059"/>
            </a:lvl4pPr>
          </a:lstStyle>
          <a:p>
            <a:pPr lvl="0"/>
            <a:r>
              <a:rPr lang="en-US" dirty="0"/>
              <a:t>Chart Goes here</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447" y="0"/>
            <a:ext cx="9144000" cy="1190212"/>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33252" y="5966558"/>
            <a:ext cx="1199021" cy="754919"/>
          </a:xfrm>
          <a:prstGeom prst="rect">
            <a:avLst/>
          </a:prstGeom>
        </p:spPr>
      </p:pic>
    </p:spTree>
    <p:extLst>
      <p:ext uri="{BB962C8B-B14F-4D97-AF65-F5344CB8AC3E}">
        <p14:creationId xmlns:p14="http://schemas.microsoft.com/office/powerpoint/2010/main" val="563773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15EDCB-D9E2-C344-A82C-8A025967E116}" type="slidenum">
              <a:rPr lang="en-US" smtClean="0"/>
              <a:pPr/>
              <a:t>‹#›</a:t>
            </a:fld>
            <a:endParaRPr lang="en-US" dirty="0"/>
          </a:p>
        </p:txBody>
      </p:sp>
    </p:spTree>
    <p:extLst>
      <p:ext uri="{BB962C8B-B14F-4D97-AF65-F5344CB8AC3E}">
        <p14:creationId xmlns:p14="http://schemas.microsoft.com/office/powerpoint/2010/main" val="548218240"/>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686" r:id="rId4"/>
    <p:sldLayoutId id="2147483700" r:id="rId5"/>
    <p:sldLayoutId id="2147483665" r:id="rId6"/>
    <p:sldLayoutId id="2147483714" r:id="rId7"/>
    <p:sldLayoutId id="2147483711" r:id="rId8"/>
    <p:sldLayoutId id="2147483713" r:id="rId9"/>
    <p:sldLayoutId id="2147483719" r:id="rId10"/>
    <p:sldLayoutId id="2147483720" r:id="rId11"/>
    <p:sldLayoutId id="2147483721" r:id="rId12"/>
  </p:sldLayoutIdLst>
  <p:hf hdr="0" ftr="0" dt="0"/>
  <p:txStyles>
    <p:titleStyle>
      <a:lvl1pPr algn="l" defTabSz="457200" rtl="0" eaLnBrk="1" latinLnBrk="0" hangingPunct="1">
        <a:spcBef>
          <a:spcPct val="0"/>
        </a:spcBef>
        <a:buNone/>
        <a:defRPr sz="3600" b="1" kern="1200">
          <a:solidFill>
            <a:srgbClr val="03244F"/>
          </a:solidFill>
          <a:latin typeface="+mj-lt"/>
          <a:ea typeface="+mj-ea"/>
          <a:cs typeface="+mj-cs"/>
        </a:defRPr>
      </a:lvl1pPr>
    </p:titleStyle>
    <p:bodyStyle>
      <a:lvl1pPr marL="342900" indent="-342900" algn="l" defTabSz="457200" rtl="0" eaLnBrk="1" latinLnBrk="0" hangingPunct="1">
        <a:spcBef>
          <a:spcPct val="20000"/>
        </a:spcBef>
        <a:buFont typeface="Arial"/>
        <a:buChar char="•"/>
        <a:defRPr sz="2400" kern="1200">
          <a:solidFill>
            <a:srgbClr val="03244F"/>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rgbClr val="03244F"/>
          </a:solidFill>
          <a:latin typeface="+mn-lt"/>
          <a:ea typeface="+mn-ea"/>
          <a:cs typeface="+mn-cs"/>
        </a:defRPr>
      </a:lvl2pPr>
      <a:lvl3pPr marL="1143000" indent="-228600" algn="l" defTabSz="457200" rtl="0" eaLnBrk="1" latinLnBrk="0" hangingPunct="1">
        <a:spcBef>
          <a:spcPct val="20000"/>
        </a:spcBef>
        <a:buFont typeface="Arial"/>
        <a:buChar char="•"/>
        <a:defRPr sz="1400" kern="1200">
          <a:solidFill>
            <a:srgbClr val="03244F"/>
          </a:solidFill>
          <a:latin typeface="+mn-lt"/>
          <a:ea typeface="+mn-ea"/>
          <a:cs typeface="+mn-cs"/>
        </a:defRPr>
      </a:lvl3pPr>
      <a:lvl4pPr marL="1600200" indent="-228600" algn="l" defTabSz="457200" rtl="0" eaLnBrk="1" latinLnBrk="0" hangingPunct="1">
        <a:spcBef>
          <a:spcPct val="20000"/>
        </a:spcBef>
        <a:buFont typeface="Arial"/>
        <a:buChar char="–"/>
        <a:defRPr sz="1050" kern="1200">
          <a:solidFill>
            <a:srgbClr val="03244F"/>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chart" Target="../charts/chart1.xml"/><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image" Target="../media/image13.emf"/><Relationship Id="rId5" Type="http://schemas.openxmlformats.org/officeDocument/2006/relationships/oleObject" Target="../embeddings/oleObject1.bin"/><Relationship Id="rId4" Type="http://schemas.openxmlformats.org/officeDocument/2006/relationships/notesSlide" Target="../notesSlides/notesSlide2.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Layout" Target="../slideLayouts/slideLayout6.xml"/><Relationship Id="rId7" Type="http://schemas.openxmlformats.org/officeDocument/2006/relationships/image" Target="../media/image16.png"/><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image" Target="../media/image13.emf"/><Relationship Id="rId5" Type="http://schemas.openxmlformats.org/officeDocument/2006/relationships/oleObject" Target="../embeddings/oleObject2.bin"/><Relationship Id="rId4" Type="http://schemas.openxmlformats.org/officeDocument/2006/relationships/notesSlide" Target="../notesSlides/notesSlide4.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8.xml.rels><?xml version="1.0" encoding="UTF-8" standalone="yes"?>
<Relationships xmlns="http://schemas.openxmlformats.org/package/2006/relationships"><Relationship Id="rId8" Type="http://schemas.openxmlformats.org/officeDocument/2006/relationships/diagramData" Target="../diagrams/data4.xml"/><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a:xfrm>
            <a:off x="4023360" y="4445391"/>
            <a:ext cx="5030103" cy="886264"/>
          </a:xfrm>
        </p:spPr>
        <p:txBody>
          <a:bodyPr/>
          <a:lstStyle/>
          <a:p>
            <a:r>
              <a:rPr lang="en-US" sz="1800" i="1" dirty="0"/>
              <a:t>NYS Agencies, Authorities &amp; Commissions</a:t>
            </a:r>
          </a:p>
          <a:p>
            <a:r>
              <a:rPr lang="en-US" sz="1800" i="1" dirty="0"/>
              <a:t>NYSICA Presentation - April 21, 2022</a:t>
            </a:r>
          </a:p>
          <a:p>
            <a:r>
              <a:rPr lang="en-US" sz="1800" i="1" dirty="0"/>
              <a:t> </a:t>
            </a:r>
          </a:p>
        </p:txBody>
      </p:sp>
      <p:sp>
        <p:nvSpPr>
          <p:cNvPr id="4" name="Text Placeholder 3"/>
          <p:cNvSpPr>
            <a:spLocks noGrp="1"/>
          </p:cNvSpPr>
          <p:nvPr>
            <p:ph type="body" sz="quarter" idx="16"/>
          </p:nvPr>
        </p:nvSpPr>
        <p:spPr>
          <a:xfrm>
            <a:off x="2757269" y="393895"/>
            <a:ext cx="6296196" cy="4051496"/>
          </a:xfrm>
        </p:spPr>
        <p:txBody>
          <a:bodyPr>
            <a:noAutofit/>
          </a:bodyPr>
          <a:lstStyle/>
          <a:p>
            <a:endParaRPr lang="en-US" sz="2800" dirty="0">
              <a:solidFill>
                <a:schemeClr val="accent5">
                  <a:lumMod val="40000"/>
                  <a:lumOff val="60000"/>
                </a:schemeClr>
              </a:solidFill>
            </a:endParaRPr>
          </a:p>
          <a:p>
            <a:endParaRPr lang="en-US" sz="2800" dirty="0">
              <a:solidFill>
                <a:schemeClr val="accent5">
                  <a:lumMod val="40000"/>
                  <a:lumOff val="60000"/>
                </a:schemeClr>
              </a:solidFill>
            </a:endParaRPr>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r>
              <a:rPr lang="en-US" sz="2400" b="1" dirty="0">
                <a:solidFill>
                  <a:schemeClr val="accent6"/>
                </a:solidFill>
              </a:rPr>
              <a:t>KEY RISKS AND CHALLENGES  </a:t>
            </a:r>
          </a:p>
          <a:p>
            <a:r>
              <a:rPr lang="en-US" sz="2400" b="1" dirty="0">
                <a:solidFill>
                  <a:schemeClr val="accent6"/>
                </a:solidFill>
              </a:rPr>
              <a:t>LEADERS MAY FACE IN 2022 </a:t>
            </a:r>
          </a:p>
          <a:p>
            <a:r>
              <a:rPr lang="en-US" sz="2400" b="1" dirty="0">
                <a:solidFill>
                  <a:schemeClr val="accent6"/>
                </a:solidFill>
              </a:rPr>
              <a:t>AND WHERE YOU MIGHT FOCUS</a:t>
            </a:r>
          </a:p>
          <a:p>
            <a:r>
              <a:rPr lang="en-US" sz="2800" b="1" dirty="0">
                <a:solidFill>
                  <a:schemeClr val="accent6"/>
                </a:solidFill>
              </a:rPr>
              <a:t> </a:t>
            </a:r>
          </a:p>
        </p:txBody>
      </p:sp>
      <p:pic>
        <p:nvPicPr>
          <p:cNvPr id="1030" name="Picture 6" descr="NEW YORK STATE INTERNAL CONTROL ASSOCIATION">
            <a:extLst>
              <a:ext uri="{FF2B5EF4-FFF2-40B4-BE49-F238E27FC236}">
                <a16:creationId xmlns:a16="http://schemas.microsoft.com/office/drawing/2014/main" id="{D02BE653-90F4-4A67-885D-4F3DAB7A32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5309" y="225083"/>
            <a:ext cx="2918692" cy="15896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60426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84997" y="108154"/>
            <a:ext cx="6920918" cy="747859"/>
          </a:xfrm>
        </p:spPr>
        <p:txBody>
          <a:bodyPr>
            <a:noAutofit/>
          </a:bodyPr>
          <a:lstStyle/>
          <a:p>
            <a:r>
              <a:rPr lang="en-US" sz="2400" dirty="0"/>
              <a:t>WHAT  MAY LIE AHEAD </a:t>
            </a:r>
          </a:p>
        </p:txBody>
      </p:sp>
      <p:sp>
        <p:nvSpPr>
          <p:cNvPr id="3" name="Content Placeholder 2"/>
          <p:cNvSpPr>
            <a:spLocks noGrp="1"/>
          </p:cNvSpPr>
          <p:nvPr>
            <p:ph sz="quarter" idx="13"/>
          </p:nvPr>
        </p:nvSpPr>
        <p:spPr>
          <a:xfrm>
            <a:off x="92280" y="900403"/>
            <a:ext cx="8909678" cy="5242783"/>
          </a:xfrm>
        </p:spPr>
        <p:txBody>
          <a:bodyPr>
            <a:noAutofit/>
          </a:bodyPr>
          <a:lstStyle/>
          <a:p>
            <a:pPr>
              <a:lnSpc>
                <a:spcPct val="115000"/>
              </a:lnSpc>
              <a:spcBef>
                <a:spcPts val="0"/>
              </a:spcBef>
            </a:pPr>
            <a:r>
              <a:rPr lang="en-US" sz="178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The last two years have been difficult and 2022 may prove to be just as challenging. </a:t>
            </a:r>
          </a:p>
          <a:p>
            <a:pPr>
              <a:lnSpc>
                <a:spcPct val="115000"/>
              </a:lnSpc>
              <a:spcBef>
                <a:spcPts val="0"/>
              </a:spcBef>
            </a:pPr>
            <a:r>
              <a:rPr lang="en-US" sz="178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NYS agency, </a:t>
            </a:r>
            <a:r>
              <a:rPr lang="en-US" sz="1780" dirty="0">
                <a:solidFill>
                  <a:schemeClr val="tx1"/>
                </a:solidFill>
                <a:latin typeface="Arial" panose="020B0604020202020204" pitchFamily="34" charset="0"/>
                <a:ea typeface="Calibri" panose="020F0502020204030204" pitchFamily="34" charset="0"/>
                <a:cs typeface="Times New Roman" panose="02020603050405020304" pitchFamily="18" charset="0"/>
              </a:rPr>
              <a:t>authority and commission (“Organizations”) leaders will likely have to:</a:t>
            </a:r>
            <a:endParaRPr lang="en-US" sz="178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p>
            <a:pPr lvl="1">
              <a:lnSpc>
                <a:spcPct val="115000"/>
              </a:lnSpc>
              <a:spcBef>
                <a:spcPts val="0"/>
              </a:spcBef>
            </a:pPr>
            <a:r>
              <a:rPr lang="en-US" sz="1780" dirty="0">
                <a:solidFill>
                  <a:schemeClr val="tx1"/>
                </a:solidFill>
                <a:latin typeface="Arial" panose="020B0604020202020204" pitchFamily="34" charset="0"/>
                <a:cs typeface="Times New Roman" panose="02020603050405020304" pitchFamily="18" charset="0"/>
              </a:rPr>
              <a:t>Continue to navigate through the pandemic</a:t>
            </a:r>
          </a:p>
          <a:p>
            <a:pPr lvl="1">
              <a:lnSpc>
                <a:spcPct val="115000"/>
              </a:lnSpc>
              <a:spcBef>
                <a:spcPts val="0"/>
              </a:spcBef>
            </a:pPr>
            <a:r>
              <a:rPr lang="en-US" sz="1780" dirty="0">
                <a:solidFill>
                  <a:schemeClr val="tx1"/>
                </a:solidFill>
                <a:latin typeface="Arial" panose="020B0604020202020204" pitchFamily="34" charset="0"/>
                <a:cs typeface="Times New Roman" panose="02020603050405020304" pitchFamily="18" charset="0"/>
              </a:rPr>
              <a:t>Deal with the fallout from global conflicts</a:t>
            </a:r>
          </a:p>
          <a:p>
            <a:pPr lvl="1">
              <a:lnSpc>
                <a:spcPct val="115000"/>
              </a:lnSpc>
              <a:spcBef>
                <a:spcPts val="0"/>
              </a:spcBef>
            </a:pPr>
            <a:r>
              <a:rPr lang="en-US" sz="1780" dirty="0">
                <a:solidFill>
                  <a:schemeClr val="tx1"/>
                </a:solidFill>
                <a:latin typeface="Arial" panose="020B0604020202020204" pitchFamily="34" charset="0"/>
                <a:cs typeface="Times New Roman" panose="02020603050405020304" pitchFamily="18" charset="0"/>
              </a:rPr>
              <a:t>Adjust to inflationary pressures and supply chain disruptions</a:t>
            </a:r>
          </a:p>
          <a:p>
            <a:pPr lvl="1">
              <a:lnSpc>
                <a:spcPct val="115000"/>
              </a:lnSpc>
              <a:spcBef>
                <a:spcPts val="0"/>
              </a:spcBef>
            </a:pPr>
            <a:r>
              <a:rPr lang="en-US" sz="1780" dirty="0">
                <a:solidFill>
                  <a:schemeClr val="tx1"/>
                </a:solidFill>
                <a:latin typeface="Arial" panose="020B0604020202020204" pitchFamily="34" charset="0"/>
                <a:cs typeface="Times New Roman" panose="02020603050405020304" pitchFamily="18" charset="0"/>
              </a:rPr>
              <a:t>Embrace innovation driven by technology</a:t>
            </a:r>
          </a:p>
          <a:p>
            <a:pPr>
              <a:lnSpc>
                <a:spcPct val="115000"/>
              </a:lnSpc>
              <a:spcBef>
                <a:spcPts val="0"/>
              </a:spcBef>
            </a:pPr>
            <a:r>
              <a:rPr lang="en-US" sz="1780" dirty="0">
                <a:solidFill>
                  <a:schemeClr val="tx1"/>
                </a:solidFill>
                <a:latin typeface="Arial" panose="020B0604020202020204" pitchFamily="34" charset="0"/>
                <a:cs typeface="Times New Roman" panose="02020603050405020304" pitchFamily="18" charset="0"/>
              </a:rPr>
              <a:t>In fact, there is a confluence of risks with uncertain outcomes</a:t>
            </a:r>
          </a:p>
          <a:p>
            <a:pPr>
              <a:lnSpc>
                <a:spcPct val="115000"/>
              </a:lnSpc>
              <a:spcBef>
                <a:spcPts val="0"/>
              </a:spcBef>
            </a:pPr>
            <a:r>
              <a:rPr lang="en-US" sz="1780" dirty="0">
                <a:solidFill>
                  <a:schemeClr val="tx1"/>
                </a:solidFill>
                <a:latin typeface="Arial" panose="020B0604020202020204" pitchFamily="34" charset="0"/>
                <a:cs typeface="Times New Roman" panose="02020603050405020304" pitchFamily="18" charset="0"/>
              </a:rPr>
              <a:t>Internal Control Officers, Internal Auditors, and Risk Specialists play a key role by:</a:t>
            </a:r>
          </a:p>
          <a:p>
            <a:pPr lvl="1">
              <a:lnSpc>
                <a:spcPct val="115000"/>
              </a:lnSpc>
              <a:spcBef>
                <a:spcPts val="0"/>
              </a:spcBef>
            </a:pPr>
            <a:r>
              <a:rPr lang="en-US" sz="1780" dirty="0">
                <a:solidFill>
                  <a:schemeClr val="tx1"/>
                </a:solidFill>
                <a:latin typeface="Arial" panose="020B0604020202020204" pitchFamily="34" charset="0"/>
                <a:cs typeface="Times New Roman" panose="02020603050405020304" pitchFamily="18" charset="0"/>
              </a:rPr>
              <a:t>Making sure risk is “top of mind” of your Senior Management (and Board)</a:t>
            </a:r>
          </a:p>
          <a:p>
            <a:pPr lvl="1">
              <a:lnSpc>
                <a:spcPct val="115000"/>
              </a:lnSpc>
              <a:spcBef>
                <a:spcPts val="0"/>
              </a:spcBef>
            </a:pPr>
            <a:r>
              <a:rPr lang="en-US" sz="1780" dirty="0">
                <a:solidFill>
                  <a:schemeClr val="tx1"/>
                </a:solidFill>
                <a:latin typeface="Arial" panose="020B0604020202020204" pitchFamily="34" charset="0"/>
                <a:cs typeface="Times New Roman" panose="02020603050405020304" pitchFamily="18" charset="0"/>
              </a:rPr>
              <a:t>Advocating the importance of risk reduction by highlighting its potential benefits:</a:t>
            </a:r>
          </a:p>
          <a:p>
            <a:pPr lvl="2">
              <a:lnSpc>
                <a:spcPct val="115000"/>
              </a:lnSpc>
              <a:spcBef>
                <a:spcPts val="0"/>
              </a:spcBef>
            </a:pPr>
            <a:r>
              <a:rPr lang="en-US" sz="1780" dirty="0">
                <a:solidFill>
                  <a:schemeClr val="tx1"/>
                </a:solidFill>
                <a:latin typeface="Arial" panose="020B0604020202020204" pitchFamily="34" charset="0"/>
                <a:cs typeface="Times New Roman" panose="02020603050405020304" pitchFamily="18" charset="0"/>
              </a:rPr>
              <a:t>Enhanced citizen, employee, and vendor relationships</a:t>
            </a:r>
          </a:p>
          <a:p>
            <a:pPr lvl="2">
              <a:lnSpc>
                <a:spcPct val="115000"/>
              </a:lnSpc>
              <a:spcBef>
                <a:spcPts val="0"/>
              </a:spcBef>
            </a:pPr>
            <a:r>
              <a:rPr lang="en-US" sz="1780" dirty="0">
                <a:solidFill>
                  <a:schemeClr val="tx1"/>
                </a:solidFill>
                <a:latin typeface="Arial" panose="020B0604020202020204" pitchFamily="34" charset="0"/>
                <a:cs typeface="Times New Roman" panose="02020603050405020304" pitchFamily="18" charset="0"/>
              </a:rPr>
              <a:t>Strengthened controls</a:t>
            </a:r>
          </a:p>
          <a:p>
            <a:pPr lvl="2">
              <a:lnSpc>
                <a:spcPct val="115000"/>
              </a:lnSpc>
              <a:spcBef>
                <a:spcPts val="0"/>
              </a:spcBef>
            </a:pPr>
            <a:r>
              <a:rPr lang="en-US" sz="1780" dirty="0">
                <a:solidFill>
                  <a:schemeClr val="tx1"/>
                </a:solidFill>
                <a:latin typeface="Arial" panose="020B0604020202020204" pitchFamily="34" charset="0"/>
                <a:cs typeface="Times New Roman" panose="02020603050405020304" pitchFamily="18" charset="0"/>
              </a:rPr>
              <a:t>Decreased operational, legal, and compliance costs</a:t>
            </a:r>
          </a:p>
          <a:p>
            <a:pPr lvl="2">
              <a:lnSpc>
                <a:spcPct val="115000"/>
              </a:lnSpc>
              <a:spcBef>
                <a:spcPts val="0"/>
              </a:spcBef>
            </a:pPr>
            <a:r>
              <a:rPr lang="en-US" sz="1780" dirty="0">
                <a:solidFill>
                  <a:schemeClr val="tx1"/>
                </a:solidFill>
                <a:latin typeface="Arial" panose="020B0604020202020204" pitchFamily="34" charset="0"/>
                <a:cs typeface="Times New Roman" panose="02020603050405020304" pitchFamily="18" charset="0"/>
              </a:rPr>
              <a:t>Reduced likelihood of litigation and adverse media attention</a:t>
            </a:r>
          </a:p>
          <a:p>
            <a:pPr lvl="2">
              <a:lnSpc>
                <a:spcPct val="115000"/>
              </a:lnSpc>
              <a:spcBef>
                <a:spcPts val="0"/>
              </a:spcBef>
            </a:pPr>
            <a:r>
              <a:rPr lang="en-US" sz="1780" dirty="0">
                <a:solidFill>
                  <a:schemeClr val="tx1"/>
                </a:solidFill>
                <a:latin typeface="Arial" panose="020B0604020202020204" pitchFamily="34" charset="0"/>
                <a:cs typeface="Times New Roman" panose="02020603050405020304" pitchFamily="18" charset="0"/>
              </a:rPr>
              <a:t>Improved efficiency and performance</a:t>
            </a:r>
          </a:p>
          <a:p>
            <a:pPr lvl="1">
              <a:lnSpc>
                <a:spcPct val="115000"/>
              </a:lnSpc>
              <a:spcBef>
                <a:spcPts val="0"/>
              </a:spcBef>
            </a:pPr>
            <a:r>
              <a:rPr lang="en-US" sz="1780" dirty="0">
                <a:solidFill>
                  <a:schemeClr val="tx1"/>
                </a:solidFill>
                <a:latin typeface="Arial" panose="020B0604020202020204" pitchFamily="34" charset="0"/>
                <a:cs typeface="Times New Roman" panose="02020603050405020304" pitchFamily="18" charset="0"/>
              </a:rPr>
              <a:t>Factoring the applicable risks into your risk assessments, audit plans and work</a:t>
            </a:r>
          </a:p>
          <a:p>
            <a:pPr>
              <a:lnSpc>
                <a:spcPct val="115000"/>
              </a:lnSpc>
              <a:spcBef>
                <a:spcPts val="0"/>
              </a:spcBef>
            </a:pPr>
            <a:r>
              <a:rPr lang="en-US" sz="1780" dirty="0">
                <a:solidFill>
                  <a:schemeClr val="tx1"/>
                </a:solidFill>
                <a:latin typeface="Arial" panose="020B0604020202020204" pitchFamily="34" charset="0"/>
                <a:cs typeface="Times New Roman" panose="02020603050405020304" pitchFamily="18" charset="0"/>
              </a:rPr>
              <a:t> While there is no crystal ball, there is real value in looking ahead. </a:t>
            </a:r>
          </a:p>
          <a:p>
            <a:pPr>
              <a:lnSpc>
                <a:spcPct val="115000"/>
              </a:lnSpc>
              <a:spcBef>
                <a:spcPts val="0"/>
              </a:spcBef>
            </a:pPr>
            <a:endParaRPr lang="en-US" sz="1600" dirty="0">
              <a:latin typeface="Arial" panose="020B0604020202020204" pitchFamily="34"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0A15EDCB-D9E2-C344-A82C-8A025967E116}" type="slidenum">
              <a:rPr lang="en-US" smtClean="0"/>
              <a:pPr/>
              <a:t>1</a:t>
            </a:fld>
            <a:endParaRPr lang="en-US" dirty="0"/>
          </a:p>
        </p:txBody>
      </p:sp>
    </p:spTree>
    <p:extLst>
      <p:ext uri="{BB962C8B-B14F-4D97-AF65-F5344CB8AC3E}">
        <p14:creationId xmlns:p14="http://schemas.microsoft.com/office/powerpoint/2010/main" val="28151706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70423" y="76807"/>
            <a:ext cx="7252418" cy="838898"/>
          </a:xfrm>
        </p:spPr>
        <p:txBody>
          <a:bodyPr>
            <a:noAutofit/>
          </a:bodyPr>
          <a:lstStyle/>
          <a:p>
            <a:r>
              <a:rPr lang="en-US" sz="2400" dirty="0"/>
              <a:t>STRATEGY AND GOVERNANCE</a:t>
            </a:r>
            <a:br>
              <a:rPr lang="en-US" sz="2400" dirty="0"/>
            </a:br>
            <a:r>
              <a:rPr lang="en-US" sz="2400" dirty="0"/>
              <a:t>Sustainability And The Environment</a:t>
            </a:r>
          </a:p>
        </p:txBody>
      </p:sp>
      <p:sp>
        <p:nvSpPr>
          <p:cNvPr id="3" name="Content Placeholder 2"/>
          <p:cNvSpPr>
            <a:spLocks noGrp="1"/>
          </p:cNvSpPr>
          <p:nvPr>
            <p:ph sz="quarter" idx="13"/>
          </p:nvPr>
        </p:nvSpPr>
        <p:spPr>
          <a:xfrm>
            <a:off x="92279" y="920833"/>
            <a:ext cx="9051721" cy="5142451"/>
          </a:xfrm>
        </p:spPr>
        <p:txBody>
          <a:bodyPr>
            <a:noAutofit/>
          </a:bodyPr>
          <a:lstStyle/>
          <a:p>
            <a:pPr marL="0" marR="0" indent="0">
              <a:lnSpc>
                <a:spcPct val="115000"/>
              </a:lnSpc>
              <a:spcBef>
                <a:spcPts val="0"/>
              </a:spcBef>
              <a:spcAft>
                <a:spcPts val="0"/>
              </a:spcAft>
              <a:buNone/>
            </a:pPr>
            <a:r>
              <a:rPr lang="en-US" sz="1800" b="1" u="sng" dirty="0">
                <a:solidFill>
                  <a:schemeClr val="accent6"/>
                </a:solidFill>
                <a:effectLst/>
                <a:latin typeface="Arial" panose="020B0604020202020204" pitchFamily="34" charset="0"/>
                <a:ea typeface="Calibri" panose="020F0502020204030204" pitchFamily="34" charset="0"/>
                <a:cs typeface="Times New Roman" panose="02020603050405020304" pitchFamily="18" charset="0"/>
              </a:rPr>
              <a:t>Current Situation</a:t>
            </a:r>
          </a:p>
          <a:p>
            <a:pPr>
              <a:lnSpc>
                <a:spcPct val="115000"/>
              </a:lnSpc>
              <a:spcBef>
                <a:spcPts val="0"/>
              </a:spcBef>
            </a:pP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Worldwide c</a:t>
            </a:r>
            <a:r>
              <a:rPr lang="en-US"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arbon emissions and lax environmental practices have:</a:t>
            </a:r>
          </a:p>
          <a:p>
            <a:pPr lvl="1">
              <a:lnSpc>
                <a:spcPct val="115000"/>
              </a:lnSpc>
              <a:spcBef>
                <a:spcPts val="0"/>
              </a:spcBef>
            </a:pP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P</a:t>
            </a:r>
            <a:r>
              <a:rPr lang="en-US"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olluted the water, ground, and air</a:t>
            </a:r>
          </a:p>
          <a:p>
            <a:pPr lvl="1">
              <a:lnSpc>
                <a:spcPct val="115000"/>
              </a:lnSpc>
              <a:spcBef>
                <a:spcPts val="0"/>
              </a:spcBef>
            </a:pP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I</a:t>
            </a:r>
            <a:r>
              <a:rPr lang="en-US"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ncreased the frequency/severity of heat waves, floods, hurricanes, and droughts.</a:t>
            </a:r>
          </a:p>
          <a:p>
            <a:pPr lvl="1">
              <a:lnSpc>
                <a:spcPct val="115000"/>
              </a:lnSpc>
              <a:spcBef>
                <a:spcPts val="0"/>
              </a:spcBef>
            </a:pP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Allowed the growth of </a:t>
            </a:r>
            <a:r>
              <a:rPr lang="en-US"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vector-based parasites</a:t>
            </a:r>
          </a:p>
          <a:p>
            <a:pPr lvl="1">
              <a:lnSpc>
                <a:spcPct val="115000"/>
              </a:lnSpc>
              <a:spcBef>
                <a:spcPts val="0"/>
              </a:spcBef>
            </a:pP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C</a:t>
            </a:r>
            <a:r>
              <a:rPr lang="en-US"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ontributed to the rise </a:t>
            </a: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in </a:t>
            </a:r>
            <a:r>
              <a:rPr lang="en-US"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asthma and cancer </a:t>
            </a:r>
          </a:p>
          <a:p>
            <a:pPr>
              <a:lnSpc>
                <a:spcPct val="115000"/>
              </a:lnSpc>
              <a:spcBef>
                <a:spcPts val="0"/>
              </a:spcBef>
            </a:pPr>
            <a:r>
              <a:rPr lang="en-US"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Organizations must be “good corporate citizens” and commit to sustainability:</a:t>
            </a:r>
          </a:p>
          <a:p>
            <a:pPr lvl="1">
              <a:lnSpc>
                <a:spcPct val="115000"/>
              </a:lnSpc>
              <a:spcBef>
                <a:spcPts val="0"/>
              </a:spcBef>
            </a:pP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Investment to enhance resiliency</a:t>
            </a:r>
          </a:p>
          <a:p>
            <a:pPr lvl="1">
              <a:lnSpc>
                <a:spcPct val="115000"/>
              </a:lnSpc>
              <a:spcBef>
                <a:spcPts val="0"/>
              </a:spcBef>
            </a:pP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P</a:t>
            </a:r>
            <a:r>
              <a:rPr lang="en-US"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ositive impact on the environment</a:t>
            </a:r>
          </a:p>
          <a:p>
            <a:pPr lvl="1">
              <a:lnSpc>
                <a:spcPct val="115000"/>
              </a:lnSpc>
              <a:spcBef>
                <a:spcPts val="0"/>
              </a:spcBef>
            </a:pP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Important component of ESG strategy</a:t>
            </a:r>
          </a:p>
          <a:p>
            <a:pPr lvl="1">
              <a:lnSpc>
                <a:spcPct val="115000"/>
              </a:lnSpc>
              <a:spcBef>
                <a:spcPts val="0"/>
              </a:spcBef>
            </a:pPr>
            <a:r>
              <a:rPr lang="en-US"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Of interest to the SEC for public company reporting</a:t>
            </a:r>
          </a:p>
          <a:p>
            <a:pPr>
              <a:lnSpc>
                <a:spcPct val="115000"/>
              </a:lnSpc>
              <a:spcBef>
                <a:spcPts val="0"/>
              </a:spcBef>
            </a:pP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Employees, citizens, customers, investors, regulators and media are watching</a:t>
            </a:r>
            <a:endParaRPr lang="en-US"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p>
            <a:pPr>
              <a:lnSpc>
                <a:spcPct val="115000"/>
              </a:lnSpc>
              <a:spcBef>
                <a:spcPts val="0"/>
              </a:spcBef>
            </a:pP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Some progressive government sustainability initiatives include:</a:t>
            </a:r>
          </a:p>
          <a:p>
            <a:pPr lvl="1">
              <a:lnSpc>
                <a:spcPct val="115000"/>
              </a:lnSpc>
              <a:spcBef>
                <a:spcPts val="0"/>
              </a:spcBef>
            </a:pP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Recycling programs for cartons and paper</a:t>
            </a:r>
          </a:p>
          <a:p>
            <a:pPr lvl="1">
              <a:lnSpc>
                <a:spcPct val="115000"/>
              </a:lnSpc>
              <a:spcBef>
                <a:spcPts val="0"/>
              </a:spcBef>
            </a:pP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Installing solar panels on public infrastructure </a:t>
            </a:r>
          </a:p>
          <a:p>
            <a:pPr lvl="1">
              <a:lnSpc>
                <a:spcPct val="115000"/>
              </a:lnSpc>
              <a:spcBef>
                <a:spcPts val="0"/>
              </a:spcBef>
            </a:pP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Providing incentives to businesses (e.g. wind farms)</a:t>
            </a:r>
          </a:p>
          <a:p>
            <a:pPr lvl="1">
              <a:lnSpc>
                <a:spcPct val="115000"/>
              </a:lnSpc>
              <a:spcBef>
                <a:spcPts val="0"/>
              </a:spcBef>
            </a:pP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Reducing employee work-related travel</a:t>
            </a:r>
          </a:p>
          <a:p>
            <a:pPr lvl="1">
              <a:lnSpc>
                <a:spcPct val="115000"/>
              </a:lnSpc>
              <a:spcBef>
                <a:spcPts val="0"/>
              </a:spcBef>
            </a:pP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Replacing gas guzzling vehicles (e.g. buses)</a:t>
            </a:r>
          </a:p>
          <a:p>
            <a:pPr lvl="1">
              <a:lnSpc>
                <a:spcPct val="115000"/>
              </a:lnSpc>
              <a:spcBef>
                <a:spcPts val="0"/>
              </a:spcBef>
            </a:pPr>
            <a:endParaRPr lang="en-US" sz="1800" dirty="0">
              <a:latin typeface="Arial" panose="020B0604020202020204" pitchFamily="34" charset="0"/>
              <a:ea typeface="Calibri" panose="020F0502020204030204" pitchFamily="34" charset="0"/>
              <a:cs typeface="Times New Roman" panose="02020603050405020304" pitchFamily="18" charset="0"/>
            </a:endParaRPr>
          </a:p>
          <a:p>
            <a:pPr marL="227013" lvl="1" indent="0">
              <a:lnSpc>
                <a:spcPct val="115000"/>
              </a:lnSpc>
              <a:spcBef>
                <a:spcPts val="0"/>
              </a:spcBef>
              <a:buNone/>
            </a:pP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0A15EDCB-D9E2-C344-A82C-8A025967E116}" type="slidenum">
              <a:rPr lang="en-US" smtClean="0"/>
              <a:pPr/>
              <a:t>2</a:t>
            </a:fld>
            <a:endParaRPr lang="en-US" dirty="0"/>
          </a:p>
        </p:txBody>
      </p:sp>
    </p:spTree>
    <p:extLst>
      <p:ext uri="{BB962C8B-B14F-4D97-AF65-F5344CB8AC3E}">
        <p14:creationId xmlns:p14="http://schemas.microsoft.com/office/powerpoint/2010/main" val="8558041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70095" y="76807"/>
            <a:ext cx="7242586" cy="838898"/>
          </a:xfrm>
        </p:spPr>
        <p:txBody>
          <a:bodyPr>
            <a:noAutofit/>
          </a:bodyPr>
          <a:lstStyle/>
          <a:p>
            <a:r>
              <a:rPr lang="en-US" sz="2400" dirty="0"/>
              <a:t>STRATEGY AND GOVERNANCE</a:t>
            </a:r>
            <a:br>
              <a:rPr lang="en-US" sz="2400" dirty="0"/>
            </a:br>
            <a:r>
              <a:rPr lang="en-US" sz="2400" dirty="0"/>
              <a:t>Sustainability And The Environment</a:t>
            </a:r>
          </a:p>
        </p:txBody>
      </p:sp>
      <p:sp>
        <p:nvSpPr>
          <p:cNvPr id="3" name="Content Placeholder 2"/>
          <p:cNvSpPr>
            <a:spLocks noGrp="1"/>
          </p:cNvSpPr>
          <p:nvPr>
            <p:ph sz="quarter" idx="13"/>
          </p:nvPr>
        </p:nvSpPr>
        <p:spPr>
          <a:xfrm>
            <a:off x="92279" y="920833"/>
            <a:ext cx="9051721" cy="5142451"/>
          </a:xfrm>
        </p:spPr>
        <p:txBody>
          <a:bodyPr>
            <a:noAutofit/>
          </a:bodyPr>
          <a:lstStyle/>
          <a:p>
            <a:pPr marL="0" marR="0" indent="0">
              <a:lnSpc>
                <a:spcPct val="115000"/>
              </a:lnSpc>
              <a:spcBef>
                <a:spcPts val="0"/>
              </a:spcBef>
              <a:spcAft>
                <a:spcPts val="0"/>
              </a:spcAft>
              <a:buNone/>
            </a:pPr>
            <a:r>
              <a:rPr lang="en-US" sz="1800" b="1" u="sng" dirty="0">
                <a:solidFill>
                  <a:schemeClr val="accent6"/>
                </a:solidFill>
                <a:effectLst/>
                <a:latin typeface="Arial" panose="020B0604020202020204" pitchFamily="34" charset="0"/>
                <a:ea typeface="Calibri" panose="020F0502020204030204" pitchFamily="34" charset="0"/>
                <a:cs typeface="Times New Roman" panose="02020603050405020304" pitchFamily="18" charset="0"/>
              </a:rPr>
              <a:t>Potential Focal Points</a:t>
            </a:r>
          </a:p>
          <a:p>
            <a:pPr>
              <a:lnSpc>
                <a:spcPct val="115000"/>
              </a:lnSpc>
              <a:spcBef>
                <a:spcPts val="0"/>
              </a:spcBef>
            </a:pPr>
            <a:r>
              <a:rPr lang="en-US" sz="1800" dirty="0">
                <a:solidFill>
                  <a:schemeClr val="tx1"/>
                </a:solidFill>
                <a:latin typeface="Arial" panose="020B0604020202020204" pitchFamily="34" charset="0"/>
                <a:cs typeface="Times New Roman" panose="02020603050405020304" pitchFamily="18" charset="0"/>
              </a:rPr>
              <a:t>Does your Organization have a Sustainability or ESG program? If yes:</a:t>
            </a:r>
          </a:p>
          <a:p>
            <a:pPr lvl="1">
              <a:lnSpc>
                <a:spcPct val="115000"/>
              </a:lnSpc>
              <a:spcBef>
                <a:spcPts val="0"/>
              </a:spcBef>
            </a:pPr>
            <a:r>
              <a:rPr lang="en-US" sz="1800" dirty="0">
                <a:solidFill>
                  <a:schemeClr val="tx1"/>
                </a:solidFill>
                <a:latin typeface="Arial" panose="020B0604020202020204" pitchFamily="34" charset="0"/>
                <a:cs typeface="Times New Roman" panose="02020603050405020304" pitchFamily="18" charset="0"/>
              </a:rPr>
              <a:t>Assess program design including are there:</a:t>
            </a:r>
          </a:p>
          <a:p>
            <a:pPr lvl="2">
              <a:lnSpc>
                <a:spcPct val="115000"/>
              </a:lnSpc>
              <a:spcBef>
                <a:spcPts val="0"/>
              </a:spcBef>
            </a:pPr>
            <a:r>
              <a:rPr lang="en-US" sz="1800" dirty="0">
                <a:solidFill>
                  <a:schemeClr val="tx1"/>
                </a:solidFill>
                <a:latin typeface="Arial" panose="020B0604020202020204" pitchFamily="34" charset="0"/>
                <a:cs typeface="Times New Roman" panose="02020603050405020304" pitchFamily="18" charset="0"/>
              </a:rPr>
              <a:t>Reasonable goals and commitments?</a:t>
            </a:r>
          </a:p>
          <a:p>
            <a:pPr lvl="2">
              <a:lnSpc>
                <a:spcPct val="115000"/>
              </a:lnSpc>
              <a:spcBef>
                <a:spcPts val="0"/>
              </a:spcBef>
            </a:pPr>
            <a:r>
              <a:rPr lang="en-US" sz="1800" dirty="0">
                <a:solidFill>
                  <a:schemeClr val="tx1"/>
                </a:solidFill>
                <a:latin typeface="Arial" panose="020B0604020202020204" pitchFamily="34" charset="0"/>
                <a:cs typeface="Times New Roman" panose="02020603050405020304" pitchFamily="18" charset="0"/>
              </a:rPr>
              <a:t>Defined priorities?</a:t>
            </a:r>
          </a:p>
          <a:p>
            <a:pPr lvl="2">
              <a:lnSpc>
                <a:spcPct val="115000"/>
              </a:lnSpc>
              <a:spcBef>
                <a:spcPts val="0"/>
              </a:spcBef>
            </a:pPr>
            <a:r>
              <a:rPr lang="en-US" sz="1800" dirty="0">
                <a:solidFill>
                  <a:schemeClr val="tx1"/>
                </a:solidFill>
                <a:latin typeface="Arial" panose="020B0604020202020204" pitchFamily="34" charset="0"/>
                <a:cs typeface="Times New Roman" panose="02020603050405020304" pitchFamily="18" charset="0"/>
              </a:rPr>
              <a:t>Designated responsible leaders?</a:t>
            </a:r>
          </a:p>
          <a:p>
            <a:pPr lvl="2">
              <a:lnSpc>
                <a:spcPct val="115000"/>
              </a:lnSpc>
              <a:spcBef>
                <a:spcPts val="0"/>
              </a:spcBef>
            </a:pPr>
            <a:r>
              <a:rPr lang="en-US" sz="1800" dirty="0">
                <a:solidFill>
                  <a:schemeClr val="tx1"/>
                </a:solidFill>
                <a:latin typeface="Arial" panose="020B0604020202020204" pitchFamily="34" charset="0"/>
                <a:cs typeface="Times New Roman" panose="02020603050405020304" pitchFamily="18" charset="0"/>
              </a:rPr>
              <a:t>Established framework (e.g. Global Reporting Initiative)?</a:t>
            </a:r>
          </a:p>
          <a:p>
            <a:pPr lvl="2">
              <a:lnSpc>
                <a:spcPct val="115000"/>
              </a:lnSpc>
              <a:spcBef>
                <a:spcPts val="0"/>
              </a:spcBef>
            </a:pPr>
            <a:r>
              <a:rPr lang="en-US" sz="1800" dirty="0">
                <a:solidFill>
                  <a:schemeClr val="tx1"/>
                </a:solidFill>
                <a:latin typeface="Arial" panose="020B0604020202020204" pitchFamily="34" charset="0"/>
                <a:cs typeface="Times New Roman" panose="02020603050405020304" pitchFamily="18" charset="0"/>
              </a:rPr>
              <a:t>Use of relevant data and consistent metrics?</a:t>
            </a:r>
          </a:p>
          <a:p>
            <a:pPr lvl="2">
              <a:lnSpc>
                <a:spcPct val="115000"/>
              </a:lnSpc>
              <a:spcBef>
                <a:spcPts val="0"/>
              </a:spcBef>
            </a:pPr>
            <a:r>
              <a:rPr lang="en-US" sz="1800" dirty="0">
                <a:solidFill>
                  <a:schemeClr val="tx1"/>
                </a:solidFill>
                <a:latin typeface="Arial" panose="020B0604020202020204" pitchFamily="34" charset="0"/>
                <a:cs typeface="Times New Roman" panose="02020603050405020304" pitchFamily="18" charset="0"/>
              </a:rPr>
              <a:t>Comparison of information disclosures to peers?</a:t>
            </a:r>
          </a:p>
          <a:p>
            <a:pPr lvl="1">
              <a:lnSpc>
                <a:spcPct val="115000"/>
              </a:lnSpc>
              <a:spcBef>
                <a:spcPts val="0"/>
              </a:spcBef>
            </a:pPr>
            <a:r>
              <a:rPr lang="en-US" sz="1800" dirty="0">
                <a:solidFill>
                  <a:schemeClr val="tx1"/>
                </a:solidFill>
                <a:latin typeface="Arial" panose="020B0604020202020204" pitchFamily="34" charset="0"/>
                <a:cs typeface="Times New Roman" panose="02020603050405020304" pitchFamily="18" charset="0"/>
              </a:rPr>
              <a:t>Verify that the reported progress can be substantiated by sound data.</a:t>
            </a:r>
          </a:p>
          <a:p>
            <a:pPr marL="0" indent="0">
              <a:lnSpc>
                <a:spcPct val="115000"/>
              </a:lnSpc>
              <a:spcBef>
                <a:spcPts val="0"/>
              </a:spcBef>
              <a:buNone/>
            </a:pPr>
            <a:endParaRPr lang="en-US" sz="1800" dirty="0">
              <a:latin typeface="Arial" panose="020B0604020202020204" pitchFamily="34" charset="0"/>
              <a:cs typeface="Times New Roman" panose="02020603050405020304" pitchFamily="18" charset="0"/>
            </a:endParaRPr>
          </a:p>
          <a:p>
            <a:pPr marL="227013" marR="0" lvl="1" indent="0">
              <a:lnSpc>
                <a:spcPct val="115000"/>
              </a:lnSpc>
              <a:spcBef>
                <a:spcPts val="0"/>
              </a:spcBef>
              <a:spcAft>
                <a:spcPts val="0"/>
              </a:spcAft>
              <a:buNone/>
            </a:pPr>
            <a:r>
              <a:rPr lang="en-US" sz="1800" dirty="0">
                <a:latin typeface="Arial" panose="020B0604020202020204" pitchFamily="34" charset="0"/>
                <a:cs typeface="Times New Roman" panose="02020603050405020304" pitchFamily="18" charset="0"/>
              </a:rPr>
              <a:t>  </a:t>
            </a:r>
          </a:p>
          <a:p>
            <a:pPr>
              <a:lnSpc>
                <a:spcPct val="115000"/>
              </a:lnSpc>
              <a:spcBef>
                <a:spcPts val="0"/>
              </a:spcBef>
            </a:pPr>
            <a:endParaRPr lang="en-US" sz="1800" dirty="0"/>
          </a:p>
        </p:txBody>
      </p:sp>
      <p:sp>
        <p:nvSpPr>
          <p:cNvPr id="4" name="Slide Number Placeholder 3"/>
          <p:cNvSpPr>
            <a:spLocks noGrp="1"/>
          </p:cNvSpPr>
          <p:nvPr>
            <p:ph type="sldNum" sz="quarter" idx="12"/>
          </p:nvPr>
        </p:nvSpPr>
        <p:spPr/>
        <p:txBody>
          <a:bodyPr/>
          <a:lstStyle/>
          <a:p>
            <a:fld id="{0A15EDCB-D9E2-C344-A82C-8A025967E116}" type="slidenum">
              <a:rPr lang="en-US" smtClean="0"/>
              <a:pPr/>
              <a:t>3</a:t>
            </a:fld>
            <a:endParaRPr lang="en-US" dirty="0"/>
          </a:p>
        </p:txBody>
      </p:sp>
    </p:spTree>
    <p:extLst>
      <p:ext uri="{BB962C8B-B14F-4D97-AF65-F5344CB8AC3E}">
        <p14:creationId xmlns:p14="http://schemas.microsoft.com/office/powerpoint/2010/main" val="34980758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7473" y="345767"/>
            <a:ext cx="7163927" cy="661377"/>
          </a:xfrm>
        </p:spPr>
        <p:txBody>
          <a:bodyPr vert="horz" lIns="91440" tIns="45720" rIns="91440" bIns="45720" rtlCol="0" anchor="ctr">
            <a:noAutofit/>
          </a:bodyPr>
          <a:lstStyle/>
          <a:p>
            <a:r>
              <a:rPr lang="en-US" sz="2400" dirty="0"/>
              <a:t>STRATEGY AND GOVERNANCE</a:t>
            </a:r>
            <a:br>
              <a:rPr lang="en-US" sz="2400" dirty="0"/>
            </a:br>
            <a:r>
              <a:rPr lang="en-US" sz="2400" dirty="0"/>
              <a:t>Changing Laws, Regulations And Policies</a:t>
            </a:r>
            <a:br>
              <a:rPr lang="en-US" sz="2400" dirty="0"/>
            </a:br>
            <a:endParaRPr lang="en-US" sz="2400" dirty="0"/>
          </a:p>
        </p:txBody>
      </p:sp>
      <p:sp>
        <p:nvSpPr>
          <p:cNvPr id="3" name="Content Placeholder 2"/>
          <p:cNvSpPr>
            <a:spLocks noGrp="1"/>
          </p:cNvSpPr>
          <p:nvPr>
            <p:ph sz="quarter" idx="13"/>
          </p:nvPr>
        </p:nvSpPr>
        <p:spPr>
          <a:xfrm>
            <a:off x="92279" y="904469"/>
            <a:ext cx="8959441" cy="5238717"/>
          </a:xfrm>
        </p:spPr>
        <p:txBody>
          <a:bodyPr>
            <a:noAutofit/>
          </a:bodyPr>
          <a:lstStyle/>
          <a:p>
            <a:pPr marL="0" lvl="1" indent="0">
              <a:lnSpc>
                <a:spcPct val="115000"/>
              </a:lnSpc>
              <a:spcBef>
                <a:spcPts val="0"/>
              </a:spcBef>
              <a:buClr>
                <a:schemeClr val="accent6"/>
              </a:buClr>
              <a:buNone/>
            </a:pPr>
            <a:r>
              <a:rPr lang="en-US" sz="1800" b="1" u="sng" dirty="0">
                <a:solidFill>
                  <a:schemeClr val="accent6"/>
                </a:solidFill>
                <a:latin typeface="Arial" panose="020B0604020202020204" pitchFamily="34" charset="0"/>
                <a:cs typeface="Times New Roman" panose="02020603050405020304" pitchFamily="18" charset="0"/>
              </a:rPr>
              <a:t>Current Situation</a:t>
            </a:r>
          </a:p>
          <a:p>
            <a:pPr marL="227013" lvl="1" indent="-227013">
              <a:lnSpc>
                <a:spcPct val="115000"/>
              </a:lnSpc>
              <a:spcBef>
                <a:spcPts val="0"/>
              </a:spcBef>
              <a:buClr>
                <a:schemeClr val="accent6"/>
              </a:buClr>
              <a:buFont typeface="Wingdings" pitchFamily="2" charset="2"/>
              <a:buChar char="§"/>
            </a:pPr>
            <a:r>
              <a:rPr lang="en-US" sz="1800" dirty="0">
                <a:solidFill>
                  <a:schemeClr val="tx1"/>
                </a:solidFill>
                <a:latin typeface="Arial" panose="020B0604020202020204" pitchFamily="34" charset="0"/>
                <a:cs typeface="Times New Roman" panose="02020603050405020304" pitchFamily="18" charset="0"/>
              </a:rPr>
              <a:t>Laws and regulations will continue to change. Some examples: </a:t>
            </a:r>
          </a:p>
          <a:p>
            <a:pPr lvl="1">
              <a:lnSpc>
                <a:spcPct val="115000"/>
              </a:lnSpc>
              <a:spcBef>
                <a:spcPts val="0"/>
              </a:spcBef>
            </a:pPr>
            <a:r>
              <a:rPr lang="en-US" sz="1800" dirty="0">
                <a:solidFill>
                  <a:schemeClr val="tx1"/>
                </a:solidFill>
                <a:latin typeface="Arial" panose="020B0604020202020204" pitchFamily="34" charset="0"/>
                <a:cs typeface="Times New Roman" panose="02020603050405020304" pitchFamily="18" charset="0"/>
              </a:rPr>
              <a:t>Federal- data privacy, fossil fuel use, infrastructure, drug prices </a:t>
            </a:r>
          </a:p>
          <a:p>
            <a:pPr lvl="1">
              <a:lnSpc>
                <a:spcPct val="115000"/>
              </a:lnSpc>
              <a:spcBef>
                <a:spcPts val="0"/>
              </a:spcBef>
            </a:pPr>
            <a:r>
              <a:rPr lang="en-US" sz="1800" dirty="0">
                <a:solidFill>
                  <a:schemeClr val="tx1"/>
                </a:solidFill>
                <a:latin typeface="Arial" panose="020B0604020202020204" pitchFamily="34" charset="0"/>
                <a:cs typeface="Times New Roman" panose="02020603050405020304" pitchFamily="18" charset="0"/>
              </a:rPr>
              <a:t>State/local- generation of additional revenues, more frequent in-depth building inspections, licensing rules (e.g. cannabis)</a:t>
            </a:r>
          </a:p>
          <a:p>
            <a:pPr>
              <a:lnSpc>
                <a:spcPct val="115000"/>
              </a:lnSpc>
              <a:spcBef>
                <a:spcPts val="0"/>
              </a:spcBef>
            </a:pPr>
            <a:r>
              <a:rPr lang="en-US" sz="1800" dirty="0">
                <a:solidFill>
                  <a:schemeClr val="tx1"/>
                </a:solidFill>
              </a:rPr>
              <a:t>The pandemic may further influence policies, legislation and possibly litigation:	</a:t>
            </a:r>
          </a:p>
          <a:p>
            <a:pPr lvl="1" algn="just"/>
            <a:r>
              <a:rPr lang="en-US" sz="1800" dirty="0">
                <a:solidFill>
                  <a:schemeClr val="tx1"/>
                </a:solidFill>
              </a:rPr>
              <a:t>Executive authority granted during pandemic</a:t>
            </a:r>
          </a:p>
          <a:p>
            <a:pPr lvl="1" algn="just"/>
            <a:r>
              <a:rPr lang="en-US" sz="1800" dirty="0">
                <a:solidFill>
                  <a:schemeClr val="tx1"/>
                </a:solidFill>
              </a:rPr>
              <a:t>Local versus. state control of funding for schools, public health and infrastructure </a:t>
            </a:r>
          </a:p>
          <a:p>
            <a:pPr marL="0" lvl="1" indent="0">
              <a:lnSpc>
                <a:spcPct val="115000"/>
              </a:lnSpc>
              <a:spcBef>
                <a:spcPts val="0"/>
              </a:spcBef>
              <a:buClr>
                <a:schemeClr val="accent6"/>
              </a:buClr>
              <a:buNone/>
            </a:pPr>
            <a:endParaRPr lang="en-US" sz="1000" b="1" u="sng" dirty="0">
              <a:solidFill>
                <a:schemeClr val="accent6"/>
              </a:solidFill>
              <a:latin typeface="Arial" panose="020B0604020202020204" pitchFamily="34" charset="0"/>
              <a:cs typeface="Times New Roman" panose="02020603050405020304" pitchFamily="18" charset="0"/>
            </a:endParaRPr>
          </a:p>
          <a:p>
            <a:pPr marL="0" lvl="1" indent="0">
              <a:lnSpc>
                <a:spcPct val="115000"/>
              </a:lnSpc>
              <a:spcBef>
                <a:spcPts val="0"/>
              </a:spcBef>
              <a:buClr>
                <a:schemeClr val="accent6"/>
              </a:buClr>
              <a:buNone/>
            </a:pPr>
            <a:r>
              <a:rPr lang="en-US" sz="1800" b="1" u="sng" dirty="0">
                <a:solidFill>
                  <a:schemeClr val="accent6"/>
                </a:solidFill>
                <a:latin typeface="Arial" panose="020B0604020202020204" pitchFamily="34" charset="0"/>
                <a:cs typeface="Times New Roman" panose="02020603050405020304" pitchFamily="18" charset="0"/>
              </a:rPr>
              <a:t>Potential Focal Points</a:t>
            </a:r>
          </a:p>
          <a:p>
            <a:pPr algn="just"/>
            <a:r>
              <a:rPr lang="en-US" sz="1800" dirty="0">
                <a:solidFill>
                  <a:schemeClr val="tx1"/>
                </a:solidFill>
              </a:rPr>
              <a:t>What laws and regulations apply to the Organization?</a:t>
            </a:r>
          </a:p>
          <a:p>
            <a:pPr algn="just"/>
            <a:r>
              <a:rPr lang="en-US" sz="1800" dirty="0">
                <a:solidFill>
                  <a:schemeClr val="tx1"/>
                </a:solidFill>
              </a:rPr>
              <a:t>Who is responsible for ensuring and verifying compliance?</a:t>
            </a:r>
          </a:p>
          <a:p>
            <a:pPr algn="just"/>
            <a:r>
              <a:rPr lang="en-US" sz="1800" dirty="0">
                <a:solidFill>
                  <a:schemeClr val="tx1"/>
                </a:solidFill>
              </a:rPr>
              <a:t>Have policies and procedures been revised to reflect recent changes?</a:t>
            </a:r>
          </a:p>
          <a:p>
            <a:pPr algn="just"/>
            <a:endParaRPr lang="en-US" sz="1800" dirty="0">
              <a:solidFill>
                <a:schemeClr val="tx1"/>
              </a:solidFill>
            </a:endParaRPr>
          </a:p>
        </p:txBody>
      </p:sp>
      <p:sp>
        <p:nvSpPr>
          <p:cNvPr id="4" name="Slide Number Placeholder 3"/>
          <p:cNvSpPr>
            <a:spLocks noGrp="1"/>
          </p:cNvSpPr>
          <p:nvPr>
            <p:ph type="sldNum" sz="quarter" idx="12"/>
          </p:nvPr>
        </p:nvSpPr>
        <p:spPr/>
        <p:txBody>
          <a:bodyPr/>
          <a:lstStyle/>
          <a:p>
            <a:fld id="{0A15EDCB-D9E2-C344-A82C-8A025967E116}" type="slidenum">
              <a:rPr lang="en-US" smtClean="0"/>
              <a:pPr/>
              <a:t>4</a:t>
            </a:fld>
            <a:endParaRPr lang="en-US" dirty="0"/>
          </a:p>
        </p:txBody>
      </p:sp>
    </p:spTree>
    <p:extLst>
      <p:ext uri="{BB962C8B-B14F-4D97-AF65-F5344CB8AC3E}">
        <p14:creationId xmlns:p14="http://schemas.microsoft.com/office/powerpoint/2010/main" val="29672491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6643" y="76807"/>
            <a:ext cx="6920918" cy="838898"/>
          </a:xfrm>
        </p:spPr>
        <p:txBody>
          <a:bodyPr>
            <a:noAutofit/>
          </a:bodyPr>
          <a:lstStyle/>
          <a:p>
            <a:r>
              <a:rPr lang="en-US" sz="2400" dirty="0"/>
              <a:t>STRATEGY AND GOVERNANCE</a:t>
            </a:r>
            <a:br>
              <a:rPr lang="en-US" sz="2400" dirty="0"/>
            </a:br>
            <a:r>
              <a:rPr lang="en-US" sz="2400" dirty="0"/>
              <a:t>Leadership, Culture And More</a:t>
            </a:r>
          </a:p>
        </p:txBody>
      </p:sp>
      <p:sp>
        <p:nvSpPr>
          <p:cNvPr id="3" name="Content Placeholder 2"/>
          <p:cNvSpPr>
            <a:spLocks noGrp="1"/>
          </p:cNvSpPr>
          <p:nvPr>
            <p:ph sz="quarter" idx="13"/>
          </p:nvPr>
        </p:nvSpPr>
        <p:spPr>
          <a:xfrm>
            <a:off x="92279" y="913347"/>
            <a:ext cx="9051721" cy="5238717"/>
          </a:xfrm>
        </p:spPr>
        <p:txBody>
          <a:bodyPr>
            <a:noAutofit/>
          </a:bodyPr>
          <a:lstStyle/>
          <a:p>
            <a:pPr marL="0" marR="0" lvl="0" indent="0">
              <a:lnSpc>
                <a:spcPct val="115000"/>
              </a:lnSpc>
              <a:spcBef>
                <a:spcPts val="0"/>
              </a:spcBef>
              <a:spcAft>
                <a:spcPts val="0"/>
              </a:spcAft>
              <a:buNone/>
            </a:pPr>
            <a:r>
              <a:rPr lang="en-US" sz="1800" b="1" u="sng" dirty="0">
                <a:solidFill>
                  <a:schemeClr val="accent6"/>
                </a:solidFill>
                <a:effectLst/>
                <a:latin typeface="Arial" panose="020B0604020202020204" pitchFamily="34" charset="0"/>
                <a:ea typeface="Calibri" panose="020F0502020204030204" pitchFamily="34" charset="0"/>
                <a:cs typeface="Times New Roman" panose="02020603050405020304" pitchFamily="18" charset="0"/>
              </a:rPr>
              <a:t>Current Situation</a:t>
            </a:r>
            <a:endParaRPr lang="en-US" sz="1800" b="1" dirty="0">
              <a:solidFill>
                <a:schemeClr val="accent6"/>
              </a:solidFill>
              <a:effectLst/>
              <a:latin typeface="Arial" panose="020B0604020202020204" pitchFamily="34" charset="0"/>
              <a:ea typeface="Calibri" panose="020F0502020204030204" pitchFamily="34" charset="0"/>
              <a:cs typeface="Times New Roman" panose="02020603050405020304" pitchFamily="18" charset="0"/>
            </a:endParaRPr>
          </a:p>
          <a:p>
            <a:pPr>
              <a:lnSpc>
                <a:spcPct val="115000"/>
              </a:lnSpc>
              <a:spcBef>
                <a:spcPts val="0"/>
              </a:spcBef>
            </a:pP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Leaders set </a:t>
            </a:r>
            <a:r>
              <a:rPr lang="en-US"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direction and </a:t>
            </a: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assume responsibility for </a:t>
            </a:r>
            <a:r>
              <a:rPr lang="en-US"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the Organization’s fiscal health</a:t>
            </a:r>
          </a:p>
          <a:p>
            <a:pPr>
              <a:lnSpc>
                <a:spcPct val="115000"/>
              </a:lnSpc>
              <a:spcBef>
                <a:spcPts val="0"/>
              </a:spcBef>
            </a:pPr>
            <a:r>
              <a:rPr lang="en-US"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Unlikely any leader was:</a:t>
            </a:r>
          </a:p>
          <a:p>
            <a:pPr lvl="1">
              <a:lnSpc>
                <a:spcPct val="115000"/>
              </a:lnSpc>
              <a:spcBef>
                <a:spcPts val="0"/>
              </a:spcBef>
            </a:pP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Alive during the </a:t>
            </a:r>
            <a:r>
              <a:rPr lang="en-US"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smallpox pandemic</a:t>
            </a:r>
          </a:p>
          <a:p>
            <a:pPr lvl="1">
              <a:lnSpc>
                <a:spcPct val="115000"/>
              </a:lnSpc>
              <a:spcBef>
                <a:spcPts val="0"/>
              </a:spcBef>
            </a:pP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Dealt with 1970s inflation </a:t>
            </a:r>
          </a:p>
          <a:p>
            <a:pPr>
              <a:lnSpc>
                <a:spcPct val="115000"/>
              </a:lnSpc>
              <a:spcBef>
                <a:spcPts val="0"/>
              </a:spcBef>
            </a:pPr>
            <a:r>
              <a:rPr lang="en-US"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Organizations need realistic and achievable goals given uncertain conditions</a:t>
            </a:r>
          </a:p>
          <a:p>
            <a:pPr>
              <a:lnSpc>
                <a:spcPct val="115000"/>
              </a:lnSpc>
              <a:spcBef>
                <a:spcPts val="0"/>
              </a:spcBef>
            </a:pPr>
            <a:r>
              <a:rPr lang="en-US"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Sound governance and tone-at-the-top are also essential</a:t>
            </a:r>
          </a:p>
          <a:p>
            <a:pPr lvl="1">
              <a:lnSpc>
                <a:spcPct val="115000"/>
              </a:lnSpc>
              <a:spcBef>
                <a:spcPts val="0"/>
              </a:spcBef>
            </a:pP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Promoting a positive culture and appropriate behaviors</a:t>
            </a:r>
          </a:p>
          <a:p>
            <a:pPr lvl="1">
              <a:lnSpc>
                <a:spcPct val="115000"/>
              </a:lnSpc>
              <a:spcBef>
                <a:spcPts val="0"/>
              </a:spcBef>
            </a:pPr>
            <a:r>
              <a:rPr lang="en-US"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Avoiding a toxic environment that poses reputational, legal and financial risks</a:t>
            </a:r>
          </a:p>
          <a:p>
            <a:pPr marL="227013" lvl="1" indent="0">
              <a:lnSpc>
                <a:spcPct val="115000"/>
              </a:lnSpc>
              <a:spcBef>
                <a:spcPts val="0"/>
              </a:spcBef>
              <a:buNone/>
            </a:pPr>
            <a:endParaRPr lang="en-US" sz="1000" dirty="0">
              <a:solidFill>
                <a:schemeClr val="tx1"/>
              </a:solidFill>
              <a:latin typeface="Arial" panose="020B0604020202020204" pitchFamily="34" charset="0"/>
              <a:ea typeface="Calibri" panose="020F0502020204030204" pitchFamily="34" charset="0"/>
              <a:cs typeface="Times New Roman" panose="02020603050405020304" pitchFamily="18" charset="0"/>
            </a:endParaRPr>
          </a:p>
          <a:p>
            <a:pPr marL="0" indent="0">
              <a:lnSpc>
                <a:spcPct val="115000"/>
              </a:lnSpc>
              <a:spcBef>
                <a:spcPts val="0"/>
              </a:spcBef>
              <a:buNone/>
            </a:pPr>
            <a:r>
              <a:rPr lang="en-US" sz="1800" b="1" u="sng" dirty="0">
                <a:solidFill>
                  <a:schemeClr val="accent6"/>
                </a:solidFill>
                <a:latin typeface="Arial" panose="020B0604020202020204" pitchFamily="34" charset="0"/>
                <a:cs typeface="Times New Roman" panose="02020603050405020304" pitchFamily="18" charset="0"/>
              </a:rPr>
              <a:t>Potential Focal Points</a:t>
            </a:r>
          </a:p>
          <a:p>
            <a:pPr>
              <a:lnSpc>
                <a:spcPct val="115000"/>
              </a:lnSpc>
              <a:spcBef>
                <a:spcPts val="0"/>
              </a:spcBef>
            </a:pPr>
            <a:r>
              <a:rPr lang="en-US" sz="1800" dirty="0">
                <a:solidFill>
                  <a:schemeClr val="tx1"/>
                </a:solidFill>
                <a:latin typeface="Arial" panose="020B0604020202020204" pitchFamily="34" charset="0"/>
                <a:cs typeface="Times New Roman" panose="02020603050405020304" pitchFamily="18" charset="0"/>
              </a:rPr>
              <a:t>Are employee surveys available or can inquiries be made to assess:</a:t>
            </a:r>
          </a:p>
          <a:p>
            <a:pPr lvl="1">
              <a:lnSpc>
                <a:spcPct val="115000"/>
              </a:lnSpc>
              <a:spcBef>
                <a:spcPts val="0"/>
              </a:spcBef>
            </a:pPr>
            <a:r>
              <a:rPr lang="en-US" sz="1800" dirty="0">
                <a:solidFill>
                  <a:schemeClr val="tx1"/>
                </a:solidFill>
                <a:latin typeface="Arial" panose="020B0604020202020204" pitchFamily="34" charset="0"/>
                <a:cs typeface="Times New Roman" panose="02020603050405020304" pitchFamily="18" charset="0"/>
              </a:rPr>
              <a:t>Culture, sense of community, values and trust?</a:t>
            </a:r>
          </a:p>
          <a:p>
            <a:pPr lvl="1">
              <a:lnSpc>
                <a:spcPct val="115000"/>
              </a:lnSpc>
              <a:spcBef>
                <a:spcPts val="0"/>
              </a:spcBef>
            </a:pPr>
            <a:r>
              <a:rPr lang="en-US" sz="1800" dirty="0">
                <a:solidFill>
                  <a:schemeClr val="tx1"/>
                </a:solidFill>
                <a:latin typeface="Arial" panose="020B0604020202020204" pitchFamily="34" charset="0"/>
                <a:cs typeface="Times New Roman" panose="02020603050405020304" pitchFamily="18" charset="0"/>
              </a:rPr>
              <a:t>Effective communication regarding mission, direction, projects and programs?</a:t>
            </a:r>
          </a:p>
          <a:p>
            <a:pPr lvl="1">
              <a:lnSpc>
                <a:spcPct val="115000"/>
              </a:lnSpc>
              <a:spcBef>
                <a:spcPts val="0"/>
              </a:spcBef>
            </a:pPr>
            <a:r>
              <a:rPr lang="en-US" sz="1800" dirty="0">
                <a:solidFill>
                  <a:schemeClr val="tx1"/>
                </a:solidFill>
                <a:latin typeface="Arial" panose="020B0604020202020204" pitchFamily="34" charset="0"/>
                <a:cs typeface="Times New Roman" panose="02020603050405020304" pitchFamily="18" charset="0"/>
              </a:rPr>
              <a:t>Level of engagement, job satisfaction, governance and control structure?</a:t>
            </a:r>
            <a:endParaRPr lang="en-US" sz="1400" dirty="0">
              <a:solidFill>
                <a:schemeClr val="tx1"/>
              </a:solidFill>
            </a:endParaRPr>
          </a:p>
        </p:txBody>
      </p:sp>
      <p:sp>
        <p:nvSpPr>
          <p:cNvPr id="4" name="Slide Number Placeholder 3"/>
          <p:cNvSpPr>
            <a:spLocks noGrp="1"/>
          </p:cNvSpPr>
          <p:nvPr>
            <p:ph type="sldNum" sz="quarter" idx="12"/>
          </p:nvPr>
        </p:nvSpPr>
        <p:spPr/>
        <p:txBody>
          <a:bodyPr/>
          <a:lstStyle/>
          <a:p>
            <a:fld id="{0A15EDCB-D9E2-C344-A82C-8A025967E116}" type="slidenum">
              <a:rPr lang="en-US" smtClean="0"/>
              <a:pPr/>
              <a:t>5</a:t>
            </a:fld>
            <a:endParaRPr lang="en-US" dirty="0"/>
          </a:p>
        </p:txBody>
      </p:sp>
    </p:spTree>
    <p:extLst>
      <p:ext uri="{BB962C8B-B14F-4D97-AF65-F5344CB8AC3E}">
        <p14:creationId xmlns:p14="http://schemas.microsoft.com/office/powerpoint/2010/main" val="16835101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B29A996-8AA8-48F5-907F-C09935ADA310}"/>
              </a:ext>
            </a:extLst>
          </p:cNvPr>
          <p:cNvSpPr>
            <a:spLocks noGrp="1"/>
          </p:cNvSpPr>
          <p:nvPr>
            <p:ph type="sldNum" sz="quarter" idx="12"/>
          </p:nvPr>
        </p:nvSpPr>
        <p:spPr/>
        <p:txBody>
          <a:bodyPr/>
          <a:lstStyle/>
          <a:p>
            <a:fld id="{0A15EDCB-D9E2-C344-A82C-8A025967E116}" type="slidenum">
              <a:rPr lang="en-US" smtClean="0"/>
              <a:pPr/>
              <a:t>6</a:t>
            </a:fld>
            <a:endParaRPr lang="en-US" dirty="0"/>
          </a:p>
        </p:txBody>
      </p:sp>
      <p:sp>
        <p:nvSpPr>
          <p:cNvPr id="5" name="Title 2">
            <a:extLst>
              <a:ext uri="{FF2B5EF4-FFF2-40B4-BE49-F238E27FC236}">
                <a16:creationId xmlns:a16="http://schemas.microsoft.com/office/drawing/2014/main" id="{9393DCB9-C1ED-4238-ABD3-56BCB9F0E8C0}"/>
              </a:ext>
            </a:extLst>
          </p:cNvPr>
          <p:cNvSpPr>
            <a:spLocks noGrp="1"/>
          </p:cNvSpPr>
          <p:nvPr>
            <p:ph type="title"/>
          </p:nvPr>
        </p:nvSpPr>
        <p:spPr>
          <a:xfrm>
            <a:off x="609602" y="1357486"/>
            <a:ext cx="7592289" cy="718819"/>
          </a:xfrm>
        </p:spPr>
        <p:txBody>
          <a:bodyPr vert="horz">
            <a:noAutofit/>
          </a:bodyPr>
          <a:lstStyle/>
          <a:p>
            <a:r>
              <a:rPr lang="en-US" sz="3200" dirty="0"/>
              <a:t>Polling Question 1:</a:t>
            </a:r>
            <a:br>
              <a:rPr lang="en-US" sz="3200" dirty="0"/>
            </a:br>
            <a:r>
              <a:rPr lang="en-US" sz="3200" dirty="0"/>
              <a:t> </a:t>
            </a:r>
            <a:br>
              <a:rPr lang="en-US" sz="3200" dirty="0"/>
            </a:br>
            <a:r>
              <a:rPr lang="en-US" sz="2400" dirty="0"/>
              <a:t>How often does management evaluate non-financial risk?</a:t>
            </a:r>
          </a:p>
        </p:txBody>
      </p:sp>
      <p:sp>
        <p:nvSpPr>
          <p:cNvPr id="6" name="Content Placeholder 3">
            <a:extLst>
              <a:ext uri="{FF2B5EF4-FFF2-40B4-BE49-F238E27FC236}">
                <a16:creationId xmlns:a16="http://schemas.microsoft.com/office/drawing/2014/main" id="{0D6ACB0F-1ACD-44F0-B1DC-E2FFE3307515}"/>
              </a:ext>
            </a:extLst>
          </p:cNvPr>
          <p:cNvSpPr>
            <a:spLocks noGrp="1"/>
          </p:cNvSpPr>
          <p:nvPr>
            <p:ph sz="quarter" idx="13"/>
          </p:nvPr>
        </p:nvSpPr>
        <p:spPr>
          <a:xfrm>
            <a:off x="693538" y="3036889"/>
            <a:ext cx="6538536" cy="3319462"/>
          </a:xfrm>
        </p:spPr>
        <p:txBody>
          <a:bodyPr>
            <a:normAutofit/>
          </a:bodyPr>
          <a:lstStyle/>
          <a:p>
            <a:pPr marL="457200" indent="-457200">
              <a:buClr>
                <a:schemeClr val="bg2">
                  <a:lumMod val="50000"/>
                </a:schemeClr>
              </a:buClr>
              <a:buFont typeface="+mj-lt"/>
              <a:buAutoNum type="alphaUcPeriod"/>
            </a:pPr>
            <a:r>
              <a:rPr lang="en-US" sz="1800" b="1" dirty="0"/>
              <a:t>Daily</a:t>
            </a:r>
          </a:p>
          <a:p>
            <a:pPr marL="457200" indent="-457200">
              <a:buClr>
                <a:schemeClr val="bg2">
                  <a:lumMod val="50000"/>
                </a:schemeClr>
              </a:buClr>
              <a:buFont typeface="+mj-lt"/>
              <a:buAutoNum type="alphaUcPeriod"/>
            </a:pPr>
            <a:r>
              <a:rPr lang="en-US" sz="1800" b="1" dirty="0"/>
              <a:t>Monthly</a:t>
            </a:r>
          </a:p>
          <a:p>
            <a:pPr marL="457200" indent="-457200">
              <a:buClr>
                <a:schemeClr val="bg2">
                  <a:lumMod val="50000"/>
                </a:schemeClr>
              </a:buClr>
              <a:buFont typeface="+mj-lt"/>
              <a:buAutoNum type="alphaUcPeriod"/>
            </a:pPr>
            <a:r>
              <a:rPr lang="en-US" sz="1800" b="1" dirty="0"/>
              <a:t>Annually</a:t>
            </a:r>
          </a:p>
          <a:p>
            <a:pPr marL="457200" indent="-457200">
              <a:buClr>
                <a:schemeClr val="bg2">
                  <a:lumMod val="50000"/>
                </a:schemeClr>
              </a:buClr>
              <a:buFont typeface="+mj-lt"/>
              <a:buAutoNum type="alphaUcPeriod"/>
            </a:pPr>
            <a:r>
              <a:rPr lang="en-US" sz="1800" b="1" dirty="0"/>
              <a:t>Not Sure</a:t>
            </a:r>
          </a:p>
          <a:p>
            <a:pPr marL="457200" indent="-457200">
              <a:buClr>
                <a:schemeClr val="bg2">
                  <a:lumMod val="50000"/>
                </a:schemeClr>
              </a:buClr>
              <a:buFont typeface="+mj-lt"/>
              <a:buAutoNum type="alphaUcPeriod"/>
            </a:pPr>
            <a:r>
              <a:rPr lang="en-US" sz="1800" b="1" dirty="0"/>
              <a:t>Not at all</a:t>
            </a:r>
          </a:p>
          <a:p>
            <a:pPr marL="457200" indent="-457200">
              <a:buClr>
                <a:schemeClr val="bg2">
                  <a:lumMod val="50000"/>
                </a:schemeClr>
              </a:buClr>
              <a:buFont typeface="+mj-lt"/>
              <a:buAutoNum type="alphaUcPeriod"/>
            </a:pPr>
            <a:endParaRPr lang="en-US" sz="1800" b="1" dirty="0"/>
          </a:p>
        </p:txBody>
      </p:sp>
    </p:spTree>
    <p:extLst>
      <p:ext uri="{BB962C8B-B14F-4D97-AF65-F5344CB8AC3E}">
        <p14:creationId xmlns:p14="http://schemas.microsoft.com/office/powerpoint/2010/main" val="17326054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6643" y="75731"/>
            <a:ext cx="6920918" cy="838898"/>
          </a:xfrm>
        </p:spPr>
        <p:txBody>
          <a:bodyPr>
            <a:noAutofit/>
          </a:bodyPr>
          <a:lstStyle/>
          <a:p>
            <a:r>
              <a:rPr lang="en-US" sz="2400" dirty="0"/>
              <a:t>STRATEGY AND GOVERNANCE</a:t>
            </a:r>
            <a:br>
              <a:rPr lang="en-US" sz="2400" dirty="0"/>
            </a:br>
            <a:r>
              <a:rPr lang="en-US" sz="2400" dirty="0"/>
              <a:t>Geopolitical Instability</a:t>
            </a:r>
          </a:p>
        </p:txBody>
      </p:sp>
      <p:sp>
        <p:nvSpPr>
          <p:cNvPr id="3" name="Content Placeholder 2"/>
          <p:cNvSpPr>
            <a:spLocks noGrp="1"/>
          </p:cNvSpPr>
          <p:nvPr>
            <p:ph sz="quarter" idx="13"/>
          </p:nvPr>
        </p:nvSpPr>
        <p:spPr>
          <a:xfrm>
            <a:off x="92279" y="904469"/>
            <a:ext cx="9051721" cy="5238717"/>
          </a:xfrm>
        </p:spPr>
        <p:txBody>
          <a:bodyPr>
            <a:noAutofit/>
          </a:bodyPr>
          <a:lstStyle/>
          <a:p>
            <a:pPr marL="0" marR="0" indent="0">
              <a:lnSpc>
                <a:spcPct val="115000"/>
              </a:lnSpc>
              <a:spcBef>
                <a:spcPts val="0"/>
              </a:spcBef>
              <a:spcAft>
                <a:spcPts val="0"/>
              </a:spcAft>
              <a:buNone/>
            </a:pPr>
            <a:r>
              <a:rPr lang="en-US" sz="1800" b="1" u="sng" dirty="0">
                <a:solidFill>
                  <a:schemeClr val="accent6"/>
                </a:solidFill>
                <a:latin typeface="Arial" panose="020B0604020202020204" pitchFamily="34" charset="0"/>
                <a:ea typeface="Calibri" panose="020F0502020204030204" pitchFamily="34" charset="0"/>
                <a:cs typeface="Times New Roman" panose="02020603050405020304" pitchFamily="18" charset="0"/>
              </a:rPr>
              <a:t>Current Situation</a:t>
            </a:r>
            <a:endParaRPr lang="en-US" sz="1800" dirty="0">
              <a:effectLst/>
              <a:latin typeface="Arial" panose="020B0604020202020204" pitchFamily="34" charset="0"/>
              <a:ea typeface="Calibri" panose="020F0502020204030204" pitchFamily="34" charset="0"/>
              <a:cs typeface="Arial" panose="020B0604020202020204" pitchFamily="34" charset="0"/>
              <a:sym typeface="Symbol" panose="05050102010706020507" pitchFamily="18" charset="2"/>
            </a:endParaRPr>
          </a:p>
          <a:p>
            <a:pPr>
              <a:lnSpc>
                <a:spcPct val="115000"/>
              </a:lnSpc>
              <a:spcBef>
                <a:spcPts val="0"/>
              </a:spcBef>
            </a:pPr>
            <a:r>
              <a:rPr lang="en-US"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Escalating global  tensions and regional conflicts </a:t>
            </a: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may impact </a:t>
            </a:r>
            <a:r>
              <a:rPr lang="en-US"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trading partners or companies Organizations rely on:</a:t>
            </a:r>
          </a:p>
          <a:p>
            <a:pPr lvl="1">
              <a:lnSpc>
                <a:spcPct val="115000"/>
              </a:lnSpc>
              <a:spcBef>
                <a:spcPts val="0"/>
              </a:spcBef>
            </a:pPr>
            <a:r>
              <a:rPr lang="en-US"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Imposition of sanctions</a:t>
            </a:r>
          </a:p>
          <a:p>
            <a:pPr lvl="1">
              <a:lnSpc>
                <a:spcPct val="115000"/>
              </a:lnSpc>
              <a:spcBef>
                <a:spcPts val="0"/>
              </a:spcBef>
            </a:pP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Supply shortages and price spike (e.g. energy, wheat, other commodities)</a:t>
            </a:r>
          </a:p>
          <a:p>
            <a:pPr lvl="1">
              <a:lnSpc>
                <a:spcPct val="115000"/>
              </a:lnSpc>
              <a:spcBef>
                <a:spcPts val="0"/>
              </a:spcBef>
            </a:pPr>
            <a:r>
              <a:rPr lang="en-US"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Logistics delays and factory closures</a:t>
            </a:r>
          </a:p>
          <a:p>
            <a:pPr lvl="1">
              <a:lnSpc>
                <a:spcPct val="115000"/>
              </a:lnSpc>
              <a:spcBef>
                <a:spcPts val="0"/>
              </a:spcBef>
            </a:pPr>
            <a:r>
              <a:rPr lang="en-US"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Imposition of tariffs and taxes by a </a:t>
            </a: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foreign government</a:t>
            </a:r>
          </a:p>
          <a:p>
            <a:pPr lvl="1">
              <a:lnSpc>
                <a:spcPct val="115000"/>
              </a:lnSpc>
              <a:spcBef>
                <a:spcPts val="0"/>
              </a:spcBef>
            </a:pP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Foreign governments investigate or assume ownership of US subsidiary </a:t>
            </a:r>
          </a:p>
          <a:p>
            <a:pPr marL="0" indent="0">
              <a:lnSpc>
                <a:spcPct val="115000"/>
              </a:lnSpc>
              <a:spcBef>
                <a:spcPts val="0"/>
              </a:spcBef>
              <a:buNone/>
            </a:pPr>
            <a:endParaRPr lang="en-US" sz="1000" b="1" u="sng" dirty="0">
              <a:solidFill>
                <a:schemeClr val="accent6"/>
              </a:solidFill>
              <a:latin typeface="Arial" panose="020B0604020202020204" pitchFamily="34" charset="0"/>
              <a:cs typeface="Times New Roman" panose="02020603050405020304" pitchFamily="18" charset="0"/>
            </a:endParaRPr>
          </a:p>
          <a:p>
            <a:pPr marL="0" indent="0">
              <a:lnSpc>
                <a:spcPct val="115000"/>
              </a:lnSpc>
              <a:spcBef>
                <a:spcPts val="0"/>
              </a:spcBef>
              <a:buNone/>
            </a:pPr>
            <a:r>
              <a:rPr lang="en-US" sz="1800" b="1" u="sng" dirty="0">
                <a:solidFill>
                  <a:schemeClr val="accent6"/>
                </a:solidFill>
                <a:latin typeface="Arial" panose="020B0604020202020204" pitchFamily="34" charset="0"/>
                <a:cs typeface="Times New Roman" panose="02020603050405020304" pitchFamily="18" charset="0"/>
              </a:rPr>
              <a:t>Potential Focal Points</a:t>
            </a:r>
          </a:p>
          <a:p>
            <a:pPr>
              <a:lnSpc>
                <a:spcPct val="115000"/>
              </a:lnSpc>
              <a:spcBef>
                <a:spcPts val="0"/>
              </a:spcBef>
            </a:pP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Is there any exposure to foreign suppliers? If </a:t>
            </a:r>
            <a:r>
              <a:rPr lang="en-US"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yes, is a contingency plan in place?</a:t>
            </a:r>
          </a:p>
          <a:p>
            <a:pPr>
              <a:lnSpc>
                <a:spcPct val="115000"/>
              </a:lnSpc>
              <a:spcBef>
                <a:spcPts val="0"/>
              </a:spcBef>
            </a:pP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Are there safeguards to protect against attacks to the:</a:t>
            </a:r>
          </a:p>
          <a:p>
            <a:pPr lvl="1">
              <a:lnSpc>
                <a:spcPct val="115000"/>
              </a:lnSpc>
              <a:spcBef>
                <a:spcPts val="0"/>
              </a:spcBef>
            </a:pP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Physical infrastructure (e.g. utilities, facilities)?</a:t>
            </a:r>
          </a:p>
          <a:p>
            <a:pPr lvl="1">
              <a:lnSpc>
                <a:spcPct val="115000"/>
              </a:lnSpc>
              <a:spcBef>
                <a:spcPts val="0"/>
              </a:spcBef>
            </a:pP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Information technology, whether on-premises or cloud-based?</a:t>
            </a:r>
          </a:p>
          <a:p>
            <a:pPr marL="227013" lvl="1" indent="0">
              <a:lnSpc>
                <a:spcPct val="115000"/>
              </a:lnSpc>
              <a:spcBef>
                <a:spcPts val="0"/>
              </a:spcBef>
              <a:buNone/>
            </a:pPr>
            <a:endPar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endParaRPr>
          </a:p>
          <a:p>
            <a:pPr>
              <a:lnSpc>
                <a:spcPct val="115000"/>
              </a:lnSpc>
              <a:spcBef>
                <a:spcPts val="0"/>
              </a:spcBef>
            </a:pPr>
            <a:endParaRPr lang="en-US" sz="1800"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0A15EDCB-D9E2-C344-A82C-8A025967E116}" type="slidenum">
              <a:rPr lang="en-US" smtClean="0"/>
              <a:pPr/>
              <a:t>7</a:t>
            </a:fld>
            <a:endParaRPr lang="en-US" dirty="0"/>
          </a:p>
        </p:txBody>
      </p:sp>
    </p:spTree>
    <p:extLst>
      <p:ext uri="{BB962C8B-B14F-4D97-AF65-F5344CB8AC3E}">
        <p14:creationId xmlns:p14="http://schemas.microsoft.com/office/powerpoint/2010/main" val="930799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9135" y="402795"/>
            <a:ext cx="7242586" cy="543389"/>
          </a:xfrm>
        </p:spPr>
        <p:txBody>
          <a:bodyPr>
            <a:noAutofit/>
          </a:bodyPr>
          <a:lstStyle/>
          <a:p>
            <a:r>
              <a:rPr lang="en-US" sz="2400" dirty="0"/>
              <a:t>OPERATIONS</a:t>
            </a:r>
            <a:br>
              <a:rPr lang="en-US" sz="2400" dirty="0"/>
            </a:br>
            <a:r>
              <a:rPr lang="en-US" sz="2200" dirty="0"/>
              <a:t>Resilience, Continuity and Crisis Management</a:t>
            </a:r>
            <a:br>
              <a:rPr lang="en-US" sz="2400" b="1" dirty="0">
                <a:solidFill>
                  <a:schemeClr val="accent6"/>
                </a:solidFill>
                <a:effectLst/>
                <a:latin typeface="Arial" panose="020B0604020202020204" pitchFamily="34" charset="0"/>
                <a:ea typeface="Calibri" panose="020F0502020204030204" pitchFamily="34" charset="0"/>
                <a:cs typeface="Times New Roman" panose="02020603050405020304" pitchFamily="18" charset="0"/>
              </a:rPr>
            </a:br>
            <a:endParaRPr lang="en-US" sz="2400" i="1" dirty="0"/>
          </a:p>
        </p:txBody>
      </p:sp>
      <p:sp>
        <p:nvSpPr>
          <p:cNvPr id="3" name="Content Placeholder 2"/>
          <p:cNvSpPr>
            <a:spLocks noGrp="1"/>
          </p:cNvSpPr>
          <p:nvPr>
            <p:ph sz="quarter" idx="13"/>
          </p:nvPr>
        </p:nvSpPr>
        <p:spPr>
          <a:xfrm>
            <a:off x="92279" y="896512"/>
            <a:ext cx="9177555" cy="5268802"/>
          </a:xfrm>
        </p:spPr>
        <p:txBody>
          <a:bodyPr>
            <a:noAutofit/>
          </a:bodyPr>
          <a:lstStyle/>
          <a:p>
            <a:pPr marL="0" marR="0" indent="0">
              <a:lnSpc>
                <a:spcPct val="115000"/>
              </a:lnSpc>
              <a:spcBef>
                <a:spcPts val="0"/>
              </a:spcBef>
              <a:spcAft>
                <a:spcPts val="0"/>
              </a:spcAft>
              <a:buNone/>
            </a:pPr>
            <a:r>
              <a:rPr lang="en-US" sz="1800" b="1" u="sng" dirty="0">
                <a:solidFill>
                  <a:schemeClr val="accent6"/>
                </a:solidFill>
                <a:latin typeface="Arial" panose="020B0604020202020204" pitchFamily="34" charset="0"/>
                <a:ea typeface="Calibri" panose="020F0502020204030204" pitchFamily="34" charset="0"/>
                <a:cs typeface="Times New Roman" panose="02020603050405020304" pitchFamily="18" charset="0"/>
              </a:rPr>
              <a:t>Current Situation</a:t>
            </a:r>
          </a:p>
          <a:p>
            <a:pPr>
              <a:lnSpc>
                <a:spcPct val="115000"/>
              </a:lnSpc>
              <a:spcBef>
                <a:spcPts val="0"/>
              </a:spcBef>
            </a:pP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US experience over the past decade - many events occur with little/no prior warning:</a:t>
            </a:r>
          </a:p>
          <a:p>
            <a:pPr lvl="1">
              <a:lnSpc>
                <a:spcPct val="115000"/>
              </a:lnSpc>
              <a:spcBef>
                <a:spcPts val="0"/>
              </a:spcBef>
            </a:pPr>
            <a:r>
              <a:rPr lang="en-US"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Natural disasters</a:t>
            </a:r>
          </a:p>
          <a:p>
            <a:pPr lvl="1">
              <a:lnSpc>
                <a:spcPct val="115000"/>
              </a:lnSpc>
              <a:spcBef>
                <a:spcPts val="0"/>
              </a:spcBef>
            </a:pP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M</a:t>
            </a:r>
            <a:r>
              <a:rPr lang="en-US"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an-made accidents</a:t>
            </a:r>
          </a:p>
          <a:p>
            <a:pPr lvl="1">
              <a:lnSpc>
                <a:spcPct val="115000"/>
              </a:lnSpc>
              <a:spcBef>
                <a:spcPts val="0"/>
              </a:spcBef>
            </a:pP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C</a:t>
            </a:r>
            <a:r>
              <a:rPr lang="en-US"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ivil unrest </a:t>
            </a:r>
          </a:p>
          <a:p>
            <a:pPr lvl="1">
              <a:lnSpc>
                <a:spcPct val="115000"/>
              </a:lnSpc>
              <a:spcBef>
                <a:spcPts val="0"/>
              </a:spcBef>
            </a:pP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I</a:t>
            </a:r>
            <a:r>
              <a:rPr lang="en-US"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ncrease in criminal activity</a:t>
            </a:r>
          </a:p>
          <a:p>
            <a:pPr>
              <a:lnSpc>
                <a:spcPct val="115000"/>
              </a:lnSpc>
              <a:spcBef>
                <a:spcPts val="0"/>
              </a:spcBef>
            </a:pPr>
            <a:r>
              <a:rPr lang="en-US"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Organizations may have standalone Emergency Management, Business Continuity, Information Technology Disaster Recovery and Crisis Management </a:t>
            </a: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Plans.</a:t>
            </a:r>
          </a:p>
          <a:p>
            <a:pPr>
              <a:lnSpc>
                <a:spcPct val="115000"/>
              </a:lnSpc>
              <a:spcBef>
                <a:spcPts val="0"/>
              </a:spcBef>
            </a:pP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When activated, they discover:</a:t>
            </a:r>
            <a:endParaRPr lang="en-US"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p>
            <a:pPr lvl="1">
              <a:lnSpc>
                <a:spcPct val="115000"/>
              </a:lnSpc>
              <a:spcBef>
                <a:spcPts val="0"/>
              </a:spcBef>
            </a:pPr>
            <a:r>
              <a:rPr lang="en-US" sz="1800" dirty="0">
                <a:solidFill>
                  <a:schemeClr val="tx1"/>
                </a:solidFill>
                <a:latin typeface="Arial" panose="020B0604020202020204" pitchFamily="34" charset="0"/>
                <a:cs typeface="Times New Roman" panose="02020603050405020304" pitchFamily="18" charset="0"/>
              </a:rPr>
              <a:t>Never considered full range of threat scenarios (e.g. active shooter), impact, duration, and complexity of resource mobilization</a:t>
            </a:r>
          </a:p>
          <a:p>
            <a:pPr lvl="1">
              <a:lnSpc>
                <a:spcPct val="115000"/>
              </a:lnSpc>
              <a:spcBef>
                <a:spcPts val="0"/>
              </a:spcBef>
            </a:pPr>
            <a:r>
              <a:rPr lang="en-US" sz="1800" dirty="0">
                <a:solidFill>
                  <a:schemeClr val="tx1"/>
                </a:solidFill>
                <a:latin typeface="Arial" panose="020B0604020202020204" pitchFamily="34" charset="0"/>
                <a:cs typeface="Times New Roman" panose="02020603050405020304" pitchFamily="18" charset="0"/>
              </a:rPr>
              <a:t>Plans and testing siloed and not cohesive/coordinated</a:t>
            </a:r>
          </a:p>
          <a:p>
            <a:pPr lvl="1">
              <a:lnSpc>
                <a:spcPct val="115000"/>
              </a:lnSpc>
              <a:spcBef>
                <a:spcPts val="0"/>
              </a:spcBef>
            </a:pPr>
            <a:r>
              <a:rPr lang="en-US" sz="1800" dirty="0">
                <a:solidFill>
                  <a:schemeClr val="tx1"/>
                </a:solidFill>
                <a:latin typeface="Arial" panose="020B0604020202020204" pitchFamily="34" charset="0"/>
                <a:cs typeface="Times New Roman" panose="02020603050405020304" pitchFamily="18" charset="0"/>
              </a:rPr>
              <a:t>Existing documentation dated and/or incomplete</a:t>
            </a:r>
          </a:p>
          <a:p>
            <a:pPr lvl="1">
              <a:lnSpc>
                <a:spcPct val="115000"/>
              </a:lnSpc>
              <a:spcBef>
                <a:spcPts val="0"/>
              </a:spcBef>
            </a:pPr>
            <a:r>
              <a:rPr lang="en-US" sz="1800" dirty="0">
                <a:solidFill>
                  <a:schemeClr val="tx1"/>
                </a:solidFill>
                <a:latin typeface="Arial" panose="020B0604020202020204" pitchFamily="34" charset="0"/>
                <a:cs typeface="Times New Roman" panose="02020603050405020304" pitchFamily="18" charset="0"/>
              </a:rPr>
              <a:t>Key person risk</a:t>
            </a:r>
          </a:p>
        </p:txBody>
      </p:sp>
      <p:sp>
        <p:nvSpPr>
          <p:cNvPr id="4" name="Slide Number Placeholder 3"/>
          <p:cNvSpPr>
            <a:spLocks noGrp="1"/>
          </p:cNvSpPr>
          <p:nvPr>
            <p:ph type="sldNum" sz="quarter" idx="12"/>
          </p:nvPr>
        </p:nvSpPr>
        <p:spPr/>
        <p:txBody>
          <a:bodyPr/>
          <a:lstStyle/>
          <a:p>
            <a:fld id="{0A15EDCB-D9E2-C344-A82C-8A025967E116}" type="slidenum">
              <a:rPr lang="en-US" smtClean="0"/>
              <a:pPr/>
              <a:t>8</a:t>
            </a:fld>
            <a:endParaRPr lang="en-US" dirty="0"/>
          </a:p>
        </p:txBody>
      </p:sp>
    </p:spTree>
    <p:extLst>
      <p:ext uri="{BB962C8B-B14F-4D97-AF65-F5344CB8AC3E}">
        <p14:creationId xmlns:p14="http://schemas.microsoft.com/office/powerpoint/2010/main" val="12901875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9135" y="239367"/>
            <a:ext cx="7242586" cy="838898"/>
          </a:xfrm>
        </p:spPr>
        <p:txBody>
          <a:bodyPr>
            <a:noAutofit/>
          </a:bodyPr>
          <a:lstStyle/>
          <a:p>
            <a:r>
              <a:rPr lang="en-US" sz="2400" dirty="0"/>
              <a:t>OPERATIONS</a:t>
            </a:r>
            <a:br>
              <a:rPr lang="en-US" sz="2400" dirty="0"/>
            </a:br>
            <a:r>
              <a:rPr lang="en-US" sz="2200" dirty="0"/>
              <a:t>Resilience, Continuity and Crisis Management</a:t>
            </a:r>
            <a:br>
              <a:rPr lang="en-US" sz="2200" dirty="0"/>
            </a:br>
            <a:endParaRPr lang="en-US" sz="2200" dirty="0"/>
          </a:p>
        </p:txBody>
      </p:sp>
      <p:sp>
        <p:nvSpPr>
          <p:cNvPr id="3" name="Content Placeholder 2"/>
          <p:cNvSpPr>
            <a:spLocks noGrp="1"/>
          </p:cNvSpPr>
          <p:nvPr>
            <p:ph sz="quarter" idx="13"/>
          </p:nvPr>
        </p:nvSpPr>
        <p:spPr>
          <a:xfrm>
            <a:off x="92280" y="903080"/>
            <a:ext cx="8959442" cy="5268802"/>
          </a:xfrm>
        </p:spPr>
        <p:txBody>
          <a:bodyPr>
            <a:noAutofit/>
          </a:bodyPr>
          <a:lstStyle/>
          <a:p>
            <a:pPr marL="0" indent="0">
              <a:lnSpc>
                <a:spcPct val="115000"/>
              </a:lnSpc>
              <a:spcBef>
                <a:spcPts val="0"/>
              </a:spcBef>
              <a:buNone/>
            </a:pPr>
            <a:r>
              <a:rPr lang="en-US" sz="1800" b="1" u="sng" dirty="0">
                <a:solidFill>
                  <a:schemeClr val="accent6"/>
                </a:solidFill>
                <a:latin typeface="Arial" panose="020B0604020202020204" pitchFamily="34" charset="0"/>
                <a:cs typeface="Times New Roman" panose="02020603050405020304" pitchFamily="18" charset="0"/>
              </a:rPr>
              <a:t>Potential Focal Points</a:t>
            </a:r>
          </a:p>
          <a:p>
            <a:pPr marL="227013" lvl="1" indent="-227013">
              <a:lnSpc>
                <a:spcPct val="115000"/>
              </a:lnSpc>
              <a:spcBef>
                <a:spcPts val="0"/>
              </a:spcBef>
              <a:buClr>
                <a:schemeClr val="accent6"/>
              </a:buClr>
              <a:buFont typeface="Wingdings" pitchFamily="2" charset="2"/>
              <a:buChar char="§"/>
            </a:pPr>
            <a:r>
              <a:rPr lang="en-US" sz="1800" dirty="0">
                <a:solidFill>
                  <a:schemeClr val="tx1"/>
                </a:solidFill>
                <a:latin typeface="Arial" panose="020B0604020202020204" pitchFamily="34" charset="0"/>
                <a:cs typeface="Times New Roman" panose="02020603050405020304" pitchFamily="18" charset="0"/>
              </a:rPr>
              <a:t>Have the Organization’s leaders considered a broad array of threats?</a:t>
            </a:r>
          </a:p>
          <a:p>
            <a:pPr marL="227013" lvl="1" indent="-227013">
              <a:lnSpc>
                <a:spcPct val="115000"/>
              </a:lnSpc>
              <a:spcBef>
                <a:spcPts val="0"/>
              </a:spcBef>
              <a:buClr>
                <a:schemeClr val="accent6"/>
              </a:buClr>
              <a:buFont typeface="Wingdings" pitchFamily="2" charset="2"/>
              <a:buChar char="§"/>
            </a:pPr>
            <a:r>
              <a:rPr lang="en-US" sz="1800" dirty="0">
                <a:solidFill>
                  <a:schemeClr val="tx1"/>
                </a:solidFill>
                <a:latin typeface="Arial" panose="020B0604020202020204" pitchFamily="34" charset="0"/>
                <a:cs typeface="Times New Roman" panose="02020603050405020304" pitchFamily="18" charset="0"/>
              </a:rPr>
              <a:t>Are there formal training and testing procedures? </a:t>
            </a:r>
          </a:p>
          <a:p>
            <a:pPr marL="227013" lvl="1" indent="-227013">
              <a:lnSpc>
                <a:spcPct val="115000"/>
              </a:lnSpc>
              <a:spcBef>
                <a:spcPts val="0"/>
              </a:spcBef>
              <a:buClr>
                <a:schemeClr val="accent6"/>
              </a:buClr>
              <a:buFont typeface="Wingdings" pitchFamily="2" charset="2"/>
              <a:buChar char="§"/>
            </a:pPr>
            <a:r>
              <a:rPr lang="en-US" sz="1800" dirty="0">
                <a:solidFill>
                  <a:schemeClr val="tx1"/>
                </a:solidFill>
                <a:latin typeface="Arial" panose="020B0604020202020204" pitchFamily="34" charset="0"/>
                <a:cs typeface="Times New Roman" panose="02020603050405020304" pitchFamily="18" charset="0"/>
              </a:rPr>
              <a:t>Are there appropriate mitigation measures?</a:t>
            </a:r>
          </a:p>
          <a:p>
            <a:pPr marL="227013" lvl="1" indent="-227013">
              <a:lnSpc>
                <a:spcPct val="115000"/>
              </a:lnSpc>
              <a:spcBef>
                <a:spcPts val="0"/>
              </a:spcBef>
              <a:buClr>
                <a:schemeClr val="accent6"/>
              </a:buClr>
              <a:buFont typeface="Wingdings" pitchFamily="2" charset="2"/>
              <a:buChar char="§"/>
            </a:pPr>
            <a:r>
              <a:rPr lang="en-US" sz="1800" dirty="0">
                <a:solidFill>
                  <a:schemeClr val="tx1"/>
                </a:solidFill>
                <a:latin typeface="Arial" panose="020B0604020202020204" pitchFamily="34" charset="0"/>
                <a:cs typeface="Times New Roman" panose="02020603050405020304" pitchFamily="18" charset="0"/>
              </a:rPr>
              <a:t>Is the process for restoration of operations fully documented?</a:t>
            </a:r>
          </a:p>
          <a:p>
            <a:pPr marL="227013" lvl="1" indent="-227013">
              <a:lnSpc>
                <a:spcPct val="115000"/>
              </a:lnSpc>
              <a:spcBef>
                <a:spcPts val="0"/>
              </a:spcBef>
              <a:buClr>
                <a:schemeClr val="accent6"/>
              </a:buClr>
              <a:buFont typeface="Wingdings" pitchFamily="2" charset="2"/>
              <a:buChar char="§"/>
            </a:pPr>
            <a:r>
              <a:rPr lang="en-US" sz="1800" dirty="0">
                <a:solidFill>
                  <a:schemeClr val="tx1"/>
                </a:solidFill>
                <a:latin typeface="Arial" panose="020B0604020202020204" pitchFamily="34" charset="0"/>
                <a:cs typeface="Times New Roman" panose="02020603050405020304" pitchFamily="18" charset="0"/>
              </a:rPr>
              <a:t>Does a thorough post-event or post-test analysis always occur that addresses:</a:t>
            </a:r>
          </a:p>
          <a:p>
            <a:pPr marL="452438" lvl="2" indent="-227013">
              <a:lnSpc>
                <a:spcPct val="115000"/>
              </a:lnSpc>
              <a:spcBef>
                <a:spcPts val="0"/>
              </a:spcBef>
              <a:buFont typeface="Wingdings" pitchFamily="2" charset="2"/>
              <a:buChar char="§"/>
            </a:pPr>
            <a:r>
              <a:rPr lang="en-US" sz="1800" dirty="0">
                <a:solidFill>
                  <a:schemeClr val="tx1"/>
                </a:solidFill>
                <a:latin typeface="Arial" panose="020B0604020202020204" pitchFamily="34" charset="0"/>
                <a:cs typeface="Times New Roman" panose="02020603050405020304" pitchFamily="18" charset="0"/>
              </a:rPr>
              <a:t>What worked well?</a:t>
            </a:r>
          </a:p>
          <a:p>
            <a:pPr marL="452438" lvl="2" indent="-227013">
              <a:lnSpc>
                <a:spcPct val="115000"/>
              </a:lnSpc>
              <a:spcBef>
                <a:spcPts val="0"/>
              </a:spcBef>
              <a:buFont typeface="Wingdings" pitchFamily="2" charset="2"/>
              <a:buChar char="§"/>
            </a:pPr>
            <a:r>
              <a:rPr lang="en-US" sz="1800" dirty="0">
                <a:solidFill>
                  <a:schemeClr val="tx1"/>
                </a:solidFill>
                <a:latin typeface="Arial" panose="020B0604020202020204" pitchFamily="34" charset="0"/>
                <a:cs typeface="Times New Roman" panose="02020603050405020304" pitchFamily="18" charset="0"/>
              </a:rPr>
              <a:t>Did the actual results deviate from expected results?</a:t>
            </a:r>
          </a:p>
          <a:p>
            <a:pPr marL="452438" lvl="2" indent="-227013">
              <a:lnSpc>
                <a:spcPct val="115000"/>
              </a:lnSpc>
              <a:spcBef>
                <a:spcPts val="0"/>
              </a:spcBef>
              <a:buFont typeface="Wingdings" pitchFamily="2" charset="2"/>
              <a:buChar char="§"/>
            </a:pPr>
            <a:r>
              <a:rPr lang="en-US" sz="1800" dirty="0">
                <a:solidFill>
                  <a:schemeClr val="tx1"/>
                </a:solidFill>
                <a:latin typeface="Arial" panose="020B0604020202020204" pitchFamily="34" charset="0"/>
                <a:cs typeface="Times New Roman" panose="02020603050405020304" pitchFamily="18" charset="0"/>
              </a:rPr>
              <a:t>Were areas for improvement noted and then acted upon?</a:t>
            </a:r>
          </a:p>
          <a:p>
            <a:pPr>
              <a:lnSpc>
                <a:spcPct val="115000"/>
              </a:lnSpc>
              <a:spcBef>
                <a:spcPts val="0"/>
              </a:spcBef>
            </a:pPr>
            <a:r>
              <a:rPr lang="en-US" sz="1800" dirty="0">
                <a:solidFill>
                  <a:schemeClr val="tx1"/>
                </a:solidFill>
                <a:latin typeface="Arial" panose="020B0604020202020204" pitchFamily="34" charset="0"/>
                <a:cs typeface="Times New Roman" panose="02020603050405020304" pitchFamily="18" charset="0"/>
              </a:rPr>
              <a:t>What would happen if multiple events occur concurrently (e.g. severe building flooding during a pandemic and then looting)?</a:t>
            </a:r>
          </a:p>
          <a:p>
            <a:pPr>
              <a:lnSpc>
                <a:spcPct val="115000"/>
              </a:lnSpc>
              <a:spcBef>
                <a:spcPts val="0"/>
              </a:spcBef>
            </a:pPr>
            <a:r>
              <a:rPr lang="en-US" sz="1800" dirty="0">
                <a:solidFill>
                  <a:schemeClr val="tx1"/>
                </a:solidFill>
                <a:latin typeface="Arial" panose="020B0604020202020204" pitchFamily="34" charset="0"/>
                <a:cs typeface="Times New Roman" panose="02020603050405020304" pitchFamily="18" charset="0"/>
              </a:rPr>
              <a:t>Is there a need for more integrated planning?</a:t>
            </a:r>
          </a:p>
          <a:p>
            <a:pPr>
              <a:lnSpc>
                <a:spcPct val="115000"/>
              </a:lnSpc>
              <a:spcBef>
                <a:spcPts val="0"/>
              </a:spcBef>
            </a:pPr>
            <a:endParaRPr lang="en-US" sz="1800" dirty="0">
              <a:solidFill>
                <a:schemeClr val="tx1"/>
              </a:solidFill>
              <a:latin typeface="Arial" panose="020B0604020202020204" pitchFamily="34"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0A15EDCB-D9E2-C344-A82C-8A025967E116}" type="slidenum">
              <a:rPr lang="en-US" smtClean="0"/>
              <a:pPr/>
              <a:t>9</a:t>
            </a:fld>
            <a:endParaRPr lang="en-US" dirty="0"/>
          </a:p>
        </p:txBody>
      </p:sp>
    </p:spTree>
    <p:extLst>
      <p:ext uri="{BB962C8B-B14F-4D97-AF65-F5344CB8AC3E}">
        <p14:creationId xmlns:p14="http://schemas.microsoft.com/office/powerpoint/2010/main" val="12915147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683" y="86967"/>
            <a:ext cx="6920918" cy="838898"/>
          </a:xfrm>
        </p:spPr>
        <p:txBody>
          <a:bodyPr>
            <a:noAutofit/>
          </a:bodyPr>
          <a:lstStyle/>
          <a:p>
            <a:r>
              <a:rPr lang="en-US" sz="2400" dirty="0"/>
              <a:t>OPERATIONS</a:t>
            </a:r>
            <a:br>
              <a:rPr lang="en-US" sz="2400" dirty="0"/>
            </a:br>
            <a:r>
              <a:rPr lang="en-US" sz="2400" dirty="0"/>
              <a:t>Supply Chain Disruptions</a:t>
            </a:r>
          </a:p>
        </p:txBody>
      </p:sp>
      <p:sp>
        <p:nvSpPr>
          <p:cNvPr id="3" name="Content Placeholder 2"/>
          <p:cNvSpPr>
            <a:spLocks noGrp="1"/>
          </p:cNvSpPr>
          <p:nvPr>
            <p:ph sz="quarter" idx="13"/>
          </p:nvPr>
        </p:nvSpPr>
        <p:spPr>
          <a:xfrm>
            <a:off x="92280" y="956345"/>
            <a:ext cx="8847534" cy="5142451"/>
          </a:xfrm>
        </p:spPr>
        <p:txBody>
          <a:bodyPr>
            <a:noAutofit/>
          </a:bodyPr>
          <a:lstStyle/>
          <a:p>
            <a:pPr marL="0" marR="0" indent="0">
              <a:lnSpc>
                <a:spcPct val="115000"/>
              </a:lnSpc>
              <a:spcBef>
                <a:spcPts val="0"/>
              </a:spcBef>
              <a:spcAft>
                <a:spcPts val="0"/>
              </a:spcAft>
              <a:buNone/>
            </a:pPr>
            <a:r>
              <a:rPr lang="en-US" sz="1600" b="1" u="sng" dirty="0">
                <a:solidFill>
                  <a:schemeClr val="accent6"/>
                </a:solidFill>
                <a:effectLst/>
                <a:latin typeface="Arial" panose="020B0604020202020204" pitchFamily="34" charset="0"/>
                <a:ea typeface="Calibri" panose="020F0502020204030204" pitchFamily="34" charset="0"/>
                <a:cs typeface="Times New Roman" panose="02020603050405020304" pitchFamily="18" charset="0"/>
              </a:rPr>
              <a:t>Current/Emerging Situation</a:t>
            </a:r>
          </a:p>
          <a:p>
            <a:pPr>
              <a:lnSpc>
                <a:spcPct val="115000"/>
              </a:lnSpc>
              <a:spcBef>
                <a:spcPts val="0"/>
              </a:spcBef>
            </a:pPr>
            <a:r>
              <a:rPr lang="en-US" sz="1600" dirty="0">
                <a:solidFill>
                  <a:schemeClr val="tx1"/>
                </a:solidFill>
                <a:latin typeface="Arial" panose="020B0604020202020204" pitchFamily="34" charset="0"/>
                <a:ea typeface="Calibri" panose="020F0502020204030204" pitchFamily="34" charset="0"/>
                <a:cs typeface="Times New Roman" panose="02020603050405020304" pitchFamily="18" charset="0"/>
              </a:rPr>
              <a:t>2021 supply chain issues continue in 2022:</a:t>
            </a:r>
          </a:p>
          <a:p>
            <a:pPr lvl="1">
              <a:lnSpc>
                <a:spcPct val="115000"/>
              </a:lnSpc>
              <a:spcBef>
                <a:spcPts val="0"/>
              </a:spcBef>
            </a:pPr>
            <a:r>
              <a:rPr lang="en-US"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Covid outbreaks, bad weather, customer demand</a:t>
            </a:r>
          </a:p>
          <a:p>
            <a:pPr lvl="1">
              <a:lnSpc>
                <a:spcPct val="115000"/>
              </a:lnSpc>
              <a:spcBef>
                <a:spcPts val="0"/>
              </a:spcBef>
            </a:pPr>
            <a:r>
              <a:rPr lang="en-US" sz="1600" dirty="0">
                <a:solidFill>
                  <a:schemeClr val="tx1"/>
                </a:solidFill>
                <a:latin typeface="Arial" panose="020B0604020202020204" pitchFamily="34" charset="0"/>
                <a:ea typeface="Calibri" panose="020F0502020204030204" pitchFamily="34" charset="0"/>
                <a:cs typeface="Times New Roman" panose="02020603050405020304" pitchFamily="18" charset="0"/>
              </a:rPr>
              <a:t>Logistics, </a:t>
            </a:r>
            <a:r>
              <a:rPr lang="en-US"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port congestion, trucking, labor and equipment shortages</a:t>
            </a:r>
          </a:p>
          <a:p>
            <a:pPr>
              <a:lnSpc>
                <a:spcPct val="115000"/>
              </a:lnSpc>
              <a:spcBef>
                <a:spcPts val="0"/>
              </a:spcBef>
            </a:pPr>
            <a:r>
              <a:rPr lang="en-US"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It is not just a challenge for the manufacturing, distribution, logistics, and retail sectors</a:t>
            </a:r>
          </a:p>
          <a:p>
            <a:pPr>
              <a:lnSpc>
                <a:spcPct val="115000"/>
              </a:lnSpc>
              <a:spcBef>
                <a:spcPts val="0"/>
              </a:spcBef>
            </a:pPr>
            <a:r>
              <a:rPr lang="en-US" sz="1600" dirty="0">
                <a:solidFill>
                  <a:schemeClr val="tx1"/>
                </a:solidFill>
                <a:latin typeface="Arial" panose="020B0604020202020204" pitchFamily="34" charset="0"/>
                <a:ea typeface="Calibri" panose="020F0502020204030204" pitchFamily="34" charset="0"/>
                <a:cs typeface="Times New Roman" panose="02020603050405020304" pitchFamily="18" charset="0"/>
              </a:rPr>
              <a:t>Government depends on:</a:t>
            </a:r>
          </a:p>
          <a:p>
            <a:pPr lvl="1">
              <a:lnSpc>
                <a:spcPct val="115000"/>
              </a:lnSpc>
              <a:spcBef>
                <a:spcPts val="0"/>
              </a:spcBef>
            </a:pPr>
            <a:r>
              <a:rPr lang="en-US" sz="1600" dirty="0">
                <a:solidFill>
                  <a:schemeClr val="tx1"/>
                </a:solidFill>
                <a:latin typeface="Arial" panose="020B0604020202020204" pitchFamily="34" charset="0"/>
                <a:ea typeface="Calibri" panose="020F0502020204030204" pitchFamily="34" charset="0"/>
                <a:cs typeface="Times New Roman" panose="02020603050405020304" pitchFamily="18" charset="0"/>
              </a:rPr>
              <a:t>C</a:t>
            </a:r>
            <a:r>
              <a:rPr lang="en-US"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hips for computers, equipment, and vehicles</a:t>
            </a:r>
          </a:p>
          <a:p>
            <a:pPr lvl="1">
              <a:lnSpc>
                <a:spcPct val="115000"/>
              </a:lnSpc>
              <a:spcBef>
                <a:spcPts val="0"/>
              </a:spcBef>
            </a:pPr>
            <a:r>
              <a:rPr lang="en-US" sz="1600" dirty="0">
                <a:solidFill>
                  <a:schemeClr val="tx1"/>
                </a:solidFill>
                <a:latin typeface="Arial" panose="020B0604020202020204" pitchFamily="34" charset="0"/>
                <a:ea typeface="Calibri" panose="020F0502020204030204" pitchFamily="34" charset="0"/>
                <a:cs typeface="Times New Roman" panose="02020603050405020304" pitchFamily="18" charset="0"/>
              </a:rPr>
              <a:t>O</a:t>
            </a:r>
            <a:r>
              <a:rPr lang="en-US"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ffice and maintenance supplies </a:t>
            </a:r>
          </a:p>
          <a:p>
            <a:pPr lvl="1">
              <a:lnSpc>
                <a:spcPct val="115000"/>
              </a:lnSpc>
              <a:spcBef>
                <a:spcPts val="0"/>
              </a:spcBef>
            </a:pPr>
            <a:r>
              <a:rPr lang="en-US" sz="1600" dirty="0">
                <a:solidFill>
                  <a:schemeClr val="tx1"/>
                </a:solidFill>
                <a:latin typeface="Arial" panose="020B0604020202020204" pitchFamily="34" charset="0"/>
                <a:ea typeface="Calibri" panose="020F0502020204030204" pitchFamily="34" charset="0"/>
                <a:cs typeface="Times New Roman" panose="02020603050405020304" pitchFamily="18" charset="0"/>
              </a:rPr>
              <a:t>Food for social service programs</a:t>
            </a:r>
            <a:endParaRPr lang="en-US"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p>
            <a:pPr lvl="1">
              <a:lnSpc>
                <a:spcPct val="115000"/>
              </a:lnSpc>
              <a:spcBef>
                <a:spcPts val="0"/>
              </a:spcBef>
            </a:pPr>
            <a:r>
              <a:rPr lang="en-US" sz="1600" dirty="0">
                <a:solidFill>
                  <a:schemeClr val="tx1"/>
                </a:solidFill>
                <a:latin typeface="Arial" panose="020B0604020202020204" pitchFamily="34" charset="0"/>
                <a:ea typeface="Calibri" panose="020F0502020204030204" pitchFamily="34" charset="0"/>
                <a:cs typeface="Times New Roman" panose="02020603050405020304" pitchFamily="18" charset="0"/>
              </a:rPr>
              <a:t>Building </a:t>
            </a:r>
            <a:r>
              <a:rPr lang="en-US"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materials for infrastructure projects, leasehold improvements, and repairs.</a:t>
            </a:r>
          </a:p>
          <a:p>
            <a:pPr marL="0" lvl="1" indent="0">
              <a:lnSpc>
                <a:spcPct val="115000"/>
              </a:lnSpc>
              <a:spcBef>
                <a:spcPts val="0"/>
              </a:spcBef>
              <a:buClr>
                <a:schemeClr val="accent6"/>
              </a:buClr>
              <a:buNone/>
            </a:pPr>
            <a:endParaRPr lang="en-US" sz="1000" b="1" u="sng" dirty="0">
              <a:solidFill>
                <a:schemeClr val="accent6"/>
              </a:solidFill>
              <a:latin typeface="Arial" panose="020B0604020202020204" pitchFamily="34" charset="0"/>
              <a:cs typeface="Times New Roman" panose="02020603050405020304" pitchFamily="18" charset="0"/>
            </a:endParaRPr>
          </a:p>
          <a:p>
            <a:pPr marL="0" lvl="1" indent="0">
              <a:lnSpc>
                <a:spcPct val="115000"/>
              </a:lnSpc>
              <a:spcBef>
                <a:spcPts val="0"/>
              </a:spcBef>
              <a:buClr>
                <a:schemeClr val="accent6"/>
              </a:buClr>
              <a:buNone/>
            </a:pPr>
            <a:r>
              <a:rPr lang="en-US" sz="1600" b="1" u="sng" dirty="0">
                <a:solidFill>
                  <a:schemeClr val="accent6"/>
                </a:solidFill>
                <a:latin typeface="Arial" panose="020B0604020202020204" pitchFamily="34" charset="0"/>
                <a:cs typeface="Times New Roman" panose="02020603050405020304" pitchFamily="18" charset="0"/>
              </a:rPr>
              <a:t>Potential Focal Points</a:t>
            </a:r>
          </a:p>
          <a:p>
            <a:pPr>
              <a:lnSpc>
                <a:spcPct val="115000"/>
              </a:lnSpc>
              <a:spcBef>
                <a:spcPts val="0"/>
              </a:spcBef>
            </a:pPr>
            <a:r>
              <a:rPr lang="en-US"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Is there supply chain visibility, known bottleneck points, and captured metrics ( e.g. backorders, cancellations)?</a:t>
            </a:r>
          </a:p>
          <a:p>
            <a:pPr>
              <a:lnSpc>
                <a:spcPct val="115000"/>
              </a:lnSpc>
              <a:spcBef>
                <a:spcPts val="0"/>
              </a:spcBef>
            </a:pPr>
            <a:r>
              <a:rPr lang="en-US" sz="1600" dirty="0">
                <a:solidFill>
                  <a:schemeClr val="tx1"/>
                </a:solidFill>
                <a:latin typeface="Arial" panose="020B0604020202020204" pitchFamily="34" charset="0"/>
                <a:ea typeface="Calibri" panose="020F0502020204030204" pitchFamily="34" charset="0"/>
                <a:cs typeface="Times New Roman" panose="02020603050405020304" pitchFamily="18" charset="0"/>
              </a:rPr>
              <a:t>Are alternative measures in place?</a:t>
            </a:r>
            <a:endParaRPr lang="en-US"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p>
            <a:pPr lvl="1">
              <a:lnSpc>
                <a:spcPct val="115000"/>
              </a:lnSpc>
              <a:spcBef>
                <a:spcPts val="0"/>
              </a:spcBef>
            </a:pPr>
            <a:r>
              <a:rPr lang="en-US" sz="1600" dirty="0">
                <a:solidFill>
                  <a:schemeClr val="tx1"/>
                </a:solidFill>
                <a:latin typeface="Arial" panose="020B0604020202020204" pitchFamily="34" charset="0"/>
                <a:ea typeface="Calibri" panose="020F0502020204030204" pitchFamily="34" charset="0"/>
                <a:cs typeface="Times New Roman" panose="02020603050405020304" pitchFamily="18" charset="0"/>
              </a:rPr>
              <a:t>Use of other suppliers or concentrate on fewer vendors</a:t>
            </a:r>
          </a:p>
          <a:p>
            <a:pPr lvl="1">
              <a:lnSpc>
                <a:spcPct val="115000"/>
              </a:lnSpc>
              <a:spcBef>
                <a:spcPts val="0"/>
              </a:spcBef>
            </a:pPr>
            <a:r>
              <a:rPr lang="en-US" sz="1600" dirty="0">
                <a:solidFill>
                  <a:schemeClr val="tx1"/>
                </a:solidFill>
                <a:latin typeface="Arial" panose="020B0604020202020204" pitchFamily="34" charset="0"/>
                <a:ea typeface="Calibri" panose="020F0502020204030204" pitchFamily="34" charset="0"/>
                <a:cs typeface="Times New Roman" panose="02020603050405020304" pitchFamily="18" charset="0"/>
              </a:rPr>
              <a:t>Source in the Americas</a:t>
            </a:r>
          </a:p>
          <a:p>
            <a:pPr lvl="1">
              <a:lnSpc>
                <a:spcPct val="115000"/>
              </a:lnSpc>
              <a:spcBef>
                <a:spcPts val="0"/>
              </a:spcBef>
            </a:pPr>
            <a:r>
              <a:rPr lang="en-US" sz="1600" dirty="0">
                <a:solidFill>
                  <a:schemeClr val="tx1"/>
                </a:solidFill>
                <a:latin typeface="Arial" panose="020B0604020202020204" pitchFamily="34" charset="0"/>
                <a:ea typeface="Calibri" panose="020F0502020204030204" pitchFamily="34" charset="0"/>
                <a:cs typeface="Times New Roman" panose="02020603050405020304" pitchFamily="18" charset="0"/>
              </a:rPr>
              <a:t>Substitute materials (e.g. plastic for metal piping)</a:t>
            </a:r>
          </a:p>
          <a:p>
            <a:pPr lvl="1">
              <a:lnSpc>
                <a:spcPct val="115000"/>
              </a:lnSpc>
              <a:spcBef>
                <a:spcPts val="0"/>
              </a:spcBef>
            </a:pPr>
            <a:r>
              <a:rPr lang="en-US" sz="1600" dirty="0">
                <a:solidFill>
                  <a:schemeClr val="tx1"/>
                </a:solidFill>
                <a:latin typeface="Arial" panose="020B0604020202020204" pitchFamily="34" charset="0"/>
                <a:ea typeface="Calibri" panose="020F0502020204030204" pitchFamily="34" charset="0"/>
                <a:cs typeface="Times New Roman" panose="02020603050405020304" pitchFamily="18" charset="0"/>
              </a:rPr>
              <a:t>Forward buying of non-perishable goods</a:t>
            </a:r>
          </a:p>
          <a:p>
            <a:pPr lvl="1">
              <a:lnSpc>
                <a:spcPct val="115000"/>
              </a:lnSpc>
              <a:spcBef>
                <a:spcPts val="0"/>
              </a:spcBef>
            </a:pPr>
            <a:r>
              <a:rPr lang="en-US" sz="1600" dirty="0">
                <a:solidFill>
                  <a:schemeClr val="tx1"/>
                </a:solidFill>
                <a:latin typeface="Arial" panose="020B0604020202020204" pitchFamily="34" charset="0"/>
                <a:ea typeface="Calibri" panose="020F0502020204030204" pitchFamily="34" charset="0"/>
                <a:cs typeface="Times New Roman" panose="02020603050405020304" pitchFamily="18" charset="0"/>
              </a:rPr>
              <a:t>Reroute shipments (e.g. air, rail) to circumvent ports</a:t>
            </a:r>
          </a:p>
          <a:p>
            <a:pPr lvl="1">
              <a:lnSpc>
                <a:spcPct val="115000"/>
              </a:lnSpc>
              <a:spcBef>
                <a:spcPts val="0"/>
              </a:spcBef>
            </a:pPr>
            <a:r>
              <a:rPr lang="en-US" sz="1600" dirty="0">
                <a:solidFill>
                  <a:schemeClr val="tx1"/>
                </a:solidFill>
                <a:latin typeface="Arial" panose="020B0604020202020204" pitchFamily="34" charset="0"/>
                <a:cs typeface="Times New Roman" panose="02020603050405020304" pitchFamily="18" charset="0"/>
              </a:rPr>
              <a:t>Borrow from others who hold reserve stock</a:t>
            </a:r>
            <a:endParaRPr lang="en-US" sz="1600" dirty="0"/>
          </a:p>
        </p:txBody>
      </p:sp>
      <p:sp>
        <p:nvSpPr>
          <p:cNvPr id="4" name="Slide Number Placeholder 3"/>
          <p:cNvSpPr>
            <a:spLocks noGrp="1"/>
          </p:cNvSpPr>
          <p:nvPr>
            <p:ph type="sldNum" sz="quarter" idx="12"/>
          </p:nvPr>
        </p:nvSpPr>
        <p:spPr>
          <a:xfrm>
            <a:off x="457200" y="6356350"/>
            <a:ext cx="364921" cy="365125"/>
          </a:xfrm>
        </p:spPr>
        <p:txBody>
          <a:bodyPr/>
          <a:lstStyle/>
          <a:p>
            <a:fld id="{0A15EDCB-D9E2-C344-A82C-8A025967E116}" type="slidenum">
              <a:rPr lang="en-US" smtClean="0"/>
              <a:pPr/>
              <a:t>10</a:t>
            </a:fld>
            <a:endParaRPr lang="en-US" dirty="0"/>
          </a:p>
        </p:txBody>
      </p:sp>
    </p:spTree>
    <p:extLst>
      <p:ext uri="{BB962C8B-B14F-4D97-AF65-F5344CB8AC3E}">
        <p14:creationId xmlns:p14="http://schemas.microsoft.com/office/powerpoint/2010/main" val="4502828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683" y="336919"/>
            <a:ext cx="6920918" cy="700706"/>
          </a:xfrm>
        </p:spPr>
        <p:txBody>
          <a:bodyPr>
            <a:noAutofit/>
          </a:bodyPr>
          <a:lstStyle/>
          <a:p>
            <a:r>
              <a:rPr lang="en-US" sz="2400" dirty="0"/>
              <a:t>OPERATIONS</a:t>
            </a:r>
            <a:br>
              <a:rPr lang="en-US" sz="2400" dirty="0"/>
            </a:br>
            <a:r>
              <a:rPr lang="en-US" sz="2400" dirty="0"/>
              <a:t>Performance Measurement</a:t>
            </a:r>
            <a:br>
              <a:rPr lang="en-US" sz="2400" dirty="0"/>
            </a:br>
            <a:endParaRPr lang="en-US" sz="2400" dirty="0"/>
          </a:p>
        </p:txBody>
      </p:sp>
      <p:sp>
        <p:nvSpPr>
          <p:cNvPr id="3" name="Content Placeholder 2"/>
          <p:cNvSpPr>
            <a:spLocks noGrp="1"/>
          </p:cNvSpPr>
          <p:nvPr>
            <p:ph sz="quarter" idx="13"/>
          </p:nvPr>
        </p:nvSpPr>
        <p:spPr>
          <a:xfrm>
            <a:off x="92279" y="956345"/>
            <a:ext cx="8909481" cy="5142451"/>
          </a:xfrm>
        </p:spPr>
        <p:txBody>
          <a:bodyPr>
            <a:noAutofit/>
          </a:bodyPr>
          <a:lstStyle/>
          <a:p>
            <a:pPr marL="0" marR="0" indent="0">
              <a:lnSpc>
                <a:spcPct val="115000"/>
              </a:lnSpc>
              <a:spcBef>
                <a:spcPts val="0"/>
              </a:spcBef>
              <a:spcAft>
                <a:spcPts val="0"/>
              </a:spcAft>
              <a:buNone/>
            </a:pPr>
            <a:r>
              <a:rPr lang="en-US" sz="1800" b="1" u="sng" dirty="0">
                <a:solidFill>
                  <a:schemeClr val="accent6"/>
                </a:solidFill>
                <a:latin typeface="Arial" panose="020B0604020202020204" pitchFamily="34" charset="0"/>
                <a:ea typeface="Calibri" panose="020F0502020204030204" pitchFamily="34" charset="0"/>
                <a:cs typeface="Times New Roman" panose="02020603050405020304" pitchFamily="18" charset="0"/>
              </a:rPr>
              <a:t>Current Situation</a:t>
            </a:r>
            <a:endParaRPr lang="en-US" sz="1800" b="1" u="sng" dirty="0">
              <a:solidFill>
                <a:schemeClr val="accent6"/>
              </a:solidFill>
              <a:effectLst/>
              <a:latin typeface="Arial" panose="020B0604020202020204" pitchFamily="34" charset="0"/>
              <a:ea typeface="Calibri" panose="020F0502020204030204" pitchFamily="34" charset="0"/>
              <a:cs typeface="Times New Roman" panose="02020603050405020304" pitchFamily="18" charset="0"/>
            </a:endParaRPr>
          </a:p>
          <a:p>
            <a:pPr>
              <a:lnSpc>
                <a:spcPct val="115000"/>
              </a:lnSpc>
              <a:spcBef>
                <a:spcPts val="0"/>
              </a:spcBef>
            </a:pPr>
            <a:r>
              <a:rPr lang="en-US"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Use </a:t>
            </a: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defined performance measures to track progress in meeting overall objectives</a:t>
            </a:r>
          </a:p>
          <a:p>
            <a:pPr>
              <a:lnSpc>
                <a:spcPct val="115000"/>
              </a:lnSpc>
              <a:spcBef>
                <a:spcPts val="0"/>
              </a:spcBef>
            </a:pPr>
            <a:r>
              <a:rPr lang="en-US"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Traditional measures focus on:</a:t>
            </a:r>
          </a:p>
          <a:p>
            <a:pPr lvl="1">
              <a:lnSpc>
                <a:spcPct val="115000"/>
              </a:lnSpc>
              <a:spcBef>
                <a:spcPts val="0"/>
              </a:spcBef>
            </a:pP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Productivity</a:t>
            </a:r>
          </a:p>
          <a:p>
            <a:pPr lvl="1">
              <a:lnSpc>
                <a:spcPct val="115000"/>
              </a:lnSpc>
              <a:spcBef>
                <a:spcPts val="0"/>
              </a:spcBef>
            </a:pPr>
            <a:r>
              <a:rPr lang="en-US"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Efficiency</a:t>
            </a:r>
          </a:p>
          <a:p>
            <a:pPr lvl="1">
              <a:lnSpc>
                <a:spcPct val="115000"/>
              </a:lnSpc>
              <a:spcBef>
                <a:spcPts val="0"/>
              </a:spcBef>
            </a:pP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Ef</a:t>
            </a:r>
            <a:r>
              <a:rPr lang="en-US"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fectiveness</a:t>
            </a:r>
          </a:p>
          <a:p>
            <a:pPr>
              <a:lnSpc>
                <a:spcPct val="115000"/>
              </a:lnSpc>
              <a:spcBef>
                <a:spcPts val="0"/>
              </a:spcBef>
            </a:pPr>
            <a:r>
              <a:rPr lang="en-US"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Outcome measures are a valuable add-on (e.g. improve </a:t>
            </a: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pedestrian safety - number of speeding tickets or accidents)</a:t>
            </a:r>
          </a:p>
          <a:p>
            <a:pPr>
              <a:lnSpc>
                <a:spcPct val="115000"/>
              </a:lnSpc>
              <a:spcBef>
                <a:spcPts val="0"/>
              </a:spcBef>
            </a:pPr>
            <a:endParaRPr lang="en-US" sz="1000" dirty="0">
              <a:solidFill>
                <a:schemeClr val="tx1"/>
              </a:solidFill>
              <a:latin typeface="Arial" panose="020B0604020202020204" pitchFamily="34" charset="0"/>
              <a:ea typeface="Calibri" panose="020F0502020204030204" pitchFamily="34" charset="0"/>
              <a:cs typeface="Times New Roman" panose="02020603050405020304" pitchFamily="18" charset="0"/>
            </a:endParaRPr>
          </a:p>
          <a:p>
            <a:pPr marL="0" indent="0">
              <a:lnSpc>
                <a:spcPct val="115000"/>
              </a:lnSpc>
              <a:spcBef>
                <a:spcPts val="0"/>
              </a:spcBef>
              <a:buNone/>
            </a:pPr>
            <a:r>
              <a:rPr lang="en-US" sz="1800" b="1" u="sng" dirty="0">
                <a:solidFill>
                  <a:schemeClr val="accent6"/>
                </a:solidFill>
                <a:latin typeface="Arial" panose="020B0604020202020204" pitchFamily="34" charset="0"/>
                <a:cs typeface="Times New Roman" panose="02020603050405020304" pitchFamily="18" charset="0"/>
              </a:rPr>
              <a:t>Potential Focal Points</a:t>
            </a:r>
          </a:p>
          <a:p>
            <a:pPr>
              <a:lnSpc>
                <a:spcPct val="115000"/>
              </a:lnSpc>
              <a:spcBef>
                <a:spcPts val="0"/>
              </a:spcBef>
            </a:pPr>
            <a:r>
              <a:rPr lang="en-US" sz="1800" dirty="0">
                <a:solidFill>
                  <a:schemeClr val="tx1"/>
                </a:solidFill>
                <a:latin typeface="Arial" panose="020B0604020202020204" pitchFamily="34" charset="0"/>
                <a:cs typeface="Times New Roman" panose="02020603050405020304" pitchFamily="18" charset="0"/>
              </a:rPr>
              <a:t>Are performance metrics used?</a:t>
            </a:r>
          </a:p>
          <a:p>
            <a:pPr>
              <a:lnSpc>
                <a:spcPct val="115000"/>
              </a:lnSpc>
              <a:spcBef>
                <a:spcPts val="0"/>
              </a:spcBef>
            </a:pPr>
            <a:r>
              <a:rPr lang="en-US" sz="1800" dirty="0">
                <a:solidFill>
                  <a:schemeClr val="tx1"/>
                </a:solidFill>
                <a:latin typeface="Arial" panose="020B0604020202020204" pitchFamily="34" charset="0"/>
                <a:cs typeface="Times New Roman" panose="02020603050405020304" pitchFamily="18" charset="0"/>
              </a:rPr>
              <a:t>Do they focus on traditional and/or outcome measures?</a:t>
            </a:r>
          </a:p>
          <a:p>
            <a:pPr>
              <a:lnSpc>
                <a:spcPct val="115000"/>
              </a:lnSpc>
              <a:spcBef>
                <a:spcPts val="0"/>
              </a:spcBef>
            </a:pPr>
            <a:r>
              <a:rPr lang="en-US" sz="1800" dirty="0">
                <a:solidFill>
                  <a:schemeClr val="tx1"/>
                </a:solidFill>
                <a:latin typeface="Arial" panose="020B0604020202020204" pitchFamily="34" charset="0"/>
                <a:cs typeface="Times New Roman" panose="02020603050405020304" pitchFamily="18" charset="0"/>
              </a:rPr>
              <a:t>Are managers held accountable?</a:t>
            </a:r>
          </a:p>
          <a:p>
            <a:pPr>
              <a:lnSpc>
                <a:spcPct val="115000"/>
              </a:lnSpc>
              <a:spcBef>
                <a:spcPts val="0"/>
              </a:spcBef>
            </a:pPr>
            <a:r>
              <a:rPr lang="en-US" sz="1800" dirty="0">
                <a:solidFill>
                  <a:schemeClr val="tx1"/>
                </a:solidFill>
                <a:latin typeface="Arial" panose="020B0604020202020204" pitchFamily="34" charset="0"/>
                <a:cs typeface="Times New Roman" panose="02020603050405020304" pitchFamily="18" charset="0"/>
              </a:rPr>
              <a:t>Are funding levels increased to reward good performance?</a:t>
            </a:r>
          </a:p>
          <a:p>
            <a:pPr>
              <a:lnSpc>
                <a:spcPct val="115000"/>
              </a:lnSpc>
              <a:spcBef>
                <a:spcPts val="0"/>
              </a:spcBef>
            </a:pPr>
            <a:endParaRPr lang="en-US" sz="1800" dirty="0">
              <a:solidFill>
                <a:schemeClr val="tx1"/>
              </a:solidFill>
              <a:latin typeface="Arial" panose="020B0604020202020204" pitchFamily="34" charset="0"/>
              <a:cs typeface="Times New Roman" panose="02020603050405020304" pitchFamily="18" charset="0"/>
            </a:endParaRPr>
          </a:p>
          <a:p>
            <a:pPr marL="0" indent="0">
              <a:lnSpc>
                <a:spcPct val="115000"/>
              </a:lnSpc>
              <a:spcBef>
                <a:spcPts val="0"/>
              </a:spcBef>
              <a:buNone/>
            </a:pPr>
            <a:r>
              <a:rPr lang="en-US" sz="1800" dirty="0">
                <a:latin typeface="Arial" panose="020B0604020202020204" pitchFamily="34" charset="0"/>
                <a:cs typeface="Times New Roman" panose="02020603050405020304" pitchFamily="18" charset="0"/>
              </a:rPr>
              <a:t>.</a:t>
            </a:r>
          </a:p>
          <a:p>
            <a:pPr marR="0">
              <a:lnSpc>
                <a:spcPct val="115000"/>
              </a:lnSpc>
              <a:spcBef>
                <a:spcPts val="0"/>
              </a:spcBef>
              <a:spcAft>
                <a:spcPts val="0"/>
              </a:spcAft>
            </a:pPr>
            <a:endParaRPr lang="en-US" sz="1600" dirty="0">
              <a:latin typeface="Arial" panose="020B0604020202020204" pitchFamily="34" charset="0"/>
              <a:cs typeface="Times New Roman" panose="02020603050405020304" pitchFamily="18" charset="0"/>
            </a:endParaRPr>
          </a:p>
          <a:p>
            <a:pPr marL="0" marR="0" indent="0">
              <a:lnSpc>
                <a:spcPct val="115000"/>
              </a:lnSpc>
              <a:spcBef>
                <a:spcPts val="0"/>
              </a:spcBef>
              <a:spcAft>
                <a:spcPts val="0"/>
              </a:spcAft>
              <a:buNone/>
            </a:pPr>
            <a:endParaRPr lang="en-US" sz="1400" dirty="0"/>
          </a:p>
        </p:txBody>
      </p:sp>
      <p:sp>
        <p:nvSpPr>
          <p:cNvPr id="4" name="Slide Number Placeholder 3"/>
          <p:cNvSpPr>
            <a:spLocks noGrp="1"/>
          </p:cNvSpPr>
          <p:nvPr>
            <p:ph type="sldNum" sz="quarter" idx="12"/>
          </p:nvPr>
        </p:nvSpPr>
        <p:spPr/>
        <p:txBody>
          <a:bodyPr/>
          <a:lstStyle/>
          <a:p>
            <a:fld id="{0A15EDCB-D9E2-C344-A82C-8A025967E116}" type="slidenum">
              <a:rPr lang="en-US" smtClean="0"/>
              <a:pPr/>
              <a:t>11</a:t>
            </a:fld>
            <a:endParaRPr lang="en-US" dirty="0"/>
          </a:p>
        </p:txBody>
      </p:sp>
    </p:spTree>
    <p:extLst>
      <p:ext uri="{BB962C8B-B14F-4D97-AF65-F5344CB8AC3E}">
        <p14:creationId xmlns:p14="http://schemas.microsoft.com/office/powerpoint/2010/main" val="15240400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17001" y="76807"/>
            <a:ext cx="7173760" cy="838898"/>
          </a:xfrm>
        </p:spPr>
        <p:txBody>
          <a:bodyPr>
            <a:noAutofit/>
          </a:bodyPr>
          <a:lstStyle/>
          <a:p>
            <a:r>
              <a:rPr lang="en-US" sz="2400" dirty="0"/>
              <a:t>HUMAN CAPITAL</a:t>
            </a:r>
            <a:br>
              <a:rPr lang="en-US" sz="2400" dirty="0"/>
            </a:br>
            <a:r>
              <a:rPr lang="en-US" sz="2000" dirty="0"/>
              <a:t>Workforce Attraction, Retention And Development</a:t>
            </a:r>
            <a:endParaRPr lang="en-US" sz="2400" dirty="0"/>
          </a:p>
        </p:txBody>
      </p:sp>
      <p:sp>
        <p:nvSpPr>
          <p:cNvPr id="3" name="Content Placeholder 2"/>
          <p:cNvSpPr>
            <a:spLocks noGrp="1"/>
          </p:cNvSpPr>
          <p:nvPr>
            <p:ph sz="quarter" idx="13"/>
          </p:nvPr>
        </p:nvSpPr>
        <p:spPr>
          <a:xfrm>
            <a:off x="92279" y="956345"/>
            <a:ext cx="8797721" cy="5142451"/>
          </a:xfrm>
        </p:spPr>
        <p:txBody>
          <a:bodyPr>
            <a:noAutofit/>
          </a:bodyPr>
          <a:lstStyle/>
          <a:p>
            <a:pPr marL="0" marR="0" lvl="0" indent="0">
              <a:lnSpc>
                <a:spcPct val="115000"/>
              </a:lnSpc>
              <a:spcBef>
                <a:spcPts val="0"/>
              </a:spcBef>
              <a:spcAft>
                <a:spcPts val="0"/>
              </a:spcAft>
              <a:buNone/>
            </a:pPr>
            <a:r>
              <a:rPr lang="en-US" sz="1800" b="1" u="sng" dirty="0">
                <a:solidFill>
                  <a:schemeClr val="accent6"/>
                </a:solidFill>
                <a:effectLst/>
                <a:latin typeface="Arial" panose="020B0604020202020204" pitchFamily="34" charset="0"/>
                <a:ea typeface="Calibri" panose="020F0502020204030204" pitchFamily="34" charset="0"/>
                <a:cs typeface="Times New Roman" panose="02020603050405020304" pitchFamily="18" charset="0"/>
              </a:rPr>
              <a:t>Current Situation</a:t>
            </a:r>
            <a:endParaRPr lang="en-US" sz="1800" b="1" dirty="0">
              <a:solidFill>
                <a:schemeClr val="accent6"/>
              </a:solidFill>
              <a:effectLst/>
              <a:latin typeface="Arial" panose="020B0604020202020204" pitchFamily="34" charset="0"/>
              <a:ea typeface="Calibri" panose="020F0502020204030204" pitchFamily="34" charset="0"/>
              <a:cs typeface="Times New Roman" panose="02020603050405020304" pitchFamily="18" charset="0"/>
            </a:endParaRPr>
          </a:p>
          <a:p>
            <a:pPr>
              <a:lnSpc>
                <a:spcPct val="115000"/>
              </a:lnSpc>
              <a:spcBef>
                <a:spcPts val="0"/>
              </a:spcBef>
            </a:pPr>
            <a:r>
              <a:rPr lang="en-US"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Unprecedented wave of resignations in USA:</a:t>
            </a:r>
          </a:p>
          <a:p>
            <a:pPr lvl="1">
              <a:lnSpc>
                <a:spcPct val="115000"/>
              </a:lnSpc>
              <a:spcBef>
                <a:spcPts val="0"/>
              </a:spcBef>
            </a:pPr>
            <a:r>
              <a:rPr lang="en-US"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Turnover maybe due to many factors:</a:t>
            </a:r>
          </a:p>
          <a:p>
            <a:pPr lvl="2">
              <a:lnSpc>
                <a:spcPct val="115000"/>
              </a:lnSpc>
              <a:spcBef>
                <a:spcPts val="0"/>
              </a:spcBef>
            </a:pP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E</a:t>
            </a:r>
            <a:r>
              <a:rPr lang="en-US"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arly retirement</a:t>
            </a:r>
          </a:p>
          <a:p>
            <a:pPr lvl="2">
              <a:lnSpc>
                <a:spcPct val="115000"/>
              </a:lnSpc>
              <a:spcBef>
                <a:spcPts val="0"/>
              </a:spcBef>
            </a:pP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F</a:t>
            </a:r>
            <a:r>
              <a:rPr lang="en-US"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atigue and burnout</a:t>
            </a:r>
          </a:p>
          <a:p>
            <a:pPr lvl="2">
              <a:lnSpc>
                <a:spcPct val="115000"/>
              </a:lnSpc>
              <a:spcBef>
                <a:spcPts val="0"/>
              </a:spcBef>
            </a:pP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R</a:t>
            </a:r>
            <a:r>
              <a:rPr lang="en-US"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elocation</a:t>
            </a:r>
          </a:p>
          <a:p>
            <a:pPr lvl="2">
              <a:lnSpc>
                <a:spcPct val="115000"/>
              </a:lnSpc>
              <a:spcBef>
                <a:spcPts val="0"/>
              </a:spcBef>
            </a:pP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A</a:t>
            </a:r>
            <a:r>
              <a:rPr lang="en-US"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voidance of in-office infection</a:t>
            </a:r>
          </a:p>
          <a:p>
            <a:pPr lvl="2">
              <a:lnSpc>
                <a:spcPct val="115000"/>
              </a:lnSpc>
              <a:spcBef>
                <a:spcPts val="0"/>
              </a:spcBef>
            </a:pP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W</a:t>
            </a:r>
            <a:r>
              <a:rPr lang="en-US"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ork-life balance</a:t>
            </a:r>
          </a:p>
          <a:p>
            <a:pPr lvl="2">
              <a:lnSpc>
                <a:spcPct val="115000"/>
              </a:lnSpc>
              <a:spcBef>
                <a:spcPts val="0"/>
              </a:spcBef>
            </a:pP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C</a:t>
            </a:r>
            <a:r>
              <a:rPr lang="en-US"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hanging personal goals and careers. </a:t>
            </a:r>
          </a:p>
          <a:p>
            <a:pPr lvl="1">
              <a:lnSpc>
                <a:spcPct val="115000"/>
              </a:lnSpc>
              <a:spcBef>
                <a:spcPts val="0"/>
              </a:spcBef>
            </a:pP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Easy to change jobs from home (e.g. mail-in laptop)</a:t>
            </a:r>
          </a:p>
          <a:p>
            <a:pPr lvl="1">
              <a:lnSpc>
                <a:spcPct val="115000"/>
              </a:lnSpc>
              <a:spcBef>
                <a:spcPts val="0"/>
              </a:spcBef>
            </a:pP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Competition with private sector for young talent</a:t>
            </a:r>
          </a:p>
          <a:p>
            <a:pPr lvl="1">
              <a:lnSpc>
                <a:spcPct val="115000"/>
              </a:lnSpc>
              <a:spcBef>
                <a:spcPts val="0"/>
              </a:spcBef>
            </a:pP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Relatively low level of immigration to fill vacant positions</a:t>
            </a:r>
          </a:p>
          <a:p>
            <a:pPr>
              <a:lnSpc>
                <a:spcPct val="115000"/>
              </a:lnSpc>
              <a:spcBef>
                <a:spcPts val="0"/>
              </a:spcBef>
            </a:pPr>
            <a:r>
              <a:rPr lang="en-US"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Employee isolation from colleagues and the citizens they serve</a:t>
            </a:r>
          </a:p>
          <a:p>
            <a:pPr>
              <a:lnSpc>
                <a:spcPct val="115000"/>
              </a:lnSpc>
              <a:spcBef>
                <a:spcPts val="0"/>
              </a:spcBef>
            </a:pP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Social and interpersonal relationships erode</a:t>
            </a:r>
          </a:p>
        </p:txBody>
      </p:sp>
      <p:sp>
        <p:nvSpPr>
          <p:cNvPr id="4" name="Slide Number Placeholder 3"/>
          <p:cNvSpPr>
            <a:spLocks noGrp="1"/>
          </p:cNvSpPr>
          <p:nvPr>
            <p:ph type="sldNum" sz="quarter" idx="12"/>
          </p:nvPr>
        </p:nvSpPr>
        <p:spPr/>
        <p:txBody>
          <a:bodyPr/>
          <a:lstStyle/>
          <a:p>
            <a:fld id="{0A15EDCB-D9E2-C344-A82C-8A025967E116}" type="slidenum">
              <a:rPr lang="en-US" smtClean="0"/>
              <a:pPr/>
              <a:t>12</a:t>
            </a:fld>
            <a:endParaRPr lang="en-US" dirty="0"/>
          </a:p>
        </p:txBody>
      </p:sp>
    </p:spTree>
    <p:extLst>
      <p:ext uri="{BB962C8B-B14F-4D97-AF65-F5344CB8AC3E}">
        <p14:creationId xmlns:p14="http://schemas.microsoft.com/office/powerpoint/2010/main" val="10281846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0934" y="259687"/>
            <a:ext cx="7291748" cy="838898"/>
          </a:xfrm>
        </p:spPr>
        <p:txBody>
          <a:bodyPr>
            <a:noAutofit/>
          </a:bodyPr>
          <a:lstStyle/>
          <a:p>
            <a:r>
              <a:rPr lang="en-US" sz="2400" dirty="0"/>
              <a:t>HUMAN CAPITAL</a:t>
            </a:r>
            <a:br>
              <a:rPr lang="en-US" sz="2400" dirty="0"/>
            </a:br>
            <a:r>
              <a:rPr lang="en-US" sz="2000" dirty="0"/>
              <a:t>Workforce Attraction, Retention And Development </a:t>
            </a:r>
            <a:br>
              <a:rPr lang="en-US" sz="2400" b="1" dirty="0">
                <a:solidFill>
                  <a:schemeClr val="accent6"/>
                </a:solidFill>
                <a:effectLst/>
                <a:latin typeface="Arial" panose="020B0604020202020204" pitchFamily="34" charset="0"/>
                <a:ea typeface="Calibri" panose="020F0502020204030204" pitchFamily="34" charset="0"/>
                <a:cs typeface="Times New Roman" panose="02020603050405020304" pitchFamily="18" charset="0"/>
              </a:rPr>
            </a:br>
            <a:endParaRPr lang="en-US" sz="2400" i="1" dirty="0"/>
          </a:p>
        </p:txBody>
      </p:sp>
      <p:sp>
        <p:nvSpPr>
          <p:cNvPr id="3" name="Content Placeholder 2"/>
          <p:cNvSpPr>
            <a:spLocks noGrp="1"/>
          </p:cNvSpPr>
          <p:nvPr>
            <p:ph sz="quarter" idx="13"/>
          </p:nvPr>
        </p:nvSpPr>
        <p:spPr>
          <a:xfrm>
            <a:off x="92279" y="911955"/>
            <a:ext cx="9051721" cy="5142451"/>
          </a:xfrm>
        </p:spPr>
        <p:txBody>
          <a:bodyPr>
            <a:noAutofit/>
          </a:bodyPr>
          <a:lstStyle/>
          <a:p>
            <a:pPr marL="0" indent="0">
              <a:lnSpc>
                <a:spcPct val="115000"/>
              </a:lnSpc>
              <a:spcBef>
                <a:spcPts val="0"/>
              </a:spcBef>
              <a:buNone/>
            </a:pPr>
            <a:r>
              <a:rPr lang="en-US" sz="1800" b="1" u="sng" dirty="0">
                <a:solidFill>
                  <a:schemeClr val="accent6"/>
                </a:solidFill>
                <a:latin typeface="Arial" panose="020B0604020202020204" pitchFamily="34" charset="0"/>
                <a:ea typeface="Calibri" panose="020F0502020204030204" pitchFamily="34" charset="0"/>
                <a:cs typeface="Times New Roman" panose="02020603050405020304" pitchFamily="18" charset="0"/>
              </a:rPr>
              <a:t>Potential Focal Points</a:t>
            </a:r>
            <a:endPar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endParaRPr>
          </a:p>
          <a:p>
            <a:pPr>
              <a:lnSpc>
                <a:spcPct val="115000"/>
              </a:lnSpc>
              <a:spcBef>
                <a:spcPts val="0"/>
              </a:spcBef>
            </a:pPr>
            <a:r>
              <a:rPr lang="en-US"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What are the organization’s trends in hiring, retention, and promotion?</a:t>
            </a:r>
          </a:p>
          <a:p>
            <a:pPr>
              <a:lnSpc>
                <a:spcPct val="115000"/>
              </a:lnSpc>
              <a:spcBef>
                <a:spcPts val="0"/>
              </a:spcBef>
            </a:pP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For turnover:</a:t>
            </a:r>
          </a:p>
          <a:p>
            <a:pPr lvl="1">
              <a:lnSpc>
                <a:spcPct val="115000"/>
              </a:lnSpc>
              <a:spcBef>
                <a:spcPts val="0"/>
              </a:spcBef>
            </a:pP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Is the cause understood and does it vary by </a:t>
            </a:r>
            <a:r>
              <a:rPr lang="en-US"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generation, level, or location?</a:t>
            </a:r>
          </a:p>
          <a:p>
            <a:pPr lvl="1">
              <a:lnSpc>
                <a:spcPct val="115000"/>
              </a:lnSpc>
              <a:spcBef>
                <a:spcPts val="0"/>
              </a:spcBef>
            </a:pP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Is there key person risk and a succession plan to address it?</a:t>
            </a:r>
            <a:endParaRPr lang="en-US"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p>
            <a:pPr>
              <a:lnSpc>
                <a:spcPct val="115000"/>
              </a:lnSpc>
              <a:spcBef>
                <a:spcPts val="0"/>
              </a:spcBef>
            </a:pP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Is there an opportunity to rethink:</a:t>
            </a:r>
          </a:p>
          <a:p>
            <a:pPr lvl="1">
              <a:lnSpc>
                <a:spcPct val="115000"/>
              </a:lnSpc>
              <a:spcBef>
                <a:spcPts val="0"/>
              </a:spcBef>
            </a:pP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C</a:t>
            </a:r>
            <a:r>
              <a:rPr lang="en-US"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ulture, trust, connectivity, communication, and collaboration?</a:t>
            </a:r>
          </a:p>
          <a:p>
            <a:pPr lvl="1">
              <a:lnSpc>
                <a:spcPct val="115000"/>
              </a:lnSpc>
              <a:spcBef>
                <a:spcPts val="0"/>
              </a:spcBef>
            </a:pP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Operations and organizational model?</a:t>
            </a:r>
            <a:endParaRPr lang="en-US"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p>
            <a:pPr lvl="1">
              <a:lnSpc>
                <a:spcPct val="115000"/>
              </a:lnSpc>
              <a:spcBef>
                <a:spcPts val="0"/>
              </a:spcBef>
            </a:pP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Giving employees a voice in decisions?</a:t>
            </a:r>
          </a:p>
          <a:p>
            <a:pPr lvl="1">
              <a:lnSpc>
                <a:spcPct val="115000"/>
              </a:lnSpc>
              <a:spcBef>
                <a:spcPts val="0"/>
              </a:spcBef>
            </a:pPr>
            <a:r>
              <a:rPr lang="en-US"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Sharing collective goals and linking </a:t>
            </a: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employee contributions to strategy?</a:t>
            </a:r>
          </a:p>
          <a:p>
            <a:pPr lvl="1">
              <a:lnSpc>
                <a:spcPct val="115000"/>
              </a:lnSpc>
              <a:spcBef>
                <a:spcPts val="0"/>
              </a:spcBef>
            </a:pPr>
            <a:r>
              <a:rPr lang="en-US"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Providing upskill/reskill opportunities?</a:t>
            </a:r>
          </a:p>
          <a:p>
            <a:pPr>
              <a:lnSpc>
                <a:spcPct val="115000"/>
              </a:lnSpc>
              <a:spcBef>
                <a:spcPts val="0"/>
              </a:spcBef>
            </a:pP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Can retention be improved by:</a:t>
            </a:r>
          </a:p>
          <a:p>
            <a:pPr lvl="1">
              <a:lnSpc>
                <a:spcPct val="115000"/>
              </a:lnSpc>
              <a:spcBef>
                <a:spcPts val="0"/>
              </a:spcBef>
            </a:pP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Adjusting staffing models, allowing telework, allowing flexible schedules and/or  staggered schedules, and perhaps hiring seasonal staff?</a:t>
            </a:r>
          </a:p>
          <a:p>
            <a:pPr lvl="1">
              <a:lnSpc>
                <a:spcPct val="115000"/>
              </a:lnSpc>
              <a:spcBef>
                <a:spcPts val="0"/>
              </a:spcBef>
            </a:pP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Outsourcing non-core functions?</a:t>
            </a:r>
          </a:p>
          <a:p>
            <a:pPr lvl="1">
              <a:lnSpc>
                <a:spcPct val="115000"/>
              </a:lnSpc>
              <a:spcBef>
                <a:spcPts val="0"/>
              </a:spcBef>
            </a:pP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Assigning mentors/buddies to new hires?</a:t>
            </a:r>
          </a:p>
          <a:p>
            <a:pPr lvl="1">
              <a:lnSpc>
                <a:spcPct val="115000"/>
              </a:lnSpc>
              <a:spcBef>
                <a:spcPts val="0"/>
              </a:spcBef>
            </a:pPr>
            <a: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Recognizing high performers?</a:t>
            </a:r>
          </a:p>
          <a:p>
            <a:pPr marL="227013" lvl="1" indent="0">
              <a:lnSpc>
                <a:spcPct val="115000"/>
              </a:lnSpc>
              <a:spcBef>
                <a:spcPts val="0"/>
              </a:spcBef>
              <a:buNone/>
            </a:pPr>
            <a:br>
              <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br>
            <a:endPar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0A15EDCB-D9E2-C344-A82C-8A025967E116}" type="slidenum">
              <a:rPr lang="en-US" smtClean="0"/>
              <a:pPr/>
              <a:t>13</a:t>
            </a:fld>
            <a:endParaRPr lang="en-US" dirty="0"/>
          </a:p>
        </p:txBody>
      </p:sp>
    </p:spTree>
    <p:extLst>
      <p:ext uri="{BB962C8B-B14F-4D97-AF65-F5344CB8AC3E}">
        <p14:creationId xmlns:p14="http://schemas.microsoft.com/office/powerpoint/2010/main" val="19566160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1582" y="280007"/>
            <a:ext cx="7301579" cy="838898"/>
          </a:xfrm>
        </p:spPr>
        <p:txBody>
          <a:bodyPr>
            <a:noAutofit/>
          </a:bodyPr>
          <a:lstStyle/>
          <a:p>
            <a:r>
              <a:rPr lang="en-US" sz="2400" dirty="0"/>
              <a:t>FINANCE</a:t>
            </a:r>
            <a:br>
              <a:rPr lang="en-US" sz="2400" dirty="0"/>
            </a:br>
            <a:r>
              <a:rPr lang="en-US" sz="2400" dirty="0"/>
              <a:t>Changing Economic/Inflationary Conditions</a:t>
            </a:r>
            <a:br>
              <a:rPr lang="en-US" sz="2400" dirty="0">
                <a:effectLst/>
                <a:latin typeface="Arial" panose="020B0604020202020204" pitchFamily="34" charset="0"/>
                <a:ea typeface="Calibri" panose="020F0502020204030204" pitchFamily="34" charset="0"/>
                <a:cs typeface="Times New Roman" panose="02020603050405020304" pitchFamily="18" charset="0"/>
              </a:rPr>
            </a:br>
            <a:endParaRPr lang="en-US" sz="2400" i="1" dirty="0"/>
          </a:p>
        </p:txBody>
      </p:sp>
      <p:sp>
        <p:nvSpPr>
          <p:cNvPr id="3" name="Content Placeholder 2"/>
          <p:cNvSpPr>
            <a:spLocks noGrp="1"/>
          </p:cNvSpPr>
          <p:nvPr>
            <p:ph sz="quarter" idx="13"/>
          </p:nvPr>
        </p:nvSpPr>
        <p:spPr>
          <a:xfrm>
            <a:off x="92279" y="857774"/>
            <a:ext cx="9051721" cy="5142451"/>
          </a:xfrm>
        </p:spPr>
        <p:txBody>
          <a:bodyPr>
            <a:noAutofit/>
          </a:bodyPr>
          <a:lstStyle/>
          <a:p>
            <a:pPr marL="0" indent="0">
              <a:lnSpc>
                <a:spcPct val="115000"/>
              </a:lnSpc>
              <a:spcBef>
                <a:spcPts val="0"/>
              </a:spcBef>
              <a:buNone/>
            </a:pPr>
            <a:r>
              <a:rPr lang="en-US" sz="1800" b="1" u="sng" dirty="0">
                <a:solidFill>
                  <a:schemeClr val="accent6"/>
                </a:solidFill>
                <a:effectLst/>
                <a:latin typeface="Arial" panose="020B0604020202020204" pitchFamily="34" charset="0"/>
                <a:ea typeface="Calibri" panose="020F0502020204030204" pitchFamily="34" charset="0"/>
                <a:cs typeface="Times New Roman" panose="02020603050405020304" pitchFamily="18" charset="0"/>
              </a:rPr>
              <a:t>Current Situation</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a:lnSpc>
                <a:spcPct val="115000"/>
              </a:lnSpc>
              <a:spcBef>
                <a:spcPts val="0"/>
              </a:spcBef>
            </a:pPr>
            <a:r>
              <a:rPr lang="en-US" sz="1700" dirty="0">
                <a:solidFill>
                  <a:schemeClr val="tx1"/>
                </a:solidFill>
                <a:latin typeface="Arial" panose="020B0604020202020204" pitchFamily="34" charset="0"/>
                <a:ea typeface="Calibri" panose="020F0502020204030204" pitchFamily="34" charset="0"/>
                <a:cs typeface="Times New Roman" panose="02020603050405020304" pitchFamily="18" charset="0"/>
              </a:rPr>
              <a:t>Governments often have backlog of infrastructure needs but lack sufficient funding.</a:t>
            </a:r>
          </a:p>
          <a:p>
            <a:pPr>
              <a:lnSpc>
                <a:spcPct val="115000"/>
              </a:lnSpc>
              <a:spcBef>
                <a:spcPts val="0"/>
              </a:spcBef>
            </a:pPr>
            <a:r>
              <a:rPr lang="en-US" sz="17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Leaders should closely </a:t>
            </a:r>
            <a:r>
              <a:rPr lang="en-US" sz="1700" dirty="0">
                <a:solidFill>
                  <a:schemeClr val="tx1"/>
                </a:solidFill>
                <a:latin typeface="Arial" panose="020B0604020202020204" pitchFamily="34" charset="0"/>
                <a:ea typeface="Calibri" panose="020F0502020204030204" pitchFamily="34" charset="0"/>
                <a:cs typeface="Times New Roman" panose="02020603050405020304" pitchFamily="18" charset="0"/>
              </a:rPr>
              <a:t>monitor their </a:t>
            </a:r>
            <a:r>
              <a:rPr lang="en-US" sz="17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fiscal position and cash flow since there are a number of variables that are not under their </a:t>
            </a:r>
            <a:r>
              <a:rPr lang="en-US" sz="1700" dirty="0">
                <a:solidFill>
                  <a:schemeClr val="tx1"/>
                </a:solidFill>
                <a:latin typeface="Arial" panose="020B0604020202020204" pitchFamily="34" charset="0"/>
                <a:ea typeface="Calibri" panose="020F0502020204030204" pitchFamily="34" charset="0"/>
                <a:cs typeface="Times New Roman" panose="02020603050405020304" pitchFamily="18" charset="0"/>
              </a:rPr>
              <a:t>direct </a:t>
            </a:r>
            <a:r>
              <a:rPr lang="en-US" sz="17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control:</a:t>
            </a:r>
          </a:p>
          <a:p>
            <a:pPr lvl="1">
              <a:lnSpc>
                <a:spcPct val="115000"/>
              </a:lnSpc>
              <a:spcBef>
                <a:spcPts val="0"/>
              </a:spcBef>
            </a:pPr>
            <a:r>
              <a:rPr lang="en-US" sz="1700" dirty="0">
                <a:solidFill>
                  <a:schemeClr val="tx1"/>
                </a:solidFill>
                <a:latin typeface="Arial" panose="020B0604020202020204" pitchFamily="34" charset="0"/>
                <a:ea typeface="Calibri" panose="020F0502020204030204" pitchFamily="34" charset="0"/>
                <a:cs typeface="Times New Roman" panose="02020603050405020304" pitchFamily="18" charset="0"/>
              </a:rPr>
              <a:t>Inflation effect on revenue streams and expenses</a:t>
            </a:r>
          </a:p>
          <a:p>
            <a:pPr lvl="1">
              <a:lnSpc>
                <a:spcPct val="115000"/>
              </a:lnSpc>
              <a:spcBef>
                <a:spcPts val="0"/>
              </a:spcBef>
            </a:pPr>
            <a:r>
              <a:rPr lang="en-US" sz="1700" dirty="0">
                <a:solidFill>
                  <a:schemeClr val="tx1"/>
                </a:solidFill>
                <a:latin typeface="Arial" panose="020B0604020202020204" pitchFamily="34" charset="0"/>
                <a:ea typeface="Calibri" panose="020F0502020204030204" pitchFamily="34" charset="0"/>
                <a:cs typeface="Times New Roman" panose="02020603050405020304" pitchFamily="18" charset="0"/>
              </a:rPr>
              <a:t>Recession may impact sales and income tax collections or federal government may reduce program support</a:t>
            </a:r>
          </a:p>
          <a:p>
            <a:pPr lvl="1">
              <a:lnSpc>
                <a:spcPct val="115000"/>
              </a:lnSpc>
              <a:spcBef>
                <a:spcPts val="0"/>
              </a:spcBef>
            </a:pPr>
            <a:r>
              <a:rPr lang="en-US" sz="1700" dirty="0">
                <a:solidFill>
                  <a:schemeClr val="tx1"/>
                </a:solidFill>
                <a:latin typeface="Arial" panose="020B0604020202020204" pitchFamily="34" charset="0"/>
                <a:ea typeface="Calibri" panose="020F0502020204030204" pitchFamily="34" charset="0"/>
                <a:cs typeface="Times New Roman" panose="02020603050405020304" pitchFamily="18" charset="0"/>
              </a:rPr>
              <a:t>Residents may relocate out-of-state; cost of services then  spread over a smaller base</a:t>
            </a:r>
          </a:p>
          <a:p>
            <a:pPr marL="0" indent="0">
              <a:lnSpc>
                <a:spcPct val="115000"/>
              </a:lnSpc>
              <a:spcBef>
                <a:spcPts val="0"/>
              </a:spcBef>
              <a:buNone/>
            </a:pPr>
            <a:endParaRPr lang="en-US" sz="1000" b="1" u="sng" dirty="0">
              <a:solidFill>
                <a:schemeClr val="accent6"/>
              </a:solidFill>
              <a:latin typeface="Arial" panose="020B0604020202020204" pitchFamily="34" charset="0"/>
              <a:ea typeface="Calibri" panose="020F0502020204030204" pitchFamily="34" charset="0"/>
              <a:cs typeface="Times New Roman" panose="02020603050405020304" pitchFamily="18" charset="0"/>
            </a:endParaRPr>
          </a:p>
          <a:p>
            <a:pPr marL="0" indent="0">
              <a:lnSpc>
                <a:spcPct val="115000"/>
              </a:lnSpc>
              <a:spcBef>
                <a:spcPts val="0"/>
              </a:spcBef>
              <a:buNone/>
            </a:pPr>
            <a:r>
              <a:rPr lang="en-US" sz="1700" b="1" u="sng" dirty="0">
                <a:solidFill>
                  <a:schemeClr val="accent6"/>
                </a:solidFill>
                <a:latin typeface="Arial" panose="020B0604020202020204" pitchFamily="34" charset="0"/>
                <a:ea typeface="Calibri" panose="020F0502020204030204" pitchFamily="34" charset="0"/>
                <a:cs typeface="Times New Roman" panose="02020603050405020304" pitchFamily="18" charset="0"/>
              </a:rPr>
              <a:t>Potential Focal Points</a:t>
            </a:r>
            <a:r>
              <a:rPr lang="en-US" sz="1700" b="1" dirty="0">
                <a:solidFill>
                  <a:schemeClr val="accent6"/>
                </a:solidFill>
                <a:effectLst/>
                <a:latin typeface="Arial" panose="020B0604020202020204" pitchFamily="34" charset="0"/>
                <a:ea typeface="Calibri" panose="020F0502020204030204" pitchFamily="34" charset="0"/>
                <a:cs typeface="Times New Roman" panose="02020603050405020304" pitchFamily="18" charset="0"/>
              </a:rPr>
              <a:t> </a:t>
            </a:r>
          </a:p>
          <a:p>
            <a:pPr>
              <a:lnSpc>
                <a:spcPct val="115000"/>
              </a:lnSpc>
              <a:spcBef>
                <a:spcPts val="0"/>
              </a:spcBef>
            </a:pPr>
            <a:r>
              <a:rPr lang="en-US" sz="1700" dirty="0">
                <a:solidFill>
                  <a:schemeClr val="tx1"/>
                </a:solidFill>
                <a:latin typeface="Arial" panose="020B0604020202020204" pitchFamily="34" charset="0"/>
                <a:ea typeface="Calibri" panose="020F0502020204030204" pitchFamily="34" charset="0"/>
                <a:cs typeface="Times New Roman" panose="02020603050405020304" pitchFamily="18" charset="0"/>
              </a:rPr>
              <a:t>How is the Organization performing relative to budget/plan?</a:t>
            </a:r>
          </a:p>
          <a:p>
            <a:pPr>
              <a:lnSpc>
                <a:spcPct val="115000"/>
              </a:lnSpc>
              <a:spcBef>
                <a:spcPts val="0"/>
              </a:spcBef>
            </a:pPr>
            <a:r>
              <a:rPr lang="en-US" sz="1700" dirty="0">
                <a:solidFill>
                  <a:schemeClr val="tx1"/>
                </a:solidFill>
                <a:latin typeface="Arial" panose="020B0604020202020204" pitchFamily="34" charset="0"/>
                <a:ea typeface="Calibri" panose="020F0502020204030204" pitchFamily="34" charset="0"/>
                <a:cs typeface="Times New Roman" panose="02020603050405020304" pitchFamily="18" charset="0"/>
              </a:rPr>
              <a:t>Have there been operational, programmatic, or capital project adjustments?</a:t>
            </a:r>
          </a:p>
          <a:p>
            <a:pPr>
              <a:lnSpc>
                <a:spcPct val="115000"/>
              </a:lnSpc>
              <a:spcBef>
                <a:spcPts val="0"/>
              </a:spcBef>
            </a:pPr>
            <a:r>
              <a:rPr lang="en-US" sz="1700" dirty="0">
                <a:solidFill>
                  <a:schemeClr val="tx1"/>
                </a:solidFill>
                <a:latin typeface="Arial" panose="020B0604020202020204" pitchFamily="34" charset="0"/>
                <a:ea typeface="Calibri" panose="020F0502020204030204" pitchFamily="34" charset="0"/>
                <a:cs typeface="Times New Roman" panose="02020603050405020304" pitchFamily="18" charset="0"/>
              </a:rPr>
              <a:t>Are the budgets based on </a:t>
            </a:r>
            <a:r>
              <a:rPr lang="en-US" sz="17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realistic assumptions?</a:t>
            </a:r>
          </a:p>
          <a:p>
            <a:pPr>
              <a:lnSpc>
                <a:spcPct val="115000"/>
              </a:lnSpc>
              <a:spcBef>
                <a:spcPts val="0"/>
              </a:spcBef>
            </a:pPr>
            <a:r>
              <a:rPr lang="en-US" sz="17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What actions would be taken under the worst case scenario?</a:t>
            </a:r>
          </a:p>
          <a:p>
            <a:pPr>
              <a:lnSpc>
                <a:spcPct val="115000"/>
              </a:lnSpc>
              <a:spcBef>
                <a:spcPts val="0"/>
              </a:spcBef>
            </a:pPr>
            <a:r>
              <a:rPr lang="en-US" sz="17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Are the total cost of programs, services and projects know</a:t>
            </a:r>
            <a:r>
              <a:rPr lang="en-US" sz="1700" dirty="0">
                <a:solidFill>
                  <a:schemeClr val="tx1"/>
                </a:solidFill>
                <a:latin typeface="Arial" panose="020B0604020202020204" pitchFamily="34" charset="0"/>
                <a:ea typeface="Calibri" panose="020F0502020204030204" pitchFamily="34" charset="0"/>
                <a:cs typeface="Times New Roman" panose="02020603050405020304" pitchFamily="18" charset="0"/>
              </a:rPr>
              <a:t>n and are they fiscally viable?</a:t>
            </a:r>
          </a:p>
          <a:p>
            <a:pPr>
              <a:lnSpc>
                <a:spcPct val="115000"/>
              </a:lnSpc>
              <a:spcBef>
                <a:spcPts val="0"/>
              </a:spcBef>
            </a:pPr>
            <a:r>
              <a:rPr lang="en-US" sz="17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Has fraud risk increased due to remote/hybrid work and other operational changes?</a:t>
            </a:r>
          </a:p>
          <a:p>
            <a:pPr>
              <a:lnSpc>
                <a:spcPct val="115000"/>
              </a:lnSpc>
              <a:spcBef>
                <a:spcPts val="0"/>
              </a:spcBef>
            </a:pPr>
            <a:r>
              <a:rPr lang="en-US" sz="1700" dirty="0">
                <a:solidFill>
                  <a:schemeClr val="tx1"/>
                </a:solidFill>
                <a:latin typeface="Arial" panose="020B0604020202020204" pitchFamily="34" charset="0"/>
                <a:ea typeface="Calibri" panose="020F0502020204030204" pitchFamily="34" charset="0"/>
                <a:cs typeface="Times New Roman" panose="02020603050405020304" pitchFamily="18" charset="0"/>
              </a:rPr>
              <a:t>Are revenues and spending continuously monitored and re-</a:t>
            </a:r>
            <a:r>
              <a:rPr lang="en-US" sz="1700" dirty="0" err="1">
                <a:solidFill>
                  <a:schemeClr val="tx1"/>
                </a:solidFill>
                <a:latin typeface="Arial" panose="020B0604020202020204" pitchFamily="34" charset="0"/>
                <a:ea typeface="Calibri" panose="020F0502020204030204" pitchFamily="34" charset="0"/>
                <a:cs typeface="Times New Roman" panose="02020603050405020304" pitchFamily="18" charset="0"/>
              </a:rPr>
              <a:t>forcasted</a:t>
            </a:r>
            <a:r>
              <a:rPr lang="en-US" sz="1700" dirty="0">
                <a:solidFill>
                  <a:schemeClr val="tx1"/>
                </a:solidFill>
                <a:latin typeface="Arial" panose="020B0604020202020204" pitchFamily="34" charset="0"/>
                <a:ea typeface="Calibri" panose="020F0502020204030204" pitchFamily="34" charset="0"/>
                <a:cs typeface="Times New Roman" panose="02020603050405020304" pitchFamily="18" charset="0"/>
              </a:rPr>
              <a:t>?</a:t>
            </a:r>
          </a:p>
          <a:p>
            <a:pPr>
              <a:lnSpc>
                <a:spcPct val="115000"/>
              </a:lnSpc>
              <a:spcBef>
                <a:spcPts val="0"/>
              </a:spcBef>
            </a:pPr>
            <a:r>
              <a:rPr lang="en-US" sz="17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Can unused/excess space/facilities be repurposed to generate reve</a:t>
            </a:r>
            <a:r>
              <a:rPr lang="en-US" sz="1700" dirty="0">
                <a:solidFill>
                  <a:schemeClr val="tx1"/>
                </a:solidFill>
                <a:latin typeface="Arial" panose="020B0604020202020204" pitchFamily="34" charset="0"/>
                <a:ea typeface="Calibri" panose="020F0502020204030204" pitchFamily="34" charset="0"/>
                <a:cs typeface="Times New Roman" panose="02020603050405020304" pitchFamily="18" charset="0"/>
              </a:rPr>
              <a:t>nue?</a:t>
            </a:r>
          </a:p>
          <a:p>
            <a:pPr>
              <a:lnSpc>
                <a:spcPct val="115000"/>
              </a:lnSpc>
              <a:spcBef>
                <a:spcPts val="0"/>
              </a:spcBef>
            </a:pPr>
            <a:endParaRPr lang="en-US" sz="1700" dirty="0">
              <a:solidFill>
                <a:schemeClr val="tx1"/>
              </a:solidFill>
              <a:latin typeface="Arial" panose="020B0604020202020204" pitchFamily="34" charset="0"/>
              <a:ea typeface="Calibri" panose="020F0502020204030204" pitchFamily="34" charset="0"/>
              <a:cs typeface="Times New Roman" panose="02020603050405020304" pitchFamily="18" charset="0"/>
            </a:endParaRPr>
          </a:p>
          <a:p>
            <a:pPr>
              <a:lnSpc>
                <a:spcPct val="115000"/>
              </a:lnSpc>
              <a:spcBef>
                <a:spcPts val="0"/>
              </a:spcBef>
            </a:pPr>
            <a:endParaRPr lang="en-US" sz="17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p>
            <a:pPr marL="227013" lvl="1" indent="0">
              <a:lnSpc>
                <a:spcPct val="115000"/>
              </a:lnSpc>
              <a:spcBef>
                <a:spcPts val="0"/>
              </a:spcBef>
              <a:buNone/>
            </a:pPr>
            <a:endParaRPr lang="en-US" sz="1800" dirty="0">
              <a:solidFill>
                <a:schemeClr val="tx1"/>
              </a:solidFill>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0A15EDCB-D9E2-C344-A82C-8A025967E116}" type="slidenum">
              <a:rPr lang="en-US" smtClean="0"/>
              <a:pPr/>
              <a:t>14</a:t>
            </a:fld>
            <a:endParaRPr lang="en-US" dirty="0"/>
          </a:p>
        </p:txBody>
      </p:sp>
    </p:spTree>
    <p:extLst>
      <p:ext uri="{BB962C8B-B14F-4D97-AF65-F5344CB8AC3E}">
        <p14:creationId xmlns:p14="http://schemas.microsoft.com/office/powerpoint/2010/main" val="4490290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36163" y="97127"/>
            <a:ext cx="6920918" cy="838898"/>
          </a:xfrm>
        </p:spPr>
        <p:txBody>
          <a:bodyPr>
            <a:noAutofit/>
          </a:bodyPr>
          <a:lstStyle/>
          <a:p>
            <a:r>
              <a:rPr lang="en-US" sz="2400" dirty="0"/>
              <a:t>FINANCE</a:t>
            </a:r>
            <a:br>
              <a:rPr lang="en-US" sz="2400" dirty="0"/>
            </a:br>
            <a:r>
              <a:rPr lang="en-US" sz="2400" dirty="0"/>
              <a:t>Insurance Availability And Coverage Cost</a:t>
            </a:r>
          </a:p>
        </p:txBody>
      </p:sp>
      <p:sp>
        <p:nvSpPr>
          <p:cNvPr id="3" name="Content Placeholder 2"/>
          <p:cNvSpPr>
            <a:spLocks noGrp="1"/>
          </p:cNvSpPr>
          <p:nvPr>
            <p:ph sz="quarter" idx="13"/>
          </p:nvPr>
        </p:nvSpPr>
        <p:spPr>
          <a:xfrm>
            <a:off x="92279" y="920833"/>
            <a:ext cx="8758758" cy="5142451"/>
          </a:xfrm>
        </p:spPr>
        <p:txBody>
          <a:bodyPr>
            <a:noAutofit/>
          </a:bodyPr>
          <a:lstStyle/>
          <a:p>
            <a:pPr marL="0" marR="0" lvl="0" indent="0">
              <a:lnSpc>
                <a:spcPct val="115000"/>
              </a:lnSpc>
              <a:spcBef>
                <a:spcPts val="0"/>
              </a:spcBef>
              <a:spcAft>
                <a:spcPts val="0"/>
              </a:spcAft>
              <a:buNone/>
            </a:pPr>
            <a:r>
              <a:rPr lang="en-US" sz="1650" b="1" u="sng" dirty="0">
                <a:solidFill>
                  <a:schemeClr val="accent6"/>
                </a:solidFill>
                <a:effectLst/>
                <a:latin typeface="Arial" panose="020B0604020202020204" pitchFamily="34" charset="0"/>
                <a:ea typeface="Calibri" panose="020F0502020204030204" pitchFamily="34" charset="0"/>
                <a:cs typeface="Times New Roman" panose="02020603050405020304" pitchFamily="18" charset="0"/>
              </a:rPr>
              <a:t>Current Situation</a:t>
            </a:r>
          </a:p>
          <a:p>
            <a:pPr>
              <a:lnSpc>
                <a:spcPct val="115000"/>
              </a:lnSpc>
              <a:spcBef>
                <a:spcPts val="0"/>
              </a:spcBef>
            </a:pPr>
            <a:r>
              <a:rPr lang="en-US" sz="1650" dirty="0">
                <a:solidFill>
                  <a:schemeClr val="tx1"/>
                </a:solidFill>
                <a:latin typeface="Arial" panose="020B0604020202020204" pitchFamily="34" charset="0"/>
                <a:ea typeface="Calibri" panose="020F0502020204030204" pitchFamily="34" charset="0"/>
                <a:cs typeface="Times New Roman" panose="02020603050405020304" pitchFamily="18" charset="0"/>
                <a:sym typeface="Symbol" panose="05050102010706020507" pitchFamily="18" charset="2"/>
              </a:rPr>
              <a:t>Premium costs are increasing across many insurance lines:</a:t>
            </a:r>
          </a:p>
          <a:p>
            <a:pPr lvl="1">
              <a:lnSpc>
                <a:spcPct val="115000"/>
              </a:lnSpc>
              <a:spcBef>
                <a:spcPts val="0"/>
              </a:spcBef>
            </a:pPr>
            <a:r>
              <a:rPr lang="en-US" sz="1650" dirty="0">
                <a:solidFill>
                  <a:schemeClr val="tx1"/>
                </a:solidFill>
                <a:latin typeface="Arial" panose="020B0604020202020204" pitchFamily="34" charset="0"/>
                <a:ea typeface="Calibri" panose="020F0502020204030204" pitchFamily="34" charset="0"/>
                <a:cs typeface="Times New Roman" panose="02020603050405020304" pitchFamily="18" charset="0"/>
                <a:sym typeface="Symbol" panose="05050102010706020507" pitchFamily="18" charset="2"/>
              </a:rPr>
              <a:t>Cybersecurity attacks and the exposure of sensitive information</a:t>
            </a:r>
          </a:p>
          <a:p>
            <a:pPr lvl="1">
              <a:lnSpc>
                <a:spcPct val="115000"/>
              </a:lnSpc>
              <a:spcBef>
                <a:spcPts val="0"/>
              </a:spcBef>
            </a:pPr>
            <a:r>
              <a:rPr lang="en-US" sz="1650" dirty="0">
                <a:solidFill>
                  <a:schemeClr val="tx1"/>
                </a:solidFill>
                <a:latin typeface="Arial" panose="020B0604020202020204" pitchFamily="34" charset="0"/>
                <a:ea typeface="Calibri" panose="020F0502020204030204" pitchFamily="34" charset="0"/>
                <a:cs typeface="Times New Roman" panose="02020603050405020304" pitchFamily="18" charset="0"/>
                <a:sym typeface="Symbol" panose="05050102010706020507" pitchFamily="18" charset="2"/>
              </a:rPr>
              <a:t>Storm intensity that causes flooding, erosion, and infrastructure damage</a:t>
            </a:r>
          </a:p>
          <a:p>
            <a:pPr lvl="1">
              <a:lnSpc>
                <a:spcPct val="115000"/>
              </a:lnSpc>
              <a:spcBef>
                <a:spcPts val="0"/>
              </a:spcBef>
            </a:pPr>
            <a:r>
              <a:rPr lang="en-US" sz="1650" dirty="0">
                <a:solidFill>
                  <a:schemeClr val="tx1"/>
                </a:solidFill>
                <a:latin typeface="Arial" panose="020B0604020202020204" pitchFamily="34" charset="0"/>
                <a:ea typeface="Calibri" panose="020F0502020204030204" pitchFamily="34" charset="0"/>
                <a:cs typeface="Times New Roman" panose="02020603050405020304" pitchFamily="18" charset="0"/>
                <a:sym typeface="Symbol" panose="05050102010706020507" pitchFamily="18" charset="2"/>
              </a:rPr>
              <a:t>Motor vehicle accidents and fatalities</a:t>
            </a:r>
          </a:p>
          <a:p>
            <a:pPr lvl="1">
              <a:lnSpc>
                <a:spcPct val="115000"/>
              </a:lnSpc>
              <a:spcBef>
                <a:spcPts val="0"/>
              </a:spcBef>
            </a:pPr>
            <a:r>
              <a:rPr lang="en-US" sz="1650" dirty="0">
                <a:solidFill>
                  <a:schemeClr val="tx1"/>
                </a:solidFill>
                <a:latin typeface="Arial" panose="020B0604020202020204" pitchFamily="34" charset="0"/>
                <a:ea typeface="Calibri" panose="020F0502020204030204" pitchFamily="34" charset="0"/>
                <a:cs typeface="Times New Roman" panose="02020603050405020304" pitchFamily="18" charset="0"/>
                <a:sym typeface="Symbol" panose="05050102010706020507" pitchFamily="18" charset="2"/>
              </a:rPr>
              <a:t>Long-term care costs as seniors live longer and require more expensive care</a:t>
            </a:r>
          </a:p>
          <a:p>
            <a:pPr lvl="1">
              <a:lnSpc>
                <a:spcPct val="115000"/>
              </a:lnSpc>
              <a:spcBef>
                <a:spcPts val="0"/>
              </a:spcBef>
            </a:pPr>
            <a:r>
              <a:rPr lang="en-US" sz="1650" dirty="0">
                <a:solidFill>
                  <a:schemeClr val="tx1"/>
                </a:solidFill>
                <a:latin typeface="Arial" panose="020B0604020202020204" pitchFamily="34" charset="0"/>
                <a:ea typeface="Calibri" panose="020F0502020204030204" pitchFamily="34" charset="0"/>
                <a:cs typeface="Times New Roman" panose="02020603050405020304" pitchFamily="18" charset="0"/>
                <a:sym typeface="Symbol" panose="05050102010706020507" pitchFamily="18" charset="2"/>
              </a:rPr>
              <a:t>Pandemic-related incidents that result in health and life benefit payouts</a:t>
            </a:r>
          </a:p>
          <a:p>
            <a:pPr>
              <a:lnSpc>
                <a:spcPct val="115000"/>
              </a:lnSpc>
              <a:spcBef>
                <a:spcPts val="0"/>
              </a:spcBef>
            </a:pPr>
            <a:r>
              <a:rPr lang="en-US" sz="1650" dirty="0">
                <a:solidFill>
                  <a:schemeClr val="tx1"/>
                </a:solidFill>
                <a:latin typeface="Arial" panose="020B0604020202020204" pitchFamily="34" charset="0"/>
                <a:ea typeface="Calibri" panose="020F0502020204030204" pitchFamily="34" charset="0"/>
                <a:cs typeface="Times New Roman" panose="02020603050405020304" pitchFamily="18" charset="0"/>
                <a:sym typeface="Symbol" panose="05050102010706020507" pitchFamily="18" charset="2"/>
              </a:rPr>
              <a:t>Deductibles are rising and coverage limits declining and policies maybe hard to obtain:</a:t>
            </a:r>
          </a:p>
          <a:p>
            <a:pPr lvl="1">
              <a:lnSpc>
                <a:spcPct val="115000"/>
              </a:lnSpc>
              <a:spcBef>
                <a:spcPts val="0"/>
              </a:spcBef>
            </a:pPr>
            <a:r>
              <a:rPr lang="en-US" sz="1650" dirty="0">
                <a:solidFill>
                  <a:schemeClr val="tx1"/>
                </a:solidFill>
                <a:latin typeface="Arial" panose="020B0604020202020204" pitchFamily="34" charset="0"/>
                <a:ea typeface="Calibri" panose="020F0502020204030204" pitchFamily="34" charset="0"/>
                <a:cs typeface="Times New Roman" panose="02020603050405020304" pitchFamily="18" charset="0"/>
                <a:sym typeface="Symbol" panose="05050102010706020507" pitchFamily="18" charset="2"/>
              </a:rPr>
              <a:t>Some insurers are exiting certain geographies</a:t>
            </a:r>
          </a:p>
          <a:p>
            <a:pPr lvl="1">
              <a:lnSpc>
                <a:spcPct val="115000"/>
              </a:lnSpc>
              <a:spcBef>
                <a:spcPts val="0"/>
              </a:spcBef>
            </a:pPr>
            <a:r>
              <a:rPr lang="en-US" sz="1650" dirty="0">
                <a:solidFill>
                  <a:schemeClr val="tx1"/>
                </a:solidFill>
                <a:latin typeface="Arial" panose="020B0604020202020204" pitchFamily="34" charset="0"/>
                <a:ea typeface="Calibri" panose="020F0502020204030204" pitchFamily="34" charset="0"/>
                <a:cs typeface="Times New Roman" panose="02020603050405020304" pitchFamily="18" charset="0"/>
                <a:sym typeface="Symbol" panose="05050102010706020507" pitchFamily="18" charset="2"/>
              </a:rPr>
              <a:t>Policies maybe dropped if they do not meet profitability targets</a:t>
            </a:r>
          </a:p>
          <a:p>
            <a:pPr lvl="1">
              <a:lnSpc>
                <a:spcPct val="115000"/>
              </a:lnSpc>
              <a:spcBef>
                <a:spcPts val="0"/>
              </a:spcBef>
            </a:pPr>
            <a:r>
              <a:rPr lang="en-US" sz="1650" dirty="0">
                <a:solidFill>
                  <a:schemeClr val="tx1"/>
                </a:solidFill>
                <a:latin typeface="Arial" panose="020B0604020202020204" pitchFamily="34" charset="0"/>
                <a:ea typeface="Calibri" panose="020F0502020204030204" pitchFamily="34" charset="0"/>
                <a:cs typeface="Times New Roman" panose="02020603050405020304" pitchFamily="18" charset="0"/>
                <a:sym typeface="Symbol" panose="05050102010706020507" pitchFamily="18" charset="2"/>
              </a:rPr>
              <a:t>Now there are covid-related exclusions</a:t>
            </a:r>
          </a:p>
          <a:p>
            <a:pPr marL="0" indent="0">
              <a:lnSpc>
                <a:spcPct val="115000"/>
              </a:lnSpc>
              <a:spcBef>
                <a:spcPts val="0"/>
              </a:spcBef>
              <a:buNone/>
            </a:pPr>
            <a:endParaRPr lang="en-US" sz="1000" b="1" u="sng" dirty="0">
              <a:solidFill>
                <a:schemeClr val="accent6"/>
              </a:solidFill>
              <a:latin typeface="Arial" panose="020B0604020202020204" pitchFamily="34" charset="0"/>
              <a:cs typeface="Times New Roman" panose="02020603050405020304" pitchFamily="18" charset="0"/>
              <a:sym typeface="Symbol" panose="05050102010706020507" pitchFamily="18" charset="2"/>
            </a:endParaRPr>
          </a:p>
          <a:p>
            <a:pPr marL="0" indent="0">
              <a:lnSpc>
                <a:spcPct val="115000"/>
              </a:lnSpc>
              <a:spcBef>
                <a:spcPts val="0"/>
              </a:spcBef>
              <a:buNone/>
            </a:pPr>
            <a:r>
              <a:rPr lang="en-US" sz="1650" b="1" u="sng" dirty="0">
                <a:solidFill>
                  <a:schemeClr val="accent6"/>
                </a:solidFill>
                <a:latin typeface="Arial" panose="020B0604020202020204" pitchFamily="34" charset="0"/>
                <a:cs typeface="Times New Roman" panose="02020603050405020304" pitchFamily="18" charset="0"/>
                <a:sym typeface="Symbol" panose="05050102010706020507" pitchFamily="18" charset="2"/>
              </a:rPr>
              <a:t>Potential Focal Points</a:t>
            </a:r>
          </a:p>
          <a:p>
            <a:pPr>
              <a:lnSpc>
                <a:spcPct val="115000"/>
              </a:lnSpc>
              <a:spcBef>
                <a:spcPts val="0"/>
              </a:spcBef>
            </a:pPr>
            <a:r>
              <a:rPr lang="en-US" sz="1650" dirty="0">
                <a:solidFill>
                  <a:schemeClr val="tx1"/>
                </a:solidFill>
                <a:latin typeface="Arial" panose="020B0604020202020204" pitchFamily="34" charset="0"/>
                <a:ea typeface="Calibri" panose="020F0502020204030204" pitchFamily="34" charset="0"/>
                <a:cs typeface="Times New Roman" panose="02020603050405020304" pitchFamily="18" charset="0"/>
                <a:sym typeface="Symbol" panose="05050102010706020507" pitchFamily="18" charset="2"/>
              </a:rPr>
              <a:t>Since insurance is an important mechanism for the transfer of risk, what is the Organization doing to further mitigate or control their risks?</a:t>
            </a:r>
          </a:p>
          <a:p>
            <a:pPr>
              <a:lnSpc>
                <a:spcPct val="115000"/>
              </a:lnSpc>
              <a:spcBef>
                <a:spcPts val="0"/>
              </a:spcBef>
            </a:pPr>
            <a:r>
              <a:rPr lang="en-US" sz="1650" dirty="0">
                <a:solidFill>
                  <a:schemeClr val="tx1"/>
                </a:solidFill>
                <a:latin typeface="Arial" panose="020B0604020202020204" pitchFamily="34" charset="0"/>
                <a:ea typeface="Calibri" panose="020F0502020204030204" pitchFamily="34" charset="0"/>
                <a:cs typeface="Times New Roman" panose="02020603050405020304" pitchFamily="18" charset="0"/>
                <a:sym typeface="Symbol" panose="05050102010706020507" pitchFamily="18" charset="2"/>
              </a:rPr>
              <a:t>Is there good lifecycle control over their assets:</a:t>
            </a:r>
          </a:p>
          <a:p>
            <a:pPr lvl="1">
              <a:lnSpc>
                <a:spcPct val="115000"/>
              </a:lnSpc>
              <a:spcBef>
                <a:spcPts val="0"/>
              </a:spcBef>
            </a:pPr>
            <a:r>
              <a:rPr lang="en-US" sz="1650" dirty="0">
                <a:solidFill>
                  <a:schemeClr val="tx1"/>
                </a:solidFill>
                <a:latin typeface="Arial" panose="020B0604020202020204" pitchFamily="34" charset="0"/>
                <a:ea typeface="Calibri" panose="020F0502020204030204" pitchFamily="34" charset="0"/>
                <a:cs typeface="Times New Roman" panose="02020603050405020304" pitchFamily="18" charset="0"/>
                <a:sym typeface="Symbol" panose="05050102010706020507" pitchFamily="18" charset="2"/>
              </a:rPr>
              <a:t>Tracking cradle-to-grave (e.g. acquisition, deployment, repair, upgrade, disposal)</a:t>
            </a:r>
          </a:p>
          <a:p>
            <a:pPr lvl="1">
              <a:lnSpc>
                <a:spcPct val="115000"/>
              </a:lnSpc>
              <a:spcBef>
                <a:spcPts val="0"/>
              </a:spcBef>
            </a:pPr>
            <a:r>
              <a:rPr lang="en-US" sz="1650" dirty="0">
                <a:solidFill>
                  <a:schemeClr val="tx1"/>
                </a:solidFill>
                <a:latin typeface="Arial" panose="020B0604020202020204" pitchFamily="34" charset="0"/>
                <a:ea typeface="Calibri" panose="020F0502020204030204" pitchFamily="34" charset="0"/>
                <a:cs typeface="Times New Roman" panose="02020603050405020304" pitchFamily="18" charset="0"/>
                <a:sym typeface="Symbol" panose="05050102010706020507" pitchFamily="18" charset="2"/>
              </a:rPr>
              <a:t>Valuation and useful life</a:t>
            </a:r>
          </a:p>
          <a:p>
            <a:pPr lvl="1">
              <a:lnSpc>
                <a:spcPct val="115000"/>
              </a:lnSpc>
              <a:spcBef>
                <a:spcPts val="0"/>
              </a:spcBef>
            </a:pPr>
            <a:r>
              <a:rPr lang="en-US" sz="1650" dirty="0">
                <a:solidFill>
                  <a:schemeClr val="tx1"/>
                </a:solidFill>
                <a:latin typeface="Arial" panose="020B0604020202020204" pitchFamily="34" charset="0"/>
                <a:ea typeface="Calibri" panose="020F0502020204030204" pitchFamily="34" charset="0"/>
                <a:cs typeface="Times New Roman" panose="02020603050405020304" pitchFamily="18" charset="0"/>
                <a:sym typeface="Symbol" panose="05050102010706020507" pitchFamily="18" charset="2"/>
              </a:rPr>
              <a:t>Existence and location</a:t>
            </a:r>
          </a:p>
        </p:txBody>
      </p:sp>
      <p:sp>
        <p:nvSpPr>
          <p:cNvPr id="4" name="Slide Number Placeholder 3"/>
          <p:cNvSpPr>
            <a:spLocks noGrp="1"/>
          </p:cNvSpPr>
          <p:nvPr>
            <p:ph type="sldNum" sz="quarter" idx="12"/>
          </p:nvPr>
        </p:nvSpPr>
        <p:spPr/>
        <p:txBody>
          <a:bodyPr/>
          <a:lstStyle/>
          <a:p>
            <a:fld id="{0A15EDCB-D9E2-C344-A82C-8A025967E116}" type="slidenum">
              <a:rPr lang="en-US" smtClean="0"/>
              <a:pPr/>
              <a:t>15</a:t>
            </a:fld>
            <a:endParaRPr lang="en-US" dirty="0"/>
          </a:p>
        </p:txBody>
      </p:sp>
    </p:spTree>
    <p:extLst>
      <p:ext uri="{BB962C8B-B14F-4D97-AF65-F5344CB8AC3E}">
        <p14:creationId xmlns:p14="http://schemas.microsoft.com/office/powerpoint/2010/main" val="41886476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25F6C-3F54-4044-A234-64206D1DA193}"/>
              </a:ext>
            </a:extLst>
          </p:cNvPr>
          <p:cNvSpPr>
            <a:spLocks noGrp="1"/>
          </p:cNvSpPr>
          <p:nvPr>
            <p:ph type="title"/>
          </p:nvPr>
        </p:nvSpPr>
        <p:spPr/>
        <p:txBody>
          <a:bodyPr/>
          <a:lstStyle/>
          <a:p>
            <a:r>
              <a:rPr lang="en-US" dirty="0"/>
              <a:t>Polling Question 2</a:t>
            </a:r>
          </a:p>
        </p:txBody>
      </p:sp>
      <p:sp>
        <p:nvSpPr>
          <p:cNvPr id="3" name="Slide Number Placeholder 2">
            <a:extLst>
              <a:ext uri="{FF2B5EF4-FFF2-40B4-BE49-F238E27FC236}">
                <a16:creationId xmlns:a16="http://schemas.microsoft.com/office/drawing/2014/main" id="{2692ABDC-B6A5-4C97-B9FF-4008046CF3A3}"/>
              </a:ext>
            </a:extLst>
          </p:cNvPr>
          <p:cNvSpPr>
            <a:spLocks noGrp="1"/>
          </p:cNvSpPr>
          <p:nvPr>
            <p:ph type="sldNum" sz="quarter" idx="12"/>
          </p:nvPr>
        </p:nvSpPr>
        <p:spPr/>
        <p:txBody>
          <a:bodyPr/>
          <a:lstStyle/>
          <a:p>
            <a:fld id="{0A15EDCB-D9E2-C344-A82C-8A025967E116}" type="slidenum">
              <a:rPr lang="en-US" smtClean="0"/>
              <a:pPr/>
              <a:t>16</a:t>
            </a:fld>
            <a:endParaRPr lang="en-US" dirty="0"/>
          </a:p>
        </p:txBody>
      </p:sp>
      <p:sp>
        <p:nvSpPr>
          <p:cNvPr id="5" name="Content Placeholder 3">
            <a:extLst>
              <a:ext uri="{FF2B5EF4-FFF2-40B4-BE49-F238E27FC236}">
                <a16:creationId xmlns:a16="http://schemas.microsoft.com/office/drawing/2014/main" id="{D27DA16A-9F74-4ABD-90A8-4B302EF229CD}"/>
              </a:ext>
            </a:extLst>
          </p:cNvPr>
          <p:cNvSpPr txBox="1">
            <a:spLocks/>
          </p:cNvSpPr>
          <p:nvPr/>
        </p:nvSpPr>
        <p:spPr>
          <a:xfrm>
            <a:off x="609601" y="2459891"/>
            <a:ext cx="7684654" cy="1596006"/>
          </a:xfrm>
          <a:prstGeom prst="rect">
            <a:avLst/>
          </a:prstGeom>
        </p:spPr>
        <p:txBody>
          <a:bodyPr>
            <a:normAutofit fontScale="25000" lnSpcReduction="20000"/>
          </a:bodyPr>
          <a:lstStyle>
            <a:lvl1pPr marL="342900" indent="-342900" algn="l" defTabSz="457200" rtl="0" eaLnBrk="1" latinLnBrk="0" hangingPunct="1">
              <a:spcBef>
                <a:spcPct val="20000"/>
              </a:spcBef>
              <a:buFont typeface="Arial"/>
              <a:buChar char="•"/>
              <a:defRPr sz="2400" kern="1200">
                <a:solidFill>
                  <a:srgbClr val="03244F"/>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rgbClr val="03244F"/>
                </a:solidFill>
                <a:latin typeface="+mn-lt"/>
                <a:ea typeface="+mn-ea"/>
                <a:cs typeface="+mn-cs"/>
              </a:defRPr>
            </a:lvl2pPr>
            <a:lvl3pPr marL="1143000" indent="-228600" algn="l" defTabSz="457200" rtl="0" eaLnBrk="1" latinLnBrk="0" hangingPunct="1">
              <a:spcBef>
                <a:spcPct val="20000"/>
              </a:spcBef>
              <a:buFont typeface="Arial"/>
              <a:buChar char="•"/>
              <a:defRPr sz="1400" kern="1200">
                <a:solidFill>
                  <a:srgbClr val="03244F"/>
                </a:solidFill>
                <a:latin typeface="+mn-lt"/>
                <a:ea typeface="+mn-ea"/>
                <a:cs typeface="+mn-cs"/>
              </a:defRPr>
            </a:lvl3pPr>
            <a:lvl4pPr marL="1600200" indent="-228600" algn="l" defTabSz="457200" rtl="0" eaLnBrk="1" latinLnBrk="0" hangingPunct="1">
              <a:spcBef>
                <a:spcPct val="20000"/>
              </a:spcBef>
              <a:buFont typeface="Arial"/>
              <a:buChar char="–"/>
              <a:defRPr sz="1050" kern="1200">
                <a:solidFill>
                  <a:srgbClr val="03244F"/>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9600" b="1" dirty="0">
                <a:solidFill>
                  <a:schemeClr val="accent6"/>
                </a:solidFill>
                <a:latin typeface="Georgia" pitchFamily="18" charset="0"/>
                <a:ea typeface="+mj-ea"/>
                <a:cs typeface="+mj-cs"/>
              </a:rPr>
              <a:t>Are employees provided enough IT security training to stay abreast of today’s cyber threats?</a:t>
            </a:r>
          </a:p>
          <a:p>
            <a:endParaRPr lang="en-US" sz="9600" b="1" dirty="0">
              <a:solidFill>
                <a:schemeClr val="accent6"/>
              </a:solidFill>
              <a:latin typeface="Georgia" pitchFamily="18" charset="0"/>
              <a:ea typeface="+mj-ea"/>
              <a:cs typeface="+mj-cs"/>
            </a:endParaRPr>
          </a:p>
          <a:p>
            <a:pPr>
              <a:lnSpc>
                <a:spcPct val="130000"/>
              </a:lnSpc>
              <a:spcBef>
                <a:spcPts val="590"/>
              </a:spcBef>
              <a:buClr>
                <a:schemeClr val="accent6"/>
              </a:buClr>
            </a:pPr>
            <a:r>
              <a:rPr lang="en-US" sz="7200" b="1" dirty="0"/>
              <a:t>A) Absolutely</a:t>
            </a:r>
          </a:p>
          <a:p>
            <a:pPr>
              <a:lnSpc>
                <a:spcPct val="130000"/>
              </a:lnSpc>
              <a:spcBef>
                <a:spcPts val="590"/>
              </a:spcBef>
              <a:buClr>
                <a:schemeClr val="accent6"/>
              </a:buClr>
            </a:pPr>
            <a:r>
              <a:rPr lang="en-US" sz="7200" b="1" dirty="0"/>
              <a:t>B) No</a:t>
            </a:r>
          </a:p>
          <a:p>
            <a:pPr>
              <a:lnSpc>
                <a:spcPct val="130000"/>
              </a:lnSpc>
              <a:spcBef>
                <a:spcPts val="590"/>
              </a:spcBef>
              <a:buClr>
                <a:schemeClr val="accent6"/>
              </a:buClr>
            </a:pPr>
            <a:r>
              <a:rPr lang="en-US" sz="7200" b="1" dirty="0"/>
              <a:t>C) Not sure</a:t>
            </a:r>
          </a:p>
          <a:p>
            <a:pPr>
              <a:lnSpc>
                <a:spcPct val="130000"/>
              </a:lnSpc>
              <a:spcBef>
                <a:spcPts val="590"/>
              </a:spcBef>
              <a:buClr>
                <a:schemeClr val="accent6"/>
              </a:buClr>
            </a:pPr>
            <a:r>
              <a:rPr lang="en-US" sz="7200" b="1" dirty="0"/>
              <a:t>D) It’s never enough</a:t>
            </a:r>
          </a:p>
          <a:p>
            <a:endParaRPr lang="en-US" dirty="0"/>
          </a:p>
        </p:txBody>
      </p:sp>
    </p:spTree>
    <p:extLst>
      <p:ext uri="{BB962C8B-B14F-4D97-AF65-F5344CB8AC3E}">
        <p14:creationId xmlns:p14="http://schemas.microsoft.com/office/powerpoint/2010/main" val="31839117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DF880-CAA8-4CD2-9496-557423C019C7}"/>
              </a:ext>
            </a:extLst>
          </p:cNvPr>
          <p:cNvSpPr>
            <a:spLocks noGrp="1"/>
          </p:cNvSpPr>
          <p:nvPr>
            <p:ph type="title"/>
          </p:nvPr>
        </p:nvSpPr>
        <p:spPr>
          <a:xfrm>
            <a:off x="457200" y="906124"/>
            <a:ext cx="7765893" cy="718819"/>
          </a:xfrm>
        </p:spPr>
        <p:txBody>
          <a:bodyPr>
            <a:normAutofit/>
          </a:bodyPr>
          <a:lstStyle/>
          <a:p>
            <a:r>
              <a:rPr lang="en-US" sz="2900" dirty="0"/>
              <a:t>Risk Management</a:t>
            </a:r>
          </a:p>
        </p:txBody>
      </p:sp>
      <p:sp>
        <p:nvSpPr>
          <p:cNvPr id="3" name="Slide Number Placeholder 2">
            <a:extLst>
              <a:ext uri="{FF2B5EF4-FFF2-40B4-BE49-F238E27FC236}">
                <a16:creationId xmlns:a16="http://schemas.microsoft.com/office/drawing/2014/main" id="{CF9E6C62-0AA4-4B1B-BBC8-E3AD3EB31220}"/>
              </a:ext>
            </a:extLst>
          </p:cNvPr>
          <p:cNvSpPr>
            <a:spLocks noGrp="1"/>
          </p:cNvSpPr>
          <p:nvPr>
            <p:ph type="sldNum" sz="quarter" idx="12"/>
          </p:nvPr>
        </p:nvSpPr>
        <p:spPr/>
        <p:txBody>
          <a:bodyPr/>
          <a:lstStyle/>
          <a:p>
            <a:fld id="{0A15EDCB-D9E2-C344-A82C-8A025967E116}" type="slidenum">
              <a:rPr lang="en-US" smtClean="0"/>
              <a:pPr/>
              <a:t>17</a:t>
            </a:fld>
            <a:endParaRPr lang="en-US" dirty="0"/>
          </a:p>
        </p:txBody>
      </p:sp>
      <p:sp>
        <p:nvSpPr>
          <p:cNvPr id="4" name="Content Placeholder 3">
            <a:extLst>
              <a:ext uri="{FF2B5EF4-FFF2-40B4-BE49-F238E27FC236}">
                <a16:creationId xmlns:a16="http://schemas.microsoft.com/office/drawing/2014/main" id="{D8C3F3A8-FBB7-4F33-BF55-34970E9B5167}"/>
              </a:ext>
            </a:extLst>
          </p:cNvPr>
          <p:cNvSpPr>
            <a:spLocks noGrp="1"/>
          </p:cNvSpPr>
          <p:nvPr>
            <p:ph sz="quarter" idx="13"/>
          </p:nvPr>
        </p:nvSpPr>
        <p:spPr>
          <a:xfrm>
            <a:off x="532660" y="1624943"/>
            <a:ext cx="7991605" cy="4113086"/>
          </a:xfrm>
        </p:spPr>
        <p:txBody>
          <a:bodyPr>
            <a:normAutofit/>
          </a:bodyPr>
          <a:lstStyle/>
          <a:p>
            <a:r>
              <a:rPr lang="en-US" sz="2000" dirty="0">
                <a:solidFill>
                  <a:schemeClr val="tx1"/>
                </a:solidFill>
              </a:rPr>
              <a:t>NIST Special Publication 800-37 Rev. 2, </a:t>
            </a:r>
            <a:r>
              <a:rPr lang="en-US" sz="2000" i="1" dirty="0">
                <a:solidFill>
                  <a:schemeClr val="tx1"/>
                </a:solidFill>
              </a:rPr>
              <a:t>Risk Management Framework for Information Systems and Organizations: A System Life Cycle Approach for Security and Privacy</a:t>
            </a:r>
          </a:p>
          <a:p>
            <a:endParaRPr lang="en-US" i="1" dirty="0"/>
          </a:p>
        </p:txBody>
      </p:sp>
      <p:sp>
        <p:nvSpPr>
          <p:cNvPr id="7" name="Title 1">
            <a:extLst>
              <a:ext uri="{FF2B5EF4-FFF2-40B4-BE49-F238E27FC236}">
                <a16:creationId xmlns:a16="http://schemas.microsoft.com/office/drawing/2014/main" id="{FE4180C7-ADDC-4A6C-BBC2-04559F2AB6CA}"/>
              </a:ext>
            </a:extLst>
          </p:cNvPr>
          <p:cNvSpPr txBox="1">
            <a:spLocks/>
          </p:cNvSpPr>
          <p:nvPr/>
        </p:nvSpPr>
        <p:spPr>
          <a:xfrm>
            <a:off x="1816682" y="281073"/>
            <a:ext cx="6920918" cy="838898"/>
          </a:xfrm>
          <a:prstGeom prst="rect">
            <a:avLst/>
          </a:prstGeom>
        </p:spPr>
        <p:txBody>
          <a:bodyPr vert="horz" lIns="91440" tIns="45720" rIns="91440" bIns="45720" rtlCol="0" anchor="ctr">
            <a:noAutofit/>
          </a:bodyPr>
          <a:lstStyle>
            <a:lvl1pPr algn="l" defTabSz="457200" rtl="0" eaLnBrk="1" latinLnBrk="0" hangingPunct="1">
              <a:spcBef>
                <a:spcPct val="0"/>
              </a:spcBef>
              <a:buNone/>
              <a:defRPr sz="3200" b="1" kern="1200">
                <a:solidFill>
                  <a:schemeClr val="accent6"/>
                </a:solidFill>
                <a:latin typeface="Georgia" pitchFamily="18" charset="0"/>
                <a:ea typeface="+mj-ea"/>
                <a:cs typeface="+mj-cs"/>
              </a:defRPr>
            </a:lvl1pPr>
          </a:lstStyle>
          <a:p>
            <a:r>
              <a:rPr lang="en-US" sz="2400" dirty="0"/>
              <a:t>INFORMATION SECURITY</a:t>
            </a:r>
            <a:br>
              <a:rPr lang="en-US" sz="2400" dirty="0"/>
            </a:br>
            <a:r>
              <a:rPr lang="en-US" sz="2400" dirty="0"/>
              <a:t>Managing IT Risks</a:t>
            </a:r>
          </a:p>
          <a:p>
            <a:pPr algn="r"/>
            <a:endParaRPr lang="en-US" sz="2400" dirty="0"/>
          </a:p>
        </p:txBody>
      </p:sp>
      <p:graphicFrame>
        <p:nvGraphicFramePr>
          <p:cNvPr id="10" name="Table 10">
            <a:extLst>
              <a:ext uri="{FF2B5EF4-FFF2-40B4-BE49-F238E27FC236}">
                <a16:creationId xmlns:a16="http://schemas.microsoft.com/office/drawing/2014/main" id="{8A23B096-9C0F-4ADE-B31A-CFB6C8BF2095}"/>
              </a:ext>
            </a:extLst>
          </p:cNvPr>
          <p:cNvGraphicFramePr>
            <a:graphicFrameLocks noGrp="1"/>
          </p:cNvGraphicFramePr>
          <p:nvPr>
            <p:extLst>
              <p:ext uri="{D42A27DB-BD31-4B8C-83A1-F6EECF244321}">
                <p14:modId xmlns:p14="http://schemas.microsoft.com/office/powerpoint/2010/main" val="2992037120"/>
              </p:ext>
            </p:extLst>
          </p:nvPr>
        </p:nvGraphicFramePr>
        <p:xfrm>
          <a:off x="1005840" y="2893734"/>
          <a:ext cx="7132320" cy="2926080"/>
        </p:xfrm>
        <a:graphic>
          <a:graphicData uri="http://schemas.openxmlformats.org/drawingml/2006/table">
            <a:tbl>
              <a:tblPr firstRow="1" bandRow="1">
                <a:tableStyleId>{93296810-A885-4BE3-A3E7-6D5BEEA58F35}</a:tableStyleId>
              </a:tblPr>
              <a:tblGrid>
                <a:gridCol w="7132320">
                  <a:extLst>
                    <a:ext uri="{9D8B030D-6E8A-4147-A177-3AD203B41FA5}">
                      <a16:colId xmlns:a16="http://schemas.microsoft.com/office/drawing/2014/main" val="2267401579"/>
                    </a:ext>
                  </a:extLst>
                </a:gridCol>
              </a:tblGrid>
              <a:tr h="48768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000" dirty="0"/>
                        <a:t>Five Steps</a:t>
                      </a:r>
                    </a:p>
                  </a:txBody>
                  <a:tcPr marL="96014" marR="96014" marT="48008" marB="48008"/>
                </a:tc>
                <a:extLst>
                  <a:ext uri="{0D108BD9-81ED-4DB2-BD59-A6C34878D82A}">
                    <a16:rowId xmlns:a16="http://schemas.microsoft.com/office/drawing/2014/main" val="1413404197"/>
                  </a:ext>
                </a:extLst>
              </a:tr>
              <a:tr h="487680">
                <a:tc>
                  <a:txBody>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dirty="0">
                          <a:solidFill>
                            <a:schemeClr val="dk1"/>
                          </a:solidFill>
                        </a:rPr>
                        <a:t>Identify – Defining the Risk Universe</a:t>
                      </a:r>
                      <a:endParaRPr lang="en-US" sz="1800" kern="1200" dirty="0">
                        <a:solidFill>
                          <a:schemeClr val="dk1"/>
                        </a:solidFill>
                        <a:latin typeface="+mn-lt"/>
                        <a:ea typeface="+mn-ea"/>
                        <a:cs typeface="+mn-cs"/>
                      </a:endParaRPr>
                    </a:p>
                  </a:txBody>
                  <a:tcPr marL="96014" marR="96014" marT="48008" marB="48008"/>
                </a:tc>
                <a:extLst>
                  <a:ext uri="{0D108BD9-81ED-4DB2-BD59-A6C34878D82A}">
                    <a16:rowId xmlns:a16="http://schemas.microsoft.com/office/drawing/2014/main" val="3559621884"/>
                  </a:ext>
                </a:extLst>
              </a:tr>
              <a:tr h="487680">
                <a:tc>
                  <a:txBody>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dirty="0">
                          <a:solidFill>
                            <a:schemeClr val="dk1"/>
                          </a:solidFill>
                        </a:rPr>
                        <a:t>Assess – Probability and Prioritization</a:t>
                      </a:r>
                      <a:endParaRPr lang="en-US" sz="1800" kern="1200" dirty="0">
                        <a:solidFill>
                          <a:schemeClr val="dk1"/>
                        </a:solidFill>
                        <a:latin typeface="+mn-lt"/>
                        <a:ea typeface="+mn-ea"/>
                        <a:cs typeface="+mn-cs"/>
                      </a:endParaRPr>
                    </a:p>
                  </a:txBody>
                  <a:tcPr marL="96014" marR="96014" marT="48008" marB="48008"/>
                </a:tc>
                <a:extLst>
                  <a:ext uri="{0D108BD9-81ED-4DB2-BD59-A6C34878D82A}">
                    <a16:rowId xmlns:a16="http://schemas.microsoft.com/office/drawing/2014/main" val="2700712365"/>
                  </a:ext>
                </a:extLst>
              </a:tr>
              <a:tr h="487680">
                <a:tc>
                  <a:txBody>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dirty="0">
                          <a:solidFill>
                            <a:schemeClr val="dk1"/>
                          </a:solidFill>
                        </a:rPr>
                        <a:t>Mitigate – Eliminate or Contain</a:t>
                      </a:r>
                      <a:endParaRPr lang="en-US" sz="1800" kern="1200" dirty="0">
                        <a:solidFill>
                          <a:schemeClr val="dk1"/>
                        </a:solidFill>
                        <a:latin typeface="+mn-lt"/>
                        <a:ea typeface="+mn-ea"/>
                        <a:cs typeface="+mn-cs"/>
                      </a:endParaRPr>
                    </a:p>
                  </a:txBody>
                  <a:tcPr marL="96014" marR="96014" marT="48008" marB="48008"/>
                </a:tc>
                <a:extLst>
                  <a:ext uri="{0D108BD9-81ED-4DB2-BD59-A6C34878D82A}">
                    <a16:rowId xmlns:a16="http://schemas.microsoft.com/office/drawing/2014/main" val="2121948357"/>
                  </a:ext>
                </a:extLst>
              </a:tr>
              <a:tr h="487680">
                <a:tc>
                  <a:txBody>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dirty="0">
                          <a:solidFill>
                            <a:schemeClr val="dk1"/>
                          </a:solidFill>
                        </a:rPr>
                        <a:t>Monitor – Track, Identify, and Evaluate</a:t>
                      </a:r>
                      <a:endParaRPr lang="en-US" sz="1800" kern="1200" dirty="0">
                        <a:solidFill>
                          <a:schemeClr val="dk1"/>
                        </a:solidFill>
                        <a:latin typeface="+mn-lt"/>
                        <a:ea typeface="+mn-ea"/>
                        <a:cs typeface="+mn-cs"/>
                      </a:endParaRPr>
                    </a:p>
                  </a:txBody>
                  <a:tcPr marL="96014" marR="96014" marT="48008" marB="48008"/>
                </a:tc>
                <a:extLst>
                  <a:ext uri="{0D108BD9-81ED-4DB2-BD59-A6C34878D82A}">
                    <a16:rowId xmlns:a16="http://schemas.microsoft.com/office/drawing/2014/main" val="3025342859"/>
                  </a:ext>
                </a:extLst>
              </a:tr>
              <a:tr h="487680">
                <a:tc>
                  <a:txBody>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t>Report – Communicate Progress, Changes, and Challenges</a:t>
                      </a:r>
                      <a:endParaRPr lang="en-US" sz="1800" i="1" dirty="0"/>
                    </a:p>
                  </a:txBody>
                  <a:tcPr marL="96014" marR="96014" marT="48008" marB="48008"/>
                </a:tc>
                <a:extLst>
                  <a:ext uri="{0D108BD9-81ED-4DB2-BD59-A6C34878D82A}">
                    <a16:rowId xmlns:a16="http://schemas.microsoft.com/office/drawing/2014/main" val="2231684787"/>
                  </a:ext>
                </a:extLst>
              </a:tr>
            </a:tbl>
          </a:graphicData>
        </a:graphic>
      </p:graphicFrame>
    </p:spTree>
    <p:extLst>
      <p:ext uri="{BB962C8B-B14F-4D97-AF65-F5344CB8AC3E}">
        <p14:creationId xmlns:p14="http://schemas.microsoft.com/office/powerpoint/2010/main" val="23067977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DF880-CAA8-4CD2-9496-557423C019C7}"/>
              </a:ext>
            </a:extLst>
          </p:cNvPr>
          <p:cNvSpPr>
            <a:spLocks noGrp="1"/>
          </p:cNvSpPr>
          <p:nvPr>
            <p:ph type="title"/>
          </p:nvPr>
        </p:nvSpPr>
        <p:spPr>
          <a:xfrm>
            <a:off x="457201" y="925795"/>
            <a:ext cx="7765893" cy="718819"/>
          </a:xfrm>
        </p:spPr>
        <p:txBody>
          <a:bodyPr>
            <a:normAutofit fontScale="90000"/>
          </a:bodyPr>
          <a:lstStyle/>
          <a:p>
            <a:r>
              <a:rPr lang="en-US" dirty="0"/>
              <a:t>Prevention, Detection, and Response</a:t>
            </a:r>
          </a:p>
        </p:txBody>
      </p:sp>
      <p:sp>
        <p:nvSpPr>
          <p:cNvPr id="3" name="Slide Number Placeholder 2">
            <a:extLst>
              <a:ext uri="{FF2B5EF4-FFF2-40B4-BE49-F238E27FC236}">
                <a16:creationId xmlns:a16="http://schemas.microsoft.com/office/drawing/2014/main" id="{CF9E6C62-0AA4-4B1B-BBC8-E3AD3EB31220}"/>
              </a:ext>
            </a:extLst>
          </p:cNvPr>
          <p:cNvSpPr>
            <a:spLocks noGrp="1"/>
          </p:cNvSpPr>
          <p:nvPr>
            <p:ph type="sldNum" sz="quarter" idx="12"/>
          </p:nvPr>
        </p:nvSpPr>
        <p:spPr/>
        <p:txBody>
          <a:bodyPr/>
          <a:lstStyle/>
          <a:p>
            <a:fld id="{0A15EDCB-D9E2-C344-A82C-8A025967E116}" type="slidenum">
              <a:rPr lang="en-US" smtClean="0"/>
              <a:pPr/>
              <a:t>18</a:t>
            </a:fld>
            <a:endParaRPr lang="en-US" dirty="0"/>
          </a:p>
        </p:txBody>
      </p:sp>
      <p:sp>
        <p:nvSpPr>
          <p:cNvPr id="4" name="Content Placeholder 3">
            <a:extLst>
              <a:ext uri="{FF2B5EF4-FFF2-40B4-BE49-F238E27FC236}">
                <a16:creationId xmlns:a16="http://schemas.microsoft.com/office/drawing/2014/main" id="{D8C3F3A8-FBB7-4F33-BF55-34970E9B5167}"/>
              </a:ext>
            </a:extLst>
          </p:cNvPr>
          <p:cNvSpPr>
            <a:spLocks noGrp="1"/>
          </p:cNvSpPr>
          <p:nvPr>
            <p:ph sz="quarter" idx="13"/>
          </p:nvPr>
        </p:nvSpPr>
        <p:spPr>
          <a:xfrm>
            <a:off x="573175" y="1644614"/>
            <a:ext cx="7995972" cy="4167468"/>
          </a:xfrm>
        </p:spPr>
        <p:txBody>
          <a:bodyPr>
            <a:normAutofit/>
          </a:bodyPr>
          <a:lstStyle/>
          <a:p>
            <a:r>
              <a:rPr lang="en-US" sz="2000" dirty="0">
                <a:solidFill>
                  <a:schemeClr val="tx1"/>
                </a:solidFill>
              </a:rPr>
              <a:t>NIST Special Publication 800-53 Rev. 5, </a:t>
            </a:r>
            <a:r>
              <a:rPr lang="en-US" sz="2000" i="1" dirty="0">
                <a:solidFill>
                  <a:schemeClr val="tx1"/>
                </a:solidFill>
              </a:rPr>
              <a:t>Security and Privacy Controls for Information Systems and Organizations</a:t>
            </a:r>
          </a:p>
          <a:p>
            <a:endParaRPr lang="en-US" dirty="0"/>
          </a:p>
        </p:txBody>
      </p:sp>
      <p:sp>
        <p:nvSpPr>
          <p:cNvPr id="7" name="Title 1">
            <a:extLst>
              <a:ext uri="{FF2B5EF4-FFF2-40B4-BE49-F238E27FC236}">
                <a16:creationId xmlns:a16="http://schemas.microsoft.com/office/drawing/2014/main" id="{FE4180C7-ADDC-4A6C-BBC2-04559F2AB6CA}"/>
              </a:ext>
            </a:extLst>
          </p:cNvPr>
          <p:cNvSpPr txBox="1">
            <a:spLocks/>
          </p:cNvSpPr>
          <p:nvPr/>
        </p:nvSpPr>
        <p:spPr>
          <a:xfrm>
            <a:off x="1818967" y="281768"/>
            <a:ext cx="6750179" cy="838898"/>
          </a:xfrm>
          <a:prstGeom prst="rect">
            <a:avLst/>
          </a:prstGeom>
        </p:spPr>
        <p:txBody>
          <a:bodyPr vert="horz" lIns="91440" tIns="45720" rIns="91440" bIns="45720" rtlCol="0" anchor="ctr">
            <a:noAutofit/>
          </a:bodyPr>
          <a:lstStyle>
            <a:lvl1pPr algn="l" defTabSz="457200" rtl="0" eaLnBrk="1" latinLnBrk="0" hangingPunct="1">
              <a:spcBef>
                <a:spcPct val="0"/>
              </a:spcBef>
              <a:buNone/>
              <a:defRPr sz="3200" b="1" kern="1200">
                <a:solidFill>
                  <a:schemeClr val="accent6"/>
                </a:solidFill>
                <a:latin typeface="Georgia" pitchFamily="18" charset="0"/>
                <a:ea typeface="+mj-ea"/>
                <a:cs typeface="+mj-cs"/>
              </a:defRPr>
            </a:lvl1pPr>
          </a:lstStyle>
          <a:p>
            <a:r>
              <a:rPr lang="en-US" sz="2400" dirty="0"/>
              <a:t>INFORMATION SECURITY</a:t>
            </a:r>
            <a:br>
              <a:rPr lang="en-US" sz="2400" dirty="0"/>
            </a:br>
            <a:r>
              <a:rPr lang="en-US" sz="2400" dirty="0"/>
              <a:t>Managing IT Risks</a:t>
            </a:r>
          </a:p>
          <a:p>
            <a:pPr algn="r"/>
            <a:endParaRPr lang="en-US" sz="2400" dirty="0"/>
          </a:p>
        </p:txBody>
      </p:sp>
      <p:graphicFrame>
        <p:nvGraphicFramePr>
          <p:cNvPr id="6" name="Table 7">
            <a:extLst>
              <a:ext uri="{FF2B5EF4-FFF2-40B4-BE49-F238E27FC236}">
                <a16:creationId xmlns:a16="http://schemas.microsoft.com/office/drawing/2014/main" id="{C11FD3FA-1A82-453A-AA3D-0916505663D1}"/>
              </a:ext>
            </a:extLst>
          </p:cNvPr>
          <p:cNvGraphicFramePr>
            <a:graphicFrameLocks noGrp="1"/>
          </p:cNvGraphicFramePr>
          <p:nvPr>
            <p:extLst>
              <p:ext uri="{D42A27DB-BD31-4B8C-83A1-F6EECF244321}">
                <p14:modId xmlns:p14="http://schemas.microsoft.com/office/powerpoint/2010/main" val="3588319231"/>
              </p:ext>
            </p:extLst>
          </p:nvPr>
        </p:nvGraphicFramePr>
        <p:xfrm>
          <a:off x="822121" y="2472058"/>
          <a:ext cx="7498080" cy="3238466"/>
        </p:xfrm>
        <a:graphic>
          <a:graphicData uri="http://schemas.openxmlformats.org/drawingml/2006/table">
            <a:tbl>
              <a:tblPr firstRow="1" bandRow="1">
                <a:tableStyleId>{93296810-A885-4BE3-A3E7-6D5BEEA58F35}</a:tableStyleId>
              </a:tblPr>
              <a:tblGrid>
                <a:gridCol w="3749040">
                  <a:extLst>
                    <a:ext uri="{9D8B030D-6E8A-4147-A177-3AD203B41FA5}">
                      <a16:colId xmlns:a16="http://schemas.microsoft.com/office/drawing/2014/main" val="2020599275"/>
                    </a:ext>
                  </a:extLst>
                </a:gridCol>
                <a:gridCol w="3749040">
                  <a:extLst>
                    <a:ext uri="{9D8B030D-6E8A-4147-A177-3AD203B41FA5}">
                      <a16:colId xmlns:a16="http://schemas.microsoft.com/office/drawing/2014/main" val="1508673838"/>
                    </a:ext>
                  </a:extLst>
                </a:gridCol>
              </a:tblGrid>
              <a:tr h="332598">
                <a:tc gridSpan="2">
                  <a:txBody>
                    <a:bodyPr/>
                    <a:lstStyle/>
                    <a:p>
                      <a:pPr algn="ctr"/>
                      <a:r>
                        <a:rPr lang="en-US" sz="1800" dirty="0"/>
                        <a:t>Control Families</a:t>
                      </a:r>
                    </a:p>
                  </a:txBody>
                  <a:tcPr marL="62329" marR="62329" marT="31163" marB="31163"/>
                </a:tc>
                <a:tc hMerge="1">
                  <a:txBody>
                    <a:bodyPr/>
                    <a:lstStyle/>
                    <a:p>
                      <a:endParaRPr lang="en-US" sz="1800" dirty="0"/>
                    </a:p>
                  </a:txBody>
                  <a:tcPr marL="63089" marR="63089" marT="31543" marB="31543"/>
                </a:tc>
                <a:extLst>
                  <a:ext uri="{0D108BD9-81ED-4DB2-BD59-A6C34878D82A}">
                    <a16:rowId xmlns:a16="http://schemas.microsoft.com/office/drawing/2014/main" val="83926946"/>
                  </a:ext>
                </a:extLst>
              </a:tr>
              <a:tr h="287429">
                <a:tc>
                  <a:txBody>
                    <a:bodyPr/>
                    <a:lstStyle/>
                    <a:p>
                      <a:r>
                        <a:rPr lang="en-US" sz="1500" dirty="0"/>
                        <a:t>Access Control</a:t>
                      </a:r>
                    </a:p>
                  </a:txBody>
                  <a:tcPr marL="61587" marR="61587" marT="30791" marB="30791"/>
                </a:tc>
                <a:tc>
                  <a:txBody>
                    <a:bodyPr/>
                    <a:lstStyle/>
                    <a:p>
                      <a:r>
                        <a:rPr lang="en-US" sz="1500" dirty="0"/>
                        <a:t>Physical and Environmental Protection</a:t>
                      </a:r>
                    </a:p>
                  </a:txBody>
                  <a:tcPr marL="61587" marR="61587" marT="30791" marB="30791"/>
                </a:tc>
                <a:extLst>
                  <a:ext uri="{0D108BD9-81ED-4DB2-BD59-A6C34878D82A}">
                    <a16:rowId xmlns:a16="http://schemas.microsoft.com/office/drawing/2014/main" val="3847757097"/>
                  </a:ext>
                </a:extLst>
              </a:tr>
              <a:tr h="287429">
                <a:tc>
                  <a:txBody>
                    <a:bodyPr/>
                    <a:lstStyle/>
                    <a:p>
                      <a:r>
                        <a:rPr lang="en-US" sz="1500" dirty="0"/>
                        <a:t>Awareness and Training</a:t>
                      </a:r>
                    </a:p>
                  </a:txBody>
                  <a:tcPr marL="61587" marR="61587" marT="30791" marB="30791"/>
                </a:tc>
                <a:tc>
                  <a:txBody>
                    <a:bodyPr/>
                    <a:lstStyle/>
                    <a:p>
                      <a:r>
                        <a:rPr lang="en-US" sz="1500" dirty="0"/>
                        <a:t>Planning</a:t>
                      </a:r>
                    </a:p>
                  </a:txBody>
                  <a:tcPr marL="61587" marR="61587" marT="30791" marB="30791"/>
                </a:tc>
                <a:extLst>
                  <a:ext uri="{0D108BD9-81ED-4DB2-BD59-A6C34878D82A}">
                    <a16:rowId xmlns:a16="http://schemas.microsoft.com/office/drawing/2014/main" val="1426555201"/>
                  </a:ext>
                </a:extLst>
              </a:tr>
              <a:tr h="287429">
                <a:tc>
                  <a:txBody>
                    <a:bodyPr/>
                    <a:lstStyle/>
                    <a:p>
                      <a:r>
                        <a:rPr lang="en-US" sz="1500" dirty="0"/>
                        <a:t>Audit and Accountability</a:t>
                      </a:r>
                    </a:p>
                  </a:txBody>
                  <a:tcPr marL="61587" marR="61587" marT="30791" marB="30791"/>
                </a:tc>
                <a:tc>
                  <a:txBody>
                    <a:bodyPr/>
                    <a:lstStyle/>
                    <a:p>
                      <a:r>
                        <a:rPr lang="en-US" sz="1500" dirty="0"/>
                        <a:t>Program Management</a:t>
                      </a:r>
                    </a:p>
                  </a:txBody>
                  <a:tcPr marL="61587" marR="61587" marT="30791" marB="30791"/>
                </a:tc>
                <a:extLst>
                  <a:ext uri="{0D108BD9-81ED-4DB2-BD59-A6C34878D82A}">
                    <a16:rowId xmlns:a16="http://schemas.microsoft.com/office/drawing/2014/main" val="3330374469"/>
                  </a:ext>
                </a:extLst>
              </a:tr>
              <a:tr h="287429">
                <a:tc>
                  <a:txBody>
                    <a:bodyPr/>
                    <a:lstStyle/>
                    <a:p>
                      <a:r>
                        <a:rPr lang="en-US" sz="1500" dirty="0"/>
                        <a:t>Assessment, Authorization, and Monitoring</a:t>
                      </a:r>
                    </a:p>
                  </a:txBody>
                  <a:tcPr marL="61587" marR="61587" marT="30791" marB="30791"/>
                </a:tc>
                <a:tc>
                  <a:txBody>
                    <a:bodyPr/>
                    <a:lstStyle/>
                    <a:p>
                      <a:r>
                        <a:rPr lang="en-US" sz="1500" dirty="0"/>
                        <a:t>Personnel Security</a:t>
                      </a:r>
                    </a:p>
                  </a:txBody>
                  <a:tcPr marL="61587" marR="61587" marT="30791" marB="30791"/>
                </a:tc>
                <a:extLst>
                  <a:ext uri="{0D108BD9-81ED-4DB2-BD59-A6C34878D82A}">
                    <a16:rowId xmlns:a16="http://schemas.microsoft.com/office/drawing/2014/main" val="3764310015"/>
                  </a:ext>
                </a:extLst>
              </a:tr>
              <a:tr h="287429">
                <a:tc>
                  <a:txBody>
                    <a:bodyPr/>
                    <a:lstStyle/>
                    <a:p>
                      <a:r>
                        <a:rPr lang="en-US" sz="1500" dirty="0"/>
                        <a:t>Configuration Management</a:t>
                      </a:r>
                    </a:p>
                  </a:txBody>
                  <a:tcPr marL="61587" marR="61587" marT="30791" marB="30791"/>
                </a:tc>
                <a:tc>
                  <a:txBody>
                    <a:bodyPr/>
                    <a:lstStyle/>
                    <a:p>
                      <a:r>
                        <a:rPr lang="en-US" sz="1500" dirty="0"/>
                        <a:t>PII Processing and Transparency</a:t>
                      </a:r>
                    </a:p>
                  </a:txBody>
                  <a:tcPr marL="61587" marR="61587" marT="30791" marB="30791"/>
                </a:tc>
                <a:extLst>
                  <a:ext uri="{0D108BD9-81ED-4DB2-BD59-A6C34878D82A}">
                    <a16:rowId xmlns:a16="http://schemas.microsoft.com/office/drawing/2014/main" val="3207394479"/>
                  </a:ext>
                </a:extLst>
              </a:tr>
              <a:tr h="287429">
                <a:tc>
                  <a:txBody>
                    <a:bodyPr/>
                    <a:lstStyle/>
                    <a:p>
                      <a:r>
                        <a:rPr lang="en-US" sz="1500" dirty="0"/>
                        <a:t>Contingency Planning</a:t>
                      </a:r>
                    </a:p>
                  </a:txBody>
                  <a:tcPr marL="61587" marR="61587" marT="30791" marB="30791"/>
                </a:tc>
                <a:tc>
                  <a:txBody>
                    <a:bodyPr/>
                    <a:lstStyle/>
                    <a:p>
                      <a:r>
                        <a:rPr lang="en-US" sz="1500" dirty="0"/>
                        <a:t>Risk Assessment</a:t>
                      </a:r>
                    </a:p>
                  </a:txBody>
                  <a:tcPr marL="61587" marR="61587" marT="30791" marB="30791"/>
                </a:tc>
                <a:extLst>
                  <a:ext uri="{0D108BD9-81ED-4DB2-BD59-A6C34878D82A}">
                    <a16:rowId xmlns:a16="http://schemas.microsoft.com/office/drawing/2014/main" val="1659014023"/>
                  </a:ext>
                </a:extLst>
              </a:tr>
              <a:tr h="287429">
                <a:tc>
                  <a:txBody>
                    <a:bodyPr/>
                    <a:lstStyle/>
                    <a:p>
                      <a:r>
                        <a:rPr lang="en-US" sz="1500" dirty="0"/>
                        <a:t>Identification and Authentication</a:t>
                      </a:r>
                    </a:p>
                  </a:txBody>
                  <a:tcPr marL="61587" marR="61587" marT="30791" marB="30791"/>
                </a:tc>
                <a:tc>
                  <a:txBody>
                    <a:bodyPr/>
                    <a:lstStyle/>
                    <a:p>
                      <a:r>
                        <a:rPr lang="en-US" sz="1500" dirty="0"/>
                        <a:t>System and Services Acquisition</a:t>
                      </a:r>
                    </a:p>
                  </a:txBody>
                  <a:tcPr marL="61587" marR="61587" marT="30791" marB="30791"/>
                </a:tc>
                <a:extLst>
                  <a:ext uri="{0D108BD9-81ED-4DB2-BD59-A6C34878D82A}">
                    <a16:rowId xmlns:a16="http://schemas.microsoft.com/office/drawing/2014/main" val="4273546976"/>
                  </a:ext>
                </a:extLst>
              </a:tr>
              <a:tr h="287429">
                <a:tc>
                  <a:txBody>
                    <a:bodyPr/>
                    <a:lstStyle/>
                    <a:p>
                      <a:r>
                        <a:rPr lang="en-US" sz="1500" dirty="0"/>
                        <a:t>Incident Response</a:t>
                      </a:r>
                    </a:p>
                  </a:txBody>
                  <a:tcPr marL="61587" marR="61587" marT="30791" marB="30791"/>
                </a:tc>
                <a:tc>
                  <a:txBody>
                    <a:bodyPr/>
                    <a:lstStyle/>
                    <a:p>
                      <a:r>
                        <a:rPr lang="en-US" sz="1500" dirty="0"/>
                        <a:t>System and Communications Protection</a:t>
                      </a:r>
                    </a:p>
                  </a:txBody>
                  <a:tcPr marL="61587" marR="61587" marT="30791" marB="30791"/>
                </a:tc>
                <a:extLst>
                  <a:ext uri="{0D108BD9-81ED-4DB2-BD59-A6C34878D82A}">
                    <a16:rowId xmlns:a16="http://schemas.microsoft.com/office/drawing/2014/main" val="1474996459"/>
                  </a:ext>
                </a:extLst>
              </a:tr>
              <a:tr h="287429">
                <a:tc>
                  <a:txBody>
                    <a:bodyPr/>
                    <a:lstStyle/>
                    <a:p>
                      <a:r>
                        <a:rPr lang="en-US" sz="1500" dirty="0"/>
                        <a:t>Maintenance</a:t>
                      </a:r>
                    </a:p>
                  </a:txBody>
                  <a:tcPr marL="61587" marR="61587" marT="30791" marB="30791"/>
                </a:tc>
                <a:tc>
                  <a:txBody>
                    <a:bodyPr/>
                    <a:lstStyle/>
                    <a:p>
                      <a:r>
                        <a:rPr lang="en-US" sz="1500" dirty="0"/>
                        <a:t>System and Information Integrity</a:t>
                      </a:r>
                    </a:p>
                  </a:txBody>
                  <a:tcPr marL="61587" marR="61587" marT="30791" marB="30791"/>
                </a:tc>
                <a:extLst>
                  <a:ext uri="{0D108BD9-81ED-4DB2-BD59-A6C34878D82A}">
                    <a16:rowId xmlns:a16="http://schemas.microsoft.com/office/drawing/2014/main" val="2464203230"/>
                  </a:ext>
                </a:extLst>
              </a:tr>
              <a:tr h="287429">
                <a:tc>
                  <a:txBody>
                    <a:bodyPr/>
                    <a:lstStyle/>
                    <a:p>
                      <a:r>
                        <a:rPr lang="en-US" sz="1500" dirty="0"/>
                        <a:t>Media Protection</a:t>
                      </a:r>
                    </a:p>
                  </a:txBody>
                  <a:tcPr marL="61587" marR="61587" marT="30791" marB="30791"/>
                </a:tc>
                <a:tc>
                  <a:txBody>
                    <a:bodyPr/>
                    <a:lstStyle/>
                    <a:p>
                      <a:r>
                        <a:rPr lang="en-US" sz="1500" dirty="0"/>
                        <a:t>Supply Chain Risk Management</a:t>
                      </a:r>
                    </a:p>
                  </a:txBody>
                  <a:tcPr marL="61587" marR="61587" marT="30791" marB="30791"/>
                </a:tc>
                <a:extLst>
                  <a:ext uri="{0D108BD9-81ED-4DB2-BD59-A6C34878D82A}">
                    <a16:rowId xmlns:a16="http://schemas.microsoft.com/office/drawing/2014/main" val="331497906"/>
                  </a:ext>
                </a:extLst>
              </a:tr>
            </a:tbl>
          </a:graphicData>
        </a:graphic>
      </p:graphicFrame>
    </p:spTree>
    <p:extLst>
      <p:ext uri="{BB962C8B-B14F-4D97-AF65-F5344CB8AC3E}">
        <p14:creationId xmlns:p14="http://schemas.microsoft.com/office/powerpoint/2010/main" val="29497384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2908" y="307749"/>
            <a:ext cx="7360573" cy="740035"/>
          </a:xfrm>
        </p:spPr>
        <p:txBody>
          <a:bodyPr>
            <a:noAutofit/>
          </a:bodyPr>
          <a:lstStyle/>
          <a:p>
            <a:br>
              <a:rPr lang="en-US" sz="2400" i="1" dirty="0"/>
            </a:br>
            <a:r>
              <a:rPr lang="en-US" sz="2400" dirty="0"/>
              <a:t>TECHNOLOGY</a:t>
            </a:r>
            <a:br>
              <a:rPr lang="en-US" sz="2400" dirty="0"/>
            </a:br>
            <a:r>
              <a:rPr lang="en-US" sz="2400" dirty="0"/>
              <a:t>Digital Transformational And Disruption </a:t>
            </a:r>
            <a:br>
              <a:rPr lang="en-US" sz="2400" b="1" dirty="0">
                <a:solidFill>
                  <a:schemeClr val="accent6"/>
                </a:solidFill>
                <a:latin typeface="Arial" panose="020B0604020202020204" pitchFamily="34" charset="0"/>
                <a:ea typeface="Calibri" panose="020F0502020204030204" pitchFamily="34" charset="0"/>
                <a:cs typeface="Arial" panose="020B0604020202020204" pitchFamily="34" charset="0"/>
                <a:sym typeface="Symbol" panose="05050102010706020507" pitchFamily="18" charset="2"/>
              </a:rPr>
            </a:br>
            <a:br>
              <a:rPr lang="en-US" sz="2400" i="1" dirty="0"/>
            </a:br>
            <a:endParaRPr lang="en-US" sz="2400" i="1" dirty="0"/>
          </a:p>
        </p:txBody>
      </p:sp>
      <p:sp>
        <p:nvSpPr>
          <p:cNvPr id="3" name="Content Placeholder 2"/>
          <p:cNvSpPr>
            <a:spLocks noGrp="1"/>
          </p:cNvSpPr>
          <p:nvPr>
            <p:ph sz="quarter" idx="13"/>
          </p:nvPr>
        </p:nvSpPr>
        <p:spPr>
          <a:xfrm>
            <a:off x="0" y="956345"/>
            <a:ext cx="9051721" cy="5142451"/>
          </a:xfrm>
        </p:spPr>
        <p:txBody>
          <a:bodyPr>
            <a:noAutofit/>
          </a:bodyPr>
          <a:lstStyle/>
          <a:p>
            <a:pPr marL="0" marR="0" lvl="0" indent="0">
              <a:lnSpc>
                <a:spcPct val="115000"/>
              </a:lnSpc>
              <a:spcBef>
                <a:spcPts val="0"/>
              </a:spcBef>
              <a:spcAft>
                <a:spcPts val="0"/>
              </a:spcAft>
              <a:buNone/>
            </a:pPr>
            <a:r>
              <a:rPr lang="en-US" sz="1600" b="1" u="sng" dirty="0">
                <a:solidFill>
                  <a:schemeClr val="accent6"/>
                </a:solidFill>
                <a:effectLst/>
                <a:latin typeface="Arial" panose="020B0604020202020204" pitchFamily="34" charset="0"/>
                <a:ea typeface="Calibri" panose="020F0502020204030204" pitchFamily="34" charset="0"/>
                <a:cs typeface="Times New Roman" panose="02020603050405020304" pitchFamily="18" charset="0"/>
              </a:rPr>
              <a:t>Current Situation</a:t>
            </a:r>
            <a:r>
              <a:rPr lang="en-US" sz="1600" b="1" dirty="0">
                <a:solidFill>
                  <a:schemeClr val="accent6"/>
                </a:solidFill>
                <a:effectLst/>
                <a:latin typeface="Arial" panose="020B0604020202020204" pitchFamily="34" charset="0"/>
                <a:ea typeface="Calibri" panose="020F0502020204030204" pitchFamily="34" charset="0"/>
                <a:cs typeface="Times New Roman" panose="02020603050405020304" pitchFamily="18" charset="0"/>
              </a:rPr>
              <a:t> </a:t>
            </a:r>
            <a:endParaRPr lang="en-US" sz="1600" b="1" dirty="0">
              <a:solidFill>
                <a:schemeClr val="accent6"/>
              </a:solidFill>
              <a:latin typeface="Arial" panose="020B0604020202020204" pitchFamily="34" charset="0"/>
              <a:ea typeface="Calibri" panose="020F0502020204030204" pitchFamily="34" charset="0"/>
              <a:cs typeface="Arial" panose="020B0604020202020204" pitchFamily="34" charset="0"/>
              <a:sym typeface="Symbol" panose="05050102010706020507" pitchFamily="18" charset="2"/>
            </a:endParaRPr>
          </a:p>
          <a:p>
            <a:pPr>
              <a:lnSpc>
                <a:spcPct val="115000"/>
              </a:lnSpc>
              <a:spcBef>
                <a:spcPts val="0"/>
              </a:spcBef>
            </a:pPr>
            <a:r>
              <a:rPr lang="en-US"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Progressive organizations assess Information Technology effectiveness:</a:t>
            </a:r>
            <a:endParaRPr lang="en-US" sz="1600" dirty="0">
              <a:solidFill>
                <a:schemeClr val="tx1"/>
              </a:solidFill>
              <a:latin typeface="Arial" panose="020B0604020202020204" pitchFamily="34" charset="0"/>
              <a:ea typeface="Calibri" panose="020F0502020204030204" pitchFamily="34" charset="0"/>
              <a:cs typeface="Times New Roman" panose="02020603050405020304" pitchFamily="18" charset="0"/>
            </a:endParaRPr>
          </a:p>
          <a:p>
            <a:pPr lvl="1">
              <a:lnSpc>
                <a:spcPct val="115000"/>
              </a:lnSpc>
              <a:spcBef>
                <a:spcPts val="0"/>
              </a:spcBef>
            </a:pPr>
            <a:r>
              <a:rPr lang="en-US" sz="1600" dirty="0">
                <a:solidFill>
                  <a:schemeClr val="tx1"/>
                </a:solidFill>
                <a:latin typeface="Arial" panose="020B0604020202020204" pitchFamily="34" charset="0"/>
                <a:ea typeface="Calibri" panose="020F0502020204030204" pitchFamily="34" charset="0"/>
                <a:cs typeface="Times New Roman" panose="02020603050405020304" pitchFamily="18" charset="0"/>
              </a:rPr>
              <a:t>IT strategy, planning, governance, talent, competencies, budget, capabilities and compliance</a:t>
            </a:r>
          </a:p>
          <a:p>
            <a:pPr lvl="1">
              <a:lnSpc>
                <a:spcPct val="115000"/>
              </a:lnSpc>
              <a:spcBef>
                <a:spcPts val="0"/>
              </a:spcBef>
            </a:pPr>
            <a:r>
              <a:rPr lang="en-US" sz="1600" dirty="0">
                <a:solidFill>
                  <a:schemeClr val="tx1"/>
                </a:solidFill>
                <a:latin typeface="Arial" panose="020B0604020202020204" pitchFamily="34" charset="0"/>
                <a:ea typeface="Calibri" panose="020F0502020204030204" pitchFamily="34" charset="0"/>
                <a:cs typeface="Times New Roman" panose="02020603050405020304" pitchFamily="18" charset="0"/>
              </a:rPr>
              <a:t>Hardware and network infrastructure performance, reliability, scalability, and availability</a:t>
            </a:r>
          </a:p>
          <a:p>
            <a:pPr lvl="1">
              <a:lnSpc>
                <a:spcPct val="115000"/>
              </a:lnSpc>
              <a:spcBef>
                <a:spcPts val="0"/>
              </a:spcBef>
            </a:pPr>
            <a:r>
              <a:rPr lang="en-US" sz="1600" dirty="0">
                <a:solidFill>
                  <a:schemeClr val="tx1"/>
                </a:solidFill>
                <a:latin typeface="Arial" panose="020B0604020202020204" pitchFamily="34" charset="0"/>
                <a:ea typeface="Calibri" panose="020F0502020204030204" pitchFamily="34" charset="0"/>
                <a:cs typeface="Times New Roman" panose="02020603050405020304" pitchFamily="18" charset="0"/>
              </a:rPr>
              <a:t>Applications</a:t>
            </a:r>
            <a:r>
              <a:rPr lang="en-US"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portfolio (e.g. financial, human resources, operations), software development  maintenance and anticipated useful life before replacement, and level of integration</a:t>
            </a:r>
          </a:p>
          <a:p>
            <a:pPr lvl="1">
              <a:lnSpc>
                <a:spcPct val="115000"/>
              </a:lnSpc>
              <a:spcBef>
                <a:spcPts val="0"/>
              </a:spcBef>
            </a:pPr>
            <a:r>
              <a:rPr lang="en-US" sz="1600" dirty="0">
                <a:solidFill>
                  <a:schemeClr val="tx1"/>
                </a:solidFill>
                <a:latin typeface="Arial" panose="020B0604020202020204" pitchFamily="34" charset="0"/>
                <a:ea typeface="Calibri" panose="020F0502020204030204" pitchFamily="34" charset="0"/>
                <a:cs typeface="Times New Roman" panose="02020603050405020304" pitchFamily="18" charset="0"/>
              </a:rPr>
              <a:t>O</a:t>
            </a:r>
            <a:r>
              <a:rPr lang="en-US"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perations, security and disaster recovery practices, and role of cloud providers</a:t>
            </a:r>
          </a:p>
          <a:p>
            <a:pPr lvl="1">
              <a:lnSpc>
                <a:spcPct val="115000"/>
              </a:lnSpc>
              <a:spcBef>
                <a:spcPts val="0"/>
              </a:spcBef>
            </a:pPr>
            <a:r>
              <a:rPr lang="en-US" sz="1600" dirty="0">
                <a:solidFill>
                  <a:schemeClr val="tx1"/>
                </a:solidFill>
                <a:latin typeface="Arial" panose="020B0604020202020204" pitchFamily="34" charset="0"/>
                <a:ea typeface="Calibri" panose="020F0502020204030204" pitchFamily="34" charset="0"/>
                <a:cs typeface="Times New Roman" panose="02020603050405020304" pitchFamily="18" charset="0"/>
              </a:rPr>
              <a:t>Quality and utility of services provided to the internal and external user community</a:t>
            </a:r>
          </a:p>
          <a:p>
            <a:pPr>
              <a:lnSpc>
                <a:spcPct val="115000"/>
              </a:lnSpc>
              <a:spcBef>
                <a:spcPts val="0"/>
              </a:spcBef>
            </a:pPr>
            <a:r>
              <a:rPr lang="en-US" sz="1600" dirty="0">
                <a:solidFill>
                  <a:schemeClr val="tx1"/>
                </a:solidFill>
                <a:latin typeface="Arial" panose="020B0604020202020204" pitchFamily="34" charset="0"/>
                <a:ea typeface="Calibri" panose="020F0502020204030204" pitchFamily="34" charset="0"/>
                <a:cs typeface="Times New Roman" panose="02020603050405020304" pitchFamily="18" charset="0"/>
              </a:rPr>
              <a:t>Government can capitalize on newer technologies:</a:t>
            </a:r>
          </a:p>
          <a:p>
            <a:pPr lvl="1">
              <a:lnSpc>
                <a:spcPct val="115000"/>
              </a:lnSpc>
              <a:spcBef>
                <a:spcPts val="0"/>
              </a:spcBef>
            </a:pPr>
            <a:r>
              <a:rPr lang="en-US" sz="1600" dirty="0">
                <a:solidFill>
                  <a:schemeClr val="tx1"/>
                </a:solidFill>
                <a:latin typeface="Arial" panose="020B0604020202020204" pitchFamily="34" charset="0"/>
                <a:ea typeface="Calibri" panose="020F0502020204030204" pitchFamily="34" charset="0"/>
                <a:cs typeface="Times New Roman" panose="02020603050405020304" pitchFamily="18" charset="0"/>
              </a:rPr>
              <a:t>Contact-free and self-service platforms for e-commerce, online portals (e.g. tax payments) </a:t>
            </a:r>
          </a:p>
          <a:p>
            <a:pPr lvl="1">
              <a:lnSpc>
                <a:spcPct val="115000"/>
              </a:lnSpc>
              <a:spcBef>
                <a:spcPts val="0"/>
              </a:spcBef>
            </a:pPr>
            <a:r>
              <a:rPr lang="en-US" sz="1600" dirty="0">
                <a:solidFill>
                  <a:schemeClr val="tx1"/>
                </a:solidFill>
                <a:latin typeface="Arial" panose="020B0604020202020204" pitchFamily="34" charset="0"/>
                <a:ea typeface="Calibri" panose="020F0502020204030204" pitchFamily="34" charset="0"/>
                <a:cs typeface="Times New Roman" panose="02020603050405020304" pitchFamily="18" charset="0"/>
              </a:rPr>
              <a:t>Information sharing tools for transparency, collaboration and communicating.</a:t>
            </a:r>
          </a:p>
          <a:p>
            <a:pPr lvl="1">
              <a:lnSpc>
                <a:spcPct val="115000"/>
              </a:lnSpc>
              <a:spcBef>
                <a:spcPts val="0"/>
              </a:spcBef>
            </a:pPr>
            <a:r>
              <a:rPr lang="en-US" sz="1600" dirty="0">
                <a:solidFill>
                  <a:schemeClr val="tx1"/>
                </a:solidFill>
                <a:latin typeface="Arial" panose="020B0604020202020204" pitchFamily="34" charset="0"/>
                <a:ea typeface="Calibri" panose="020F0502020204030204" pitchFamily="34" charset="0"/>
                <a:cs typeface="Times New Roman" panose="02020603050405020304" pitchFamily="18" charset="0"/>
              </a:rPr>
              <a:t>Embedded </a:t>
            </a:r>
            <a:r>
              <a:rPr lang="en-US"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intelligence/sensors in devices, buildings, equipment and vehicles (e.g. GPS.)</a:t>
            </a:r>
          </a:p>
          <a:p>
            <a:pPr lvl="1">
              <a:lnSpc>
                <a:spcPct val="115000"/>
              </a:lnSpc>
              <a:spcBef>
                <a:spcPts val="0"/>
              </a:spcBef>
            </a:pPr>
            <a:r>
              <a:rPr lang="en-US" sz="1600" dirty="0">
                <a:solidFill>
                  <a:schemeClr val="tx1"/>
                </a:solidFill>
                <a:latin typeface="Arial" panose="020B0604020202020204" pitchFamily="34" charset="0"/>
                <a:ea typeface="Calibri" panose="020F0502020204030204" pitchFamily="34" charset="0"/>
                <a:cs typeface="Times New Roman" panose="02020603050405020304" pitchFamily="18" charset="0"/>
              </a:rPr>
              <a:t>Artificial intelligence (e.g. decision making)</a:t>
            </a:r>
          </a:p>
          <a:p>
            <a:pPr lvl="1">
              <a:lnSpc>
                <a:spcPct val="115000"/>
              </a:lnSpc>
              <a:spcBef>
                <a:spcPts val="0"/>
              </a:spcBef>
            </a:pPr>
            <a:r>
              <a:rPr lang="en-US" sz="1600" dirty="0">
                <a:solidFill>
                  <a:schemeClr val="tx1"/>
                </a:solidFill>
                <a:latin typeface="Arial" panose="020B0604020202020204" pitchFamily="34" charset="0"/>
                <a:ea typeface="Calibri" panose="020F0502020204030204" pitchFamily="34" charset="0"/>
                <a:cs typeface="Times New Roman" panose="02020603050405020304" pitchFamily="18" charset="0"/>
              </a:rPr>
              <a:t>Virtual learning (e.g. vehicle repair training)  </a:t>
            </a:r>
          </a:p>
          <a:p>
            <a:pPr lvl="1">
              <a:lnSpc>
                <a:spcPct val="115000"/>
              </a:lnSpc>
              <a:spcBef>
                <a:spcPts val="0"/>
              </a:spcBef>
            </a:pPr>
            <a:r>
              <a:rPr lang="en-US" sz="1600" dirty="0">
                <a:solidFill>
                  <a:schemeClr val="tx1"/>
                </a:solidFill>
                <a:latin typeface="Arial" panose="020B0604020202020204" pitchFamily="34" charset="0"/>
                <a:ea typeface="Calibri" panose="020F0502020204030204" pitchFamily="34" charset="0"/>
                <a:cs typeface="Times New Roman" panose="02020603050405020304" pitchFamily="18" charset="0"/>
              </a:rPr>
              <a:t>D</a:t>
            </a:r>
            <a:r>
              <a:rPr lang="en-US"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ata analytics (e.g. spending patterns)</a:t>
            </a:r>
          </a:p>
          <a:p>
            <a:pPr lvl="1">
              <a:lnSpc>
                <a:spcPct val="115000"/>
              </a:lnSpc>
              <a:spcBef>
                <a:spcPts val="0"/>
              </a:spcBef>
            </a:pPr>
            <a:r>
              <a:rPr lang="en-US" sz="1600" dirty="0">
                <a:solidFill>
                  <a:schemeClr val="tx1"/>
                </a:solidFill>
                <a:latin typeface="Arial" panose="020B0604020202020204" pitchFamily="34" charset="0"/>
                <a:ea typeface="Calibri" panose="020F0502020204030204" pitchFamily="34" charset="0"/>
                <a:cs typeface="Times New Roman" panose="02020603050405020304" pitchFamily="18" charset="0"/>
              </a:rPr>
              <a:t>R</a:t>
            </a:r>
            <a:r>
              <a:rPr lang="en-US"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eporting dashboards and data visualization</a:t>
            </a:r>
          </a:p>
          <a:p>
            <a:pPr lvl="1">
              <a:lnSpc>
                <a:spcPct val="115000"/>
              </a:lnSpc>
              <a:spcBef>
                <a:spcPts val="0"/>
              </a:spcBef>
            </a:pPr>
            <a:r>
              <a:rPr lang="en-US" sz="1600" dirty="0">
                <a:solidFill>
                  <a:schemeClr val="tx1"/>
                </a:solidFill>
                <a:latin typeface="Arial" panose="020B0604020202020204" pitchFamily="34" charset="0"/>
                <a:ea typeface="Calibri" panose="020F0502020204030204" pitchFamily="34" charset="0"/>
                <a:cs typeface="Times New Roman" panose="02020603050405020304" pitchFamily="18" charset="0"/>
              </a:rPr>
              <a:t>Drones for visualizing structural defects in tall buildings or bridges</a:t>
            </a:r>
          </a:p>
          <a:p>
            <a:pPr>
              <a:lnSpc>
                <a:spcPct val="115000"/>
              </a:lnSpc>
              <a:spcBef>
                <a:spcPts val="0"/>
              </a:spcBef>
            </a:pPr>
            <a:r>
              <a:rPr lang="en-US" sz="1600" dirty="0">
                <a:solidFill>
                  <a:schemeClr val="tx1"/>
                </a:solidFill>
                <a:latin typeface="Arial" panose="020B0604020202020204" pitchFamily="34" charset="0"/>
                <a:ea typeface="Calibri" panose="020F0502020204030204" pitchFamily="34" charset="0"/>
                <a:cs typeface="Times New Roman" panose="02020603050405020304" pitchFamily="18" charset="0"/>
              </a:rPr>
              <a:t>However, digital transformation may be disruptive and can create new risks</a:t>
            </a:r>
            <a:endParaRPr lang="en-US" sz="1600" b="1" u="sng" dirty="0">
              <a:solidFill>
                <a:schemeClr val="tx1"/>
              </a:solidFill>
              <a:latin typeface="Arial" panose="020B0604020202020204" pitchFamily="34"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0A15EDCB-D9E2-C344-A82C-8A025967E116}" type="slidenum">
              <a:rPr lang="en-US" smtClean="0"/>
              <a:pPr/>
              <a:t>19</a:t>
            </a:fld>
            <a:endParaRPr lang="en-US" dirty="0"/>
          </a:p>
        </p:txBody>
      </p:sp>
    </p:spTree>
    <p:extLst>
      <p:ext uri="{BB962C8B-B14F-4D97-AF65-F5344CB8AC3E}">
        <p14:creationId xmlns:p14="http://schemas.microsoft.com/office/powerpoint/2010/main" val="11994915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25F6C-3F54-4044-A234-64206D1DA193}"/>
              </a:ext>
            </a:extLst>
          </p:cNvPr>
          <p:cNvSpPr>
            <a:spLocks noGrp="1"/>
          </p:cNvSpPr>
          <p:nvPr>
            <p:ph type="title"/>
          </p:nvPr>
        </p:nvSpPr>
        <p:spPr/>
        <p:txBody>
          <a:bodyPr/>
          <a:lstStyle/>
          <a:p>
            <a:r>
              <a:rPr lang="en-US" dirty="0"/>
              <a:t>Polling Question 3</a:t>
            </a:r>
          </a:p>
        </p:txBody>
      </p:sp>
      <p:sp>
        <p:nvSpPr>
          <p:cNvPr id="3" name="Slide Number Placeholder 2">
            <a:extLst>
              <a:ext uri="{FF2B5EF4-FFF2-40B4-BE49-F238E27FC236}">
                <a16:creationId xmlns:a16="http://schemas.microsoft.com/office/drawing/2014/main" id="{2692ABDC-B6A5-4C97-B9FF-4008046CF3A3}"/>
              </a:ext>
            </a:extLst>
          </p:cNvPr>
          <p:cNvSpPr>
            <a:spLocks noGrp="1"/>
          </p:cNvSpPr>
          <p:nvPr>
            <p:ph type="sldNum" sz="quarter" idx="12"/>
          </p:nvPr>
        </p:nvSpPr>
        <p:spPr/>
        <p:txBody>
          <a:bodyPr/>
          <a:lstStyle/>
          <a:p>
            <a:fld id="{0A15EDCB-D9E2-C344-A82C-8A025967E116}" type="slidenum">
              <a:rPr lang="en-US" smtClean="0"/>
              <a:pPr/>
              <a:t>20</a:t>
            </a:fld>
            <a:endParaRPr lang="en-US" dirty="0"/>
          </a:p>
        </p:txBody>
      </p:sp>
      <p:sp>
        <p:nvSpPr>
          <p:cNvPr id="5" name="Content Placeholder 3">
            <a:extLst>
              <a:ext uri="{FF2B5EF4-FFF2-40B4-BE49-F238E27FC236}">
                <a16:creationId xmlns:a16="http://schemas.microsoft.com/office/drawing/2014/main" id="{D27DA16A-9F74-4ABD-90A8-4B302EF229CD}"/>
              </a:ext>
            </a:extLst>
          </p:cNvPr>
          <p:cNvSpPr txBox="1">
            <a:spLocks/>
          </p:cNvSpPr>
          <p:nvPr/>
        </p:nvSpPr>
        <p:spPr>
          <a:xfrm>
            <a:off x="609601" y="2459891"/>
            <a:ext cx="7684654" cy="1596006"/>
          </a:xfrm>
          <a:prstGeom prst="rect">
            <a:avLst/>
          </a:prstGeom>
        </p:spPr>
        <p:txBody>
          <a:bodyPr>
            <a:normAutofit fontScale="25000" lnSpcReduction="20000"/>
          </a:bodyPr>
          <a:lstStyle>
            <a:lvl1pPr marL="342900" indent="-342900" algn="l" defTabSz="457200" rtl="0" eaLnBrk="1" latinLnBrk="0" hangingPunct="1">
              <a:spcBef>
                <a:spcPct val="20000"/>
              </a:spcBef>
              <a:buFont typeface="Arial"/>
              <a:buChar char="•"/>
              <a:defRPr sz="2400" kern="1200">
                <a:solidFill>
                  <a:srgbClr val="03244F"/>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rgbClr val="03244F"/>
                </a:solidFill>
                <a:latin typeface="+mn-lt"/>
                <a:ea typeface="+mn-ea"/>
                <a:cs typeface="+mn-cs"/>
              </a:defRPr>
            </a:lvl2pPr>
            <a:lvl3pPr marL="1143000" indent="-228600" algn="l" defTabSz="457200" rtl="0" eaLnBrk="1" latinLnBrk="0" hangingPunct="1">
              <a:spcBef>
                <a:spcPct val="20000"/>
              </a:spcBef>
              <a:buFont typeface="Arial"/>
              <a:buChar char="•"/>
              <a:defRPr sz="1400" kern="1200">
                <a:solidFill>
                  <a:srgbClr val="03244F"/>
                </a:solidFill>
                <a:latin typeface="+mn-lt"/>
                <a:ea typeface="+mn-ea"/>
                <a:cs typeface="+mn-cs"/>
              </a:defRPr>
            </a:lvl3pPr>
            <a:lvl4pPr marL="1600200" indent="-228600" algn="l" defTabSz="457200" rtl="0" eaLnBrk="1" latinLnBrk="0" hangingPunct="1">
              <a:spcBef>
                <a:spcPct val="20000"/>
              </a:spcBef>
              <a:buFont typeface="Arial"/>
              <a:buChar char="–"/>
              <a:defRPr sz="1050" kern="1200">
                <a:solidFill>
                  <a:srgbClr val="03244F"/>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9600" b="1" dirty="0">
                <a:solidFill>
                  <a:schemeClr val="accent6"/>
                </a:solidFill>
                <a:latin typeface="Georgia" pitchFamily="18" charset="0"/>
                <a:ea typeface="+mj-ea"/>
                <a:cs typeface="+mj-cs"/>
              </a:rPr>
              <a:t>Do you feel confident about the quality of your data that you analyze, bill or report on?</a:t>
            </a:r>
          </a:p>
          <a:p>
            <a:endParaRPr lang="en-US" sz="9600" b="1" dirty="0">
              <a:solidFill>
                <a:schemeClr val="accent6"/>
              </a:solidFill>
              <a:latin typeface="Georgia" pitchFamily="18" charset="0"/>
              <a:ea typeface="+mj-ea"/>
              <a:cs typeface="+mj-cs"/>
            </a:endParaRPr>
          </a:p>
          <a:p>
            <a:pPr>
              <a:lnSpc>
                <a:spcPct val="130000"/>
              </a:lnSpc>
              <a:spcBef>
                <a:spcPts val="590"/>
              </a:spcBef>
              <a:buClr>
                <a:schemeClr val="accent6"/>
              </a:buClr>
            </a:pPr>
            <a:r>
              <a:rPr lang="en-US" sz="7200" b="1" dirty="0"/>
              <a:t>A) Absolutely</a:t>
            </a:r>
          </a:p>
          <a:p>
            <a:pPr>
              <a:lnSpc>
                <a:spcPct val="130000"/>
              </a:lnSpc>
              <a:spcBef>
                <a:spcPts val="590"/>
              </a:spcBef>
              <a:buClr>
                <a:schemeClr val="accent6"/>
              </a:buClr>
            </a:pPr>
            <a:r>
              <a:rPr lang="en-US" sz="7200" b="1" dirty="0"/>
              <a:t>B) No</a:t>
            </a:r>
          </a:p>
          <a:p>
            <a:pPr>
              <a:lnSpc>
                <a:spcPct val="130000"/>
              </a:lnSpc>
              <a:spcBef>
                <a:spcPts val="590"/>
              </a:spcBef>
              <a:buClr>
                <a:schemeClr val="accent6"/>
              </a:buClr>
            </a:pPr>
            <a:r>
              <a:rPr lang="en-US" sz="7200" b="1" dirty="0"/>
              <a:t>C) Not sure</a:t>
            </a:r>
          </a:p>
          <a:p>
            <a:pPr>
              <a:lnSpc>
                <a:spcPct val="130000"/>
              </a:lnSpc>
              <a:spcBef>
                <a:spcPts val="590"/>
              </a:spcBef>
              <a:buClr>
                <a:schemeClr val="accent6"/>
              </a:buClr>
            </a:pPr>
            <a:endParaRPr lang="en-US" sz="7200" b="1" dirty="0"/>
          </a:p>
          <a:p>
            <a:endParaRPr lang="en-US" dirty="0"/>
          </a:p>
        </p:txBody>
      </p:sp>
    </p:spTree>
    <p:extLst>
      <p:ext uri="{BB962C8B-B14F-4D97-AF65-F5344CB8AC3E}">
        <p14:creationId xmlns:p14="http://schemas.microsoft.com/office/powerpoint/2010/main" val="16605348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725BDB9-16F3-7D47-B065-FAAE119AF9A5}"/>
              </a:ext>
            </a:extLst>
          </p:cNvPr>
          <p:cNvSpPr>
            <a:spLocks noGrp="1"/>
          </p:cNvSpPr>
          <p:nvPr>
            <p:ph type="title"/>
          </p:nvPr>
        </p:nvSpPr>
        <p:spPr>
          <a:xfrm>
            <a:off x="1754045" y="1512421"/>
            <a:ext cx="5635909" cy="1119019"/>
          </a:xfrm>
        </p:spPr>
        <p:txBody>
          <a:bodyPr anchor="t">
            <a:noAutofit/>
          </a:bodyPr>
          <a:lstStyle/>
          <a:p>
            <a:r>
              <a:rPr lang="en-US" i="1" dirty="0"/>
              <a:t>What data do you create, manage, and consume?</a:t>
            </a:r>
          </a:p>
        </p:txBody>
      </p:sp>
      <p:pic>
        <p:nvPicPr>
          <p:cNvPr id="3" name="Picture 2" descr="Moving from Open Data to Open Knowledge: Announcing the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4158" y="3039348"/>
            <a:ext cx="5795682" cy="1738705"/>
          </a:xfrm>
          <a:prstGeom prst="rect">
            <a:avLst/>
          </a:prstGeom>
        </p:spPr>
      </p:pic>
      <p:sp>
        <p:nvSpPr>
          <p:cNvPr id="4" name="Slide Number Placeholder 3">
            <a:extLst>
              <a:ext uri="{FF2B5EF4-FFF2-40B4-BE49-F238E27FC236}">
                <a16:creationId xmlns:a16="http://schemas.microsoft.com/office/drawing/2014/main" id="{7224B324-6E1A-4DC4-8073-089CE0E528E0}"/>
              </a:ext>
            </a:extLst>
          </p:cNvPr>
          <p:cNvSpPr>
            <a:spLocks noGrp="1"/>
          </p:cNvSpPr>
          <p:nvPr>
            <p:ph type="sldNum" sz="quarter" idx="12"/>
          </p:nvPr>
        </p:nvSpPr>
        <p:spPr>
          <a:xfrm>
            <a:off x="457200" y="6356350"/>
            <a:ext cx="364921" cy="365125"/>
          </a:xfrm>
        </p:spPr>
        <p:txBody>
          <a:bodyPr/>
          <a:lstStyle/>
          <a:p>
            <a:fld id="{0A15EDCB-D9E2-C344-A82C-8A025967E116}" type="slidenum">
              <a:rPr lang="en-US" smtClean="0"/>
              <a:pPr/>
              <a:t>21</a:t>
            </a:fld>
            <a:endParaRPr lang="en-US" dirty="0"/>
          </a:p>
        </p:txBody>
      </p:sp>
    </p:spTree>
    <p:extLst>
      <p:ext uri="{BB962C8B-B14F-4D97-AF65-F5344CB8AC3E}">
        <p14:creationId xmlns:p14="http://schemas.microsoft.com/office/powerpoint/2010/main" val="37498030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Object 13" hidden="1">
            <a:extLst>
              <a:ext uri="{FF2B5EF4-FFF2-40B4-BE49-F238E27FC236}">
                <a16:creationId xmlns:a16="http://schemas.microsoft.com/office/drawing/2014/main" id="{E713112E-D437-4A13-8155-26BF4180A55A}"/>
              </a:ext>
            </a:extLst>
          </p:cNvPr>
          <p:cNvGraphicFramePr>
            <a:graphicFrameLocks noChangeAspect="1"/>
          </p:cNvGraphicFramePr>
          <p:nvPr>
            <p:custDataLst>
              <p:tags r:id="rId2"/>
            </p:custDataLst>
          </p:nvPr>
        </p:nvGraphicFramePr>
        <p:xfrm>
          <a:off x="1191" y="858441"/>
          <a:ext cx="1191" cy="1191"/>
        </p:xfrm>
        <a:graphic>
          <a:graphicData uri="http://schemas.openxmlformats.org/presentationml/2006/ole">
            <mc:AlternateContent xmlns:mc="http://schemas.openxmlformats.org/markup-compatibility/2006">
              <mc:Choice xmlns:v="urn:schemas-microsoft-com:vml" Requires="v">
                <p:oleObj spid="_x0000_s1037" name="think-cell Slide" r:id="rId5" imgW="347" imgH="348" progId="TCLayout.ActiveDocument.1">
                  <p:embed/>
                </p:oleObj>
              </mc:Choice>
              <mc:Fallback>
                <p:oleObj name="think-cell Slide" r:id="rId5" imgW="347" imgH="348" progId="TCLayout.ActiveDocument.1">
                  <p:embed/>
                  <p:pic>
                    <p:nvPicPr>
                      <p:cNvPr id="14" name="Object 13" hidden="1">
                        <a:extLst>
                          <a:ext uri="{FF2B5EF4-FFF2-40B4-BE49-F238E27FC236}">
                            <a16:creationId xmlns:a16="http://schemas.microsoft.com/office/drawing/2014/main" id="{E713112E-D437-4A13-8155-26BF4180A55A}"/>
                          </a:ext>
                        </a:extLst>
                      </p:cNvPr>
                      <p:cNvPicPr/>
                      <p:nvPr/>
                    </p:nvPicPr>
                    <p:blipFill>
                      <a:blip r:embed="rId6"/>
                      <a:stretch>
                        <a:fillRect/>
                      </a:stretch>
                    </p:blipFill>
                    <p:spPr>
                      <a:xfrm>
                        <a:off x="1191" y="858441"/>
                        <a:ext cx="1191" cy="1191"/>
                      </a:xfrm>
                      <a:prstGeom prst="rect">
                        <a:avLst/>
                      </a:prstGeom>
                    </p:spPr>
                  </p:pic>
                </p:oleObj>
              </mc:Fallback>
            </mc:AlternateContent>
          </a:graphicData>
        </a:graphic>
      </p:graphicFrame>
      <p:graphicFrame>
        <p:nvGraphicFramePr>
          <p:cNvPr id="4" name="Chart 3">
            <a:extLst>
              <a:ext uri="{FF2B5EF4-FFF2-40B4-BE49-F238E27FC236}">
                <a16:creationId xmlns:a16="http://schemas.microsoft.com/office/drawing/2014/main" id="{A2D4017F-0FD8-41B1-AA29-695284555535}"/>
              </a:ext>
            </a:extLst>
          </p:cNvPr>
          <p:cNvGraphicFramePr>
            <a:graphicFrameLocks/>
          </p:cNvGraphicFramePr>
          <p:nvPr>
            <p:extLst>
              <p:ext uri="{D42A27DB-BD31-4B8C-83A1-F6EECF244321}">
                <p14:modId xmlns:p14="http://schemas.microsoft.com/office/powerpoint/2010/main" val="2614289228"/>
              </p:ext>
            </p:extLst>
          </p:nvPr>
        </p:nvGraphicFramePr>
        <p:xfrm>
          <a:off x="897084" y="2402308"/>
          <a:ext cx="7312418" cy="3002051"/>
        </p:xfrm>
        <a:graphic>
          <a:graphicData uri="http://schemas.openxmlformats.org/drawingml/2006/chart">
            <c:chart xmlns:c="http://schemas.openxmlformats.org/drawingml/2006/chart" xmlns:r="http://schemas.openxmlformats.org/officeDocument/2006/relationships" r:id="rId7"/>
          </a:graphicData>
        </a:graphic>
      </p:graphicFrame>
      <p:sp>
        <p:nvSpPr>
          <p:cNvPr id="6" name="TextBox 5">
            <a:extLst>
              <a:ext uri="{FF2B5EF4-FFF2-40B4-BE49-F238E27FC236}">
                <a16:creationId xmlns:a16="http://schemas.microsoft.com/office/drawing/2014/main" id="{E5DB2E0F-99E3-4BBA-80EE-AF64AD7C5605}"/>
              </a:ext>
            </a:extLst>
          </p:cNvPr>
          <p:cNvSpPr txBox="1"/>
          <p:nvPr/>
        </p:nvSpPr>
        <p:spPr>
          <a:xfrm>
            <a:off x="6762354" y="4009890"/>
            <a:ext cx="1099981" cy="276999"/>
          </a:xfrm>
          <a:prstGeom prst="rect">
            <a:avLst/>
          </a:prstGeom>
          <a:noFill/>
        </p:spPr>
        <p:txBody>
          <a:bodyPr wrap="square" rtlCol="0">
            <a:spAutoFit/>
          </a:bodyPr>
          <a:lstStyle/>
          <a:p>
            <a:pPr algn="r"/>
            <a:r>
              <a:rPr lang="en-US" sz="1200" b="1" dirty="0">
                <a:solidFill>
                  <a:schemeClr val="bg1"/>
                </a:solidFill>
              </a:rPr>
              <a:t>Data Growth</a:t>
            </a:r>
          </a:p>
        </p:txBody>
      </p:sp>
      <p:sp>
        <p:nvSpPr>
          <p:cNvPr id="7" name="TextBox 6">
            <a:extLst>
              <a:ext uri="{FF2B5EF4-FFF2-40B4-BE49-F238E27FC236}">
                <a16:creationId xmlns:a16="http://schemas.microsoft.com/office/drawing/2014/main" id="{15BDF9DD-3DCB-431D-8E3B-7B0242C068E5}"/>
              </a:ext>
            </a:extLst>
          </p:cNvPr>
          <p:cNvSpPr txBox="1"/>
          <p:nvPr/>
        </p:nvSpPr>
        <p:spPr>
          <a:xfrm>
            <a:off x="6634114" y="4179975"/>
            <a:ext cx="1228221" cy="253916"/>
          </a:xfrm>
          <a:prstGeom prst="rect">
            <a:avLst/>
          </a:prstGeom>
          <a:noFill/>
        </p:spPr>
        <p:txBody>
          <a:bodyPr wrap="square" rtlCol="0">
            <a:spAutoFit/>
          </a:bodyPr>
          <a:lstStyle/>
          <a:p>
            <a:pPr algn="r"/>
            <a:r>
              <a:rPr lang="en-US" sz="1050" dirty="0">
                <a:solidFill>
                  <a:schemeClr val="bg1"/>
                </a:solidFill>
              </a:rPr>
              <a:t>unknown severity</a:t>
            </a:r>
          </a:p>
        </p:txBody>
      </p:sp>
      <p:sp>
        <p:nvSpPr>
          <p:cNvPr id="9" name="TextBox 8">
            <a:extLst>
              <a:ext uri="{FF2B5EF4-FFF2-40B4-BE49-F238E27FC236}">
                <a16:creationId xmlns:a16="http://schemas.microsoft.com/office/drawing/2014/main" id="{43AC3264-A1AB-470D-A748-1F2823940A41}"/>
              </a:ext>
            </a:extLst>
          </p:cNvPr>
          <p:cNvSpPr txBox="1"/>
          <p:nvPr/>
        </p:nvSpPr>
        <p:spPr>
          <a:xfrm>
            <a:off x="6909169" y="4512318"/>
            <a:ext cx="968535" cy="276999"/>
          </a:xfrm>
          <a:prstGeom prst="rect">
            <a:avLst/>
          </a:prstGeom>
          <a:noFill/>
        </p:spPr>
        <p:txBody>
          <a:bodyPr wrap="square" rtlCol="0">
            <a:spAutoFit/>
          </a:bodyPr>
          <a:lstStyle/>
          <a:p>
            <a:pPr algn="r"/>
            <a:r>
              <a:rPr lang="en-US" sz="1200" b="1" dirty="0">
                <a:solidFill>
                  <a:schemeClr val="bg1"/>
                </a:solidFill>
              </a:rPr>
              <a:t>Resources</a:t>
            </a:r>
          </a:p>
        </p:txBody>
      </p:sp>
      <p:sp>
        <p:nvSpPr>
          <p:cNvPr id="10" name="TextBox 9">
            <a:extLst>
              <a:ext uri="{FF2B5EF4-FFF2-40B4-BE49-F238E27FC236}">
                <a16:creationId xmlns:a16="http://schemas.microsoft.com/office/drawing/2014/main" id="{C53BD183-CF26-4B91-A13F-B83DB80D5C1E}"/>
              </a:ext>
            </a:extLst>
          </p:cNvPr>
          <p:cNvSpPr txBox="1"/>
          <p:nvPr/>
        </p:nvSpPr>
        <p:spPr>
          <a:xfrm>
            <a:off x="5713990" y="4740510"/>
            <a:ext cx="2148345" cy="253916"/>
          </a:xfrm>
          <a:prstGeom prst="rect">
            <a:avLst/>
          </a:prstGeom>
          <a:noFill/>
        </p:spPr>
        <p:txBody>
          <a:bodyPr wrap="square" rtlCol="0">
            <a:spAutoFit/>
          </a:bodyPr>
          <a:lstStyle/>
          <a:p>
            <a:pPr algn="r"/>
            <a:r>
              <a:rPr lang="en-US" sz="1050" dirty="0">
                <a:solidFill>
                  <a:schemeClr val="bg1"/>
                </a:solidFill>
              </a:rPr>
              <a:t>for data discovery &amp; risk analysis</a:t>
            </a:r>
          </a:p>
        </p:txBody>
      </p:sp>
      <p:cxnSp>
        <p:nvCxnSpPr>
          <p:cNvPr id="11" name="Straight Arrow Connector 10">
            <a:extLst>
              <a:ext uri="{FF2B5EF4-FFF2-40B4-BE49-F238E27FC236}">
                <a16:creationId xmlns:a16="http://schemas.microsoft.com/office/drawing/2014/main" id="{0B31A396-DC6D-428E-8DCE-733AF2A715D3}"/>
              </a:ext>
            </a:extLst>
          </p:cNvPr>
          <p:cNvCxnSpPr>
            <a:cxnSpLocks/>
          </p:cNvCxnSpPr>
          <p:nvPr/>
        </p:nvCxnSpPr>
        <p:spPr>
          <a:xfrm>
            <a:off x="7940306" y="3008504"/>
            <a:ext cx="0" cy="1285875"/>
          </a:xfrm>
          <a:prstGeom prst="straightConnector1">
            <a:avLst/>
          </a:prstGeom>
          <a:ln w="25400">
            <a:solidFill>
              <a:schemeClr val="bg1"/>
            </a:solidFill>
            <a:headEnd type="stealth" w="lg" len="med"/>
            <a:tailEnd type="stealth" w="lg" len="med"/>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0DA830C-5626-43F2-86CF-F53DCC8C918B}"/>
              </a:ext>
            </a:extLst>
          </p:cNvPr>
          <p:cNvCxnSpPr>
            <a:cxnSpLocks/>
          </p:cNvCxnSpPr>
          <p:nvPr/>
        </p:nvCxnSpPr>
        <p:spPr>
          <a:xfrm flipV="1">
            <a:off x="1268388" y="2634389"/>
            <a:ext cx="0" cy="24658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60E3483-7D96-4DC5-A8C3-0BDAA086CC3E}"/>
              </a:ext>
            </a:extLst>
          </p:cNvPr>
          <p:cNvCxnSpPr>
            <a:cxnSpLocks/>
          </p:cNvCxnSpPr>
          <p:nvPr/>
        </p:nvCxnSpPr>
        <p:spPr>
          <a:xfrm>
            <a:off x="1266037" y="5095385"/>
            <a:ext cx="689045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itle 7">
            <a:extLst>
              <a:ext uri="{FF2B5EF4-FFF2-40B4-BE49-F238E27FC236}">
                <a16:creationId xmlns:a16="http://schemas.microsoft.com/office/drawing/2014/main" id="{66B83BF8-2F6D-4ECD-9568-DBAD0CBCD641}"/>
              </a:ext>
            </a:extLst>
          </p:cNvPr>
          <p:cNvSpPr>
            <a:spLocks noGrp="1"/>
          </p:cNvSpPr>
          <p:nvPr>
            <p:ph type="title"/>
          </p:nvPr>
        </p:nvSpPr>
        <p:spPr>
          <a:xfrm>
            <a:off x="1833717" y="1"/>
            <a:ext cx="6641690" cy="891148"/>
          </a:xfrm>
        </p:spPr>
        <p:txBody>
          <a:bodyPr vert="horz">
            <a:normAutofit/>
          </a:bodyPr>
          <a:lstStyle/>
          <a:p>
            <a:r>
              <a:rPr lang="en-US" sz="2400" dirty="0"/>
              <a:t>DATA SPRAWL</a:t>
            </a:r>
          </a:p>
        </p:txBody>
      </p:sp>
      <p:sp>
        <p:nvSpPr>
          <p:cNvPr id="15" name="Slide Number Placeholder 3">
            <a:extLst>
              <a:ext uri="{FF2B5EF4-FFF2-40B4-BE49-F238E27FC236}">
                <a16:creationId xmlns:a16="http://schemas.microsoft.com/office/drawing/2014/main" id="{16F14027-903E-4763-9E49-52F0BDDB6054}"/>
              </a:ext>
            </a:extLst>
          </p:cNvPr>
          <p:cNvSpPr>
            <a:spLocks noGrp="1"/>
          </p:cNvSpPr>
          <p:nvPr>
            <p:ph type="sldNum" sz="quarter" idx="12"/>
          </p:nvPr>
        </p:nvSpPr>
        <p:spPr>
          <a:xfrm>
            <a:off x="457200" y="6356350"/>
            <a:ext cx="364921" cy="365125"/>
          </a:xfrm>
        </p:spPr>
        <p:txBody>
          <a:bodyPr/>
          <a:lstStyle/>
          <a:p>
            <a:fld id="{0A15EDCB-D9E2-C344-A82C-8A025967E116}" type="slidenum">
              <a:rPr lang="en-US" smtClean="0"/>
              <a:pPr/>
              <a:t>22</a:t>
            </a:fld>
            <a:endParaRPr lang="en-US" dirty="0"/>
          </a:p>
        </p:txBody>
      </p:sp>
    </p:spTree>
    <p:extLst>
      <p:ext uri="{BB962C8B-B14F-4D97-AF65-F5344CB8AC3E}">
        <p14:creationId xmlns:p14="http://schemas.microsoft.com/office/powerpoint/2010/main" val="27723632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59280" y="1"/>
            <a:ext cx="7765893" cy="893030"/>
          </a:xfrm>
        </p:spPr>
        <p:txBody>
          <a:bodyPr>
            <a:normAutofit/>
          </a:bodyPr>
          <a:lstStyle/>
          <a:p>
            <a:r>
              <a:rPr lang="en-US" sz="2400" dirty="0"/>
              <a:t>WHAT IS DATA RISK?</a:t>
            </a:r>
          </a:p>
        </p:txBody>
      </p:sp>
      <p:sp>
        <p:nvSpPr>
          <p:cNvPr id="7" name="Slide Number Placeholder 3">
            <a:extLst>
              <a:ext uri="{FF2B5EF4-FFF2-40B4-BE49-F238E27FC236}">
                <a16:creationId xmlns:a16="http://schemas.microsoft.com/office/drawing/2014/main" id="{998D6BCD-348B-41D8-8FC1-D313AA15DCBD}"/>
              </a:ext>
            </a:extLst>
          </p:cNvPr>
          <p:cNvSpPr>
            <a:spLocks noGrp="1"/>
          </p:cNvSpPr>
          <p:nvPr>
            <p:ph type="sldNum" sz="quarter" idx="12"/>
          </p:nvPr>
        </p:nvSpPr>
        <p:spPr/>
        <p:txBody>
          <a:bodyPr/>
          <a:lstStyle/>
          <a:p>
            <a:fld id="{0A15EDCB-D9E2-C344-A82C-8A025967E116}" type="slidenum">
              <a:rPr lang="en-US" smtClean="0"/>
              <a:pPr/>
              <a:t>23</a:t>
            </a:fld>
            <a:endParaRPr lang="en-US" dirty="0"/>
          </a:p>
        </p:txBody>
      </p:sp>
      <p:pic>
        <p:nvPicPr>
          <p:cNvPr id="5" name="Picture 4"/>
          <p:cNvPicPr>
            <a:picLocks noChangeAspect="1"/>
          </p:cNvPicPr>
          <p:nvPr/>
        </p:nvPicPr>
        <p:blipFill>
          <a:blip r:embed="rId2"/>
          <a:stretch>
            <a:fillRect/>
          </a:stretch>
        </p:blipFill>
        <p:spPr>
          <a:xfrm>
            <a:off x="2968873" y="2716747"/>
            <a:ext cx="5988063" cy="2802923"/>
          </a:xfrm>
          <a:prstGeom prst="rect">
            <a:avLst/>
          </a:prstGeom>
        </p:spPr>
      </p:pic>
      <p:pic>
        <p:nvPicPr>
          <p:cNvPr id="6" name="Picture 5"/>
          <p:cNvPicPr>
            <a:picLocks noChangeAspect="1"/>
          </p:cNvPicPr>
          <p:nvPr/>
        </p:nvPicPr>
        <p:blipFill>
          <a:blip r:embed="rId3"/>
          <a:stretch>
            <a:fillRect/>
          </a:stretch>
        </p:blipFill>
        <p:spPr>
          <a:xfrm>
            <a:off x="3288945" y="2051566"/>
            <a:ext cx="5200650" cy="485775"/>
          </a:xfrm>
          <a:prstGeom prst="rect">
            <a:avLst/>
          </a:prstGeom>
        </p:spPr>
      </p:pic>
      <p:sp>
        <p:nvSpPr>
          <p:cNvPr id="8" name="Text Placeholder 1">
            <a:extLst>
              <a:ext uri="{FF2B5EF4-FFF2-40B4-BE49-F238E27FC236}">
                <a16:creationId xmlns:a16="http://schemas.microsoft.com/office/drawing/2014/main" id="{EB98AAA3-99A9-41A1-9E1A-4DF793655E72}"/>
              </a:ext>
            </a:extLst>
          </p:cNvPr>
          <p:cNvSpPr txBox="1">
            <a:spLocks/>
          </p:cNvSpPr>
          <p:nvPr/>
        </p:nvSpPr>
        <p:spPr>
          <a:xfrm>
            <a:off x="287861" y="2387782"/>
            <a:ext cx="2638219" cy="3422331"/>
          </a:xfrm>
          <a:prstGeom prst="rect">
            <a:avLst/>
          </a:prstGeom>
        </p:spPr>
        <p:txBody>
          <a:bodyPr vert="horz" lIns="68580" tIns="34290" rIns="68580" bIns="3429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buNone/>
            </a:pPr>
            <a:r>
              <a:rPr lang="en-US" sz="1500" dirty="0"/>
              <a:t>Exposure Risk </a:t>
            </a:r>
          </a:p>
          <a:p>
            <a:pPr marL="254794" lvl="1"/>
            <a:r>
              <a:rPr lang="en-US" sz="1350" dirty="0"/>
              <a:t>Monetize value of sensitive data according to regulatory fines and fees, or form of records exposed in hacks, breaches, misuses of data. </a:t>
            </a:r>
          </a:p>
          <a:p>
            <a:pPr marL="254794" lvl="1"/>
            <a:r>
              <a:rPr lang="en-US" sz="1350" dirty="0"/>
              <a:t>Probability and Severity</a:t>
            </a:r>
          </a:p>
          <a:p>
            <a:pPr marL="0" indent="0">
              <a:buNone/>
            </a:pPr>
            <a:br>
              <a:rPr lang="en-US" sz="1800" dirty="0"/>
            </a:br>
            <a:r>
              <a:rPr lang="en-US" sz="1500" dirty="0"/>
              <a:t>Operational Risk</a:t>
            </a:r>
          </a:p>
          <a:p>
            <a:pPr marL="215504" lvl="1"/>
            <a:r>
              <a:rPr lang="en-US" sz="1350" dirty="0"/>
              <a:t>Day-to-day operational expenses and taxes on data</a:t>
            </a:r>
          </a:p>
          <a:p>
            <a:pPr marL="215504" lvl="1"/>
            <a:r>
              <a:rPr lang="en-US" sz="1350" dirty="0"/>
              <a:t>Driven by data redundancy and data sprawl</a:t>
            </a:r>
          </a:p>
          <a:p>
            <a:pPr lvl="1"/>
            <a:endParaRPr lang="en-US" sz="1350" dirty="0"/>
          </a:p>
          <a:p>
            <a:pPr marL="357188" lvl="1" indent="0">
              <a:buNone/>
            </a:pPr>
            <a:endParaRPr lang="en-US" sz="1350" dirty="0"/>
          </a:p>
        </p:txBody>
      </p:sp>
    </p:spTree>
    <p:extLst>
      <p:ext uri="{BB962C8B-B14F-4D97-AF65-F5344CB8AC3E}">
        <p14:creationId xmlns:p14="http://schemas.microsoft.com/office/powerpoint/2010/main" val="39570788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838960" y="1"/>
            <a:ext cx="7765893" cy="893030"/>
          </a:xfrm>
        </p:spPr>
        <p:txBody>
          <a:bodyPr>
            <a:normAutofit/>
          </a:bodyPr>
          <a:lstStyle/>
          <a:p>
            <a:r>
              <a:rPr lang="en-US" sz="2400" dirty="0"/>
              <a:t>DATA RISK MANAGEMENT</a:t>
            </a:r>
          </a:p>
        </p:txBody>
      </p:sp>
      <p:graphicFrame>
        <p:nvGraphicFramePr>
          <p:cNvPr id="5" name="Content Placeholder 3"/>
          <p:cNvGraphicFramePr>
            <a:graphicFrameLocks noGrp="1"/>
          </p:cNvGraphicFramePr>
          <p:nvPr>
            <p:ph sz="quarter" idx="13"/>
            <p:extLst>
              <p:ext uri="{D42A27DB-BD31-4B8C-83A1-F6EECF244321}">
                <p14:modId xmlns:p14="http://schemas.microsoft.com/office/powerpoint/2010/main" val="2653416419"/>
              </p:ext>
            </p:extLst>
          </p:nvPr>
        </p:nvGraphicFramePr>
        <p:xfrm>
          <a:off x="114300" y="1645920"/>
          <a:ext cx="8915400" cy="42611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Slide Number Placeholder 3">
            <a:extLst>
              <a:ext uri="{FF2B5EF4-FFF2-40B4-BE49-F238E27FC236}">
                <a16:creationId xmlns:a16="http://schemas.microsoft.com/office/drawing/2014/main" id="{FD23BAB9-9183-4A99-BB2A-073EF1911EA8}"/>
              </a:ext>
            </a:extLst>
          </p:cNvPr>
          <p:cNvSpPr txBox="1">
            <a:spLocks/>
          </p:cNvSpPr>
          <p:nvPr/>
        </p:nvSpPr>
        <p:spPr>
          <a:xfrm>
            <a:off x="457200" y="6417310"/>
            <a:ext cx="364921"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A15EDCB-D9E2-C344-A82C-8A025967E116}" type="slidenum">
              <a:rPr lang="en-US" sz="1000">
                <a:solidFill>
                  <a:schemeClr val="accent1">
                    <a:lumMod val="40000"/>
                    <a:lumOff val="60000"/>
                  </a:schemeClr>
                </a:solidFill>
              </a:rPr>
              <a:pPr/>
              <a:t>24</a:t>
            </a:fld>
            <a:endParaRPr lang="en-US" sz="1000" dirty="0">
              <a:solidFill>
                <a:schemeClr val="accent1">
                  <a:lumMod val="40000"/>
                  <a:lumOff val="60000"/>
                </a:schemeClr>
              </a:solidFill>
            </a:endParaRPr>
          </a:p>
        </p:txBody>
      </p:sp>
    </p:spTree>
    <p:extLst>
      <p:ext uri="{BB962C8B-B14F-4D97-AF65-F5344CB8AC3E}">
        <p14:creationId xmlns:p14="http://schemas.microsoft.com/office/powerpoint/2010/main" val="34267854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22DF3253-2910-4724-9FCB-7E1CFA9D2B0E}"/>
              </a:ext>
            </a:extLst>
          </p:cNvPr>
          <p:cNvGraphicFramePr>
            <a:graphicFrameLocks noChangeAspect="1"/>
          </p:cNvGraphicFramePr>
          <p:nvPr>
            <p:custDataLst>
              <p:tags r:id="rId2"/>
            </p:custDataLst>
          </p:nvPr>
        </p:nvGraphicFramePr>
        <p:xfrm>
          <a:off x="1191" y="858441"/>
          <a:ext cx="1191" cy="1191"/>
        </p:xfrm>
        <a:graphic>
          <a:graphicData uri="http://schemas.openxmlformats.org/presentationml/2006/ole">
            <mc:AlternateContent xmlns:mc="http://schemas.openxmlformats.org/markup-compatibility/2006">
              <mc:Choice xmlns:v="urn:schemas-microsoft-com:vml" Requires="v">
                <p:oleObj spid="_x0000_s2061" name="think-cell Slide" r:id="rId5" imgW="347" imgH="348" progId="TCLayout.ActiveDocument.1">
                  <p:embed/>
                </p:oleObj>
              </mc:Choice>
              <mc:Fallback>
                <p:oleObj name="think-cell Slide" r:id="rId5" imgW="347" imgH="348" progId="TCLayout.ActiveDocument.1">
                  <p:embed/>
                  <p:pic>
                    <p:nvPicPr>
                      <p:cNvPr id="4" name="Object 3" hidden="1">
                        <a:extLst>
                          <a:ext uri="{FF2B5EF4-FFF2-40B4-BE49-F238E27FC236}">
                            <a16:creationId xmlns:a16="http://schemas.microsoft.com/office/drawing/2014/main" id="{22DF3253-2910-4724-9FCB-7E1CFA9D2B0E}"/>
                          </a:ext>
                        </a:extLst>
                      </p:cNvPr>
                      <p:cNvPicPr/>
                      <p:nvPr/>
                    </p:nvPicPr>
                    <p:blipFill>
                      <a:blip r:embed="rId6"/>
                      <a:stretch>
                        <a:fillRect/>
                      </a:stretch>
                    </p:blipFill>
                    <p:spPr>
                      <a:xfrm>
                        <a:off x="1191" y="858441"/>
                        <a:ext cx="1191" cy="1191"/>
                      </a:xfrm>
                      <a:prstGeom prst="rect">
                        <a:avLst/>
                      </a:prstGeom>
                    </p:spPr>
                  </p:pic>
                </p:oleObj>
              </mc:Fallback>
            </mc:AlternateContent>
          </a:graphicData>
        </a:graphic>
      </p:graphicFrame>
      <p:grpSp>
        <p:nvGrpSpPr>
          <p:cNvPr id="5" name="Group 4">
            <a:extLst>
              <a:ext uri="{FF2B5EF4-FFF2-40B4-BE49-F238E27FC236}">
                <a16:creationId xmlns:a16="http://schemas.microsoft.com/office/drawing/2014/main" id="{3DCD430D-220C-4EBE-A925-B202E07124D0}"/>
              </a:ext>
            </a:extLst>
          </p:cNvPr>
          <p:cNvGrpSpPr/>
          <p:nvPr/>
        </p:nvGrpSpPr>
        <p:grpSpPr>
          <a:xfrm>
            <a:off x="286603" y="1812340"/>
            <a:ext cx="8394137" cy="3233319"/>
            <a:chOff x="-1489104" y="1152256"/>
            <a:chExt cx="13364270" cy="5681919"/>
          </a:xfrm>
        </p:grpSpPr>
        <p:pic>
          <p:nvPicPr>
            <p:cNvPr id="6" name="Picture 5">
              <a:extLst>
                <a:ext uri="{FF2B5EF4-FFF2-40B4-BE49-F238E27FC236}">
                  <a16:creationId xmlns:a16="http://schemas.microsoft.com/office/drawing/2014/main" id="{890A7A79-9872-4BF6-921E-90248AF2E14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625257" y="2001487"/>
              <a:ext cx="5677705" cy="2064620"/>
            </a:xfrm>
            <a:prstGeom prst="rect">
              <a:avLst/>
            </a:prstGeom>
          </p:spPr>
        </p:pic>
        <p:sp>
          <p:nvSpPr>
            <p:cNvPr id="7" name="TextBox 6">
              <a:extLst>
                <a:ext uri="{FF2B5EF4-FFF2-40B4-BE49-F238E27FC236}">
                  <a16:creationId xmlns:a16="http://schemas.microsoft.com/office/drawing/2014/main" id="{87D0D2E0-60D0-4FA2-92D2-39BEC8A83553}"/>
                </a:ext>
              </a:extLst>
            </p:cNvPr>
            <p:cNvSpPr txBox="1"/>
            <p:nvPr/>
          </p:nvSpPr>
          <p:spPr>
            <a:xfrm>
              <a:off x="4883339" y="1152256"/>
              <a:ext cx="6991827" cy="1216926"/>
            </a:xfrm>
            <a:prstGeom prst="rect">
              <a:avLst/>
            </a:prstGeom>
            <a:noFill/>
          </p:spPr>
          <p:txBody>
            <a:bodyPr wrap="none" lIns="0" rtlCol="0">
              <a:spAutoFit/>
            </a:bodyPr>
            <a:lstStyle/>
            <a:p>
              <a:pPr defTabSz="685800">
                <a:defRPr/>
              </a:pPr>
              <a:r>
                <a:rPr lang="en-US" sz="1500" b="1" kern="0" dirty="0">
                  <a:solidFill>
                    <a:srgbClr val="DF2E28"/>
                  </a:solidFill>
                  <a:latin typeface="+mj-lt"/>
                </a:rPr>
                <a:t>Previous Data Governance Initiatives</a:t>
              </a:r>
            </a:p>
            <a:p>
              <a:pPr defTabSz="685800">
                <a:defRPr/>
              </a:pPr>
              <a:r>
                <a:rPr lang="en-US" sz="1200" kern="0" dirty="0">
                  <a:latin typeface="+mj-lt"/>
                </a:rPr>
                <a:t>Pockets of highly skilled resources that have been strategically </a:t>
              </a:r>
            </a:p>
            <a:p>
              <a:pPr defTabSz="685800">
                <a:defRPr/>
              </a:pPr>
              <a:r>
                <a:rPr lang="en-US" sz="1200" kern="0" dirty="0">
                  <a:latin typeface="+mj-lt"/>
                </a:rPr>
                <a:t>rationed over time</a:t>
              </a:r>
            </a:p>
          </p:txBody>
        </p:sp>
        <p:sp>
          <p:nvSpPr>
            <p:cNvPr id="8" name="TextBox 7">
              <a:extLst>
                <a:ext uri="{FF2B5EF4-FFF2-40B4-BE49-F238E27FC236}">
                  <a16:creationId xmlns:a16="http://schemas.microsoft.com/office/drawing/2014/main" id="{B855FB0C-3AAB-4018-90C6-060F976ABA03}"/>
                </a:ext>
              </a:extLst>
            </p:cNvPr>
            <p:cNvSpPr txBox="1"/>
            <p:nvPr/>
          </p:nvSpPr>
          <p:spPr>
            <a:xfrm>
              <a:off x="4873637" y="4128412"/>
              <a:ext cx="6004151" cy="892412"/>
            </a:xfrm>
            <a:prstGeom prst="rect">
              <a:avLst/>
            </a:prstGeom>
            <a:noFill/>
          </p:spPr>
          <p:txBody>
            <a:bodyPr wrap="none" lIns="0" rtlCol="0">
              <a:spAutoFit/>
            </a:bodyPr>
            <a:lstStyle/>
            <a:p>
              <a:pPr defTabSz="685800">
                <a:defRPr/>
              </a:pPr>
              <a:r>
                <a:rPr lang="en-US" sz="1500" b="1" kern="0" dirty="0">
                  <a:solidFill>
                    <a:srgbClr val="39B54A"/>
                  </a:solidFill>
                  <a:latin typeface="+mj-lt"/>
                </a:rPr>
                <a:t>Sustainable Data Governance Initiatives</a:t>
              </a:r>
            </a:p>
            <a:p>
              <a:pPr defTabSz="685800">
                <a:defRPr/>
              </a:pPr>
              <a:r>
                <a:rPr lang="en-US" sz="1200" kern="0" dirty="0">
                  <a:latin typeface="+mj-lt"/>
                </a:rPr>
                <a:t>It becomes fused into every aspect of the organization</a:t>
              </a:r>
            </a:p>
          </p:txBody>
        </p:sp>
        <p:sp>
          <p:nvSpPr>
            <p:cNvPr id="9" name="TextBox 8">
              <a:extLst>
                <a:ext uri="{FF2B5EF4-FFF2-40B4-BE49-F238E27FC236}">
                  <a16:creationId xmlns:a16="http://schemas.microsoft.com/office/drawing/2014/main" id="{32955EAC-3377-4A40-9D13-3496312F3F37}"/>
                </a:ext>
              </a:extLst>
            </p:cNvPr>
            <p:cNvSpPr txBox="1"/>
            <p:nvPr/>
          </p:nvSpPr>
          <p:spPr>
            <a:xfrm>
              <a:off x="4883337" y="6509659"/>
              <a:ext cx="1550278" cy="324514"/>
            </a:xfrm>
            <a:prstGeom prst="rect">
              <a:avLst/>
            </a:prstGeom>
            <a:noFill/>
          </p:spPr>
          <p:txBody>
            <a:bodyPr wrap="square" lIns="68580" rtlCol="0">
              <a:spAutoFit/>
            </a:bodyPr>
            <a:lstStyle/>
            <a:p>
              <a:pPr algn="ctr" defTabSz="685800">
                <a:defRPr/>
              </a:pPr>
              <a:r>
                <a:rPr lang="en-US" sz="600" b="1" kern="0" dirty="0">
                  <a:solidFill>
                    <a:srgbClr val="134B8E"/>
                  </a:solidFill>
                  <a:latin typeface="Arial"/>
                </a:rPr>
                <a:t>PHASE I</a:t>
              </a:r>
            </a:p>
          </p:txBody>
        </p:sp>
        <p:sp>
          <p:nvSpPr>
            <p:cNvPr id="10" name="TextBox 9">
              <a:extLst>
                <a:ext uri="{FF2B5EF4-FFF2-40B4-BE49-F238E27FC236}">
                  <a16:creationId xmlns:a16="http://schemas.microsoft.com/office/drawing/2014/main" id="{4BA597BF-8400-418E-8EEF-3873FB7434ED}"/>
                </a:ext>
              </a:extLst>
            </p:cNvPr>
            <p:cNvSpPr txBox="1"/>
            <p:nvPr/>
          </p:nvSpPr>
          <p:spPr>
            <a:xfrm>
              <a:off x="6696373" y="6509661"/>
              <a:ext cx="1550278" cy="324514"/>
            </a:xfrm>
            <a:prstGeom prst="rect">
              <a:avLst/>
            </a:prstGeom>
            <a:noFill/>
          </p:spPr>
          <p:txBody>
            <a:bodyPr wrap="square" lIns="68580" rtlCol="0">
              <a:spAutoFit/>
            </a:bodyPr>
            <a:lstStyle/>
            <a:p>
              <a:pPr algn="ctr" defTabSz="685800">
                <a:defRPr/>
              </a:pPr>
              <a:r>
                <a:rPr lang="en-US" sz="600" b="1" kern="0" dirty="0">
                  <a:solidFill>
                    <a:srgbClr val="134B8E"/>
                  </a:solidFill>
                  <a:latin typeface="Arial"/>
                </a:rPr>
                <a:t>PHASE II</a:t>
              </a:r>
            </a:p>
          </p:txBody>
        </p:sp>
        <p:sp>
          <p:nvSpPr>
            <p:cNvPr id="11" name="TextBox 10">
              <a:extLst>
                <a:ext uri="{FF2B5EF4-FFF2-40B4-BE49-F238E27FC236}">
                  <a16:creationId xmlns:a16="http://schemas.microsoft.com/office/drawing/2014/main" id="{78EB1E35-7080-4C0C-8B4A-2770F445B328}"/>
                </a:ext>
              </a:extLst>
            </p:cNvPr>
            <p:cNvSpPr txBox="1"/>
            <p:nvPr/>
          </p:nvSpPr>
          <p:spPr>
            <a:xfrm>
              <a:off x="8491889" y="6509659"/>
              <a:ext cx="1550278" cy="324514"/>
            </a:xfrm>
            <a:prstGeom prst="rect">
              <a:avLst/>
            </a:prstGeom>
            <a:noFill/>
          </p:spPr>
          <p:txBody>
            <a:bodyPr wrap="square" lIns="68580" rtlCol="0">
              <a:spAutoFit/>
            </a:bodyPr>
            <a:lstStyle/>
            <a:p>
              <a:pPr algn="ctr" defTabSz="685800">
                <a:defRPr/>
              </a:pPr>
              <a:r>
                <a:rPr lang="en-US" sz="600" b="1" kern="0" dirty="0">
                  <a:solidFill>
                    <a:srgbClr val="134B8E"/>
                  </a:solidFill>
                  <a:latin typeface="Arial"/>
                </a:rPr>
                <a:t>PHASE III</a:t>
              </a:r>
            </a:p>
          </p:txBody>
        </p:sp>
        <p:sp>
          <p:nvSpPr>
            <p:cNvPr id="12" name="Rectangle 11">
              <a:extLst>
                <a:ext uri="{FF2B5EF4-FFF2-40B4-BE49-F238E27FC236}">
                  <a16:creationId xmlns:a16="http://schemas.microsoft.com/office/drawing/2014/main" id="{91561DAD-184C-4FCE-AFCE-03A8D7CF79F6}"/>
                </a:ext>
              </a:extLst>
            </p:cNvPr>
            <p:cNvSpPr/>
            <p:nvPr/>
          </p:nvSpPr>
          <p:spPr>
            <a:xfrm>
              <a:off x="-1449655" y="2346775"/>
              <a:ext cx="6485289" cy="1873391"/>
            </a:xfrm>
            <a:prstGeom prst="rect">
              <a:avLst/>
            </a:prstGeom>
          </p:spPr>
          <p:txBody>
            <a:bodyPr wrap="square">
              <a:spAutoFit/>
            </a:bodyPr>
            <a:lstStyle/>
            <a:p>
              <a:pPr defTabSz="685800">
                <a:lnSpc>
                  <a:spcPct val="150000"/>
                </a:lnSpc>
                <a:spcBef>
                  <a:spcPts val="450"/>
                </a:spcBef>
                <a:defRPr/>
              </a:pPr>
              <a:r>
                <a:rPr lang="en-US" sz="2100" dirty="0">
                  <a:solidFill>
                    <a:srgbClr val="134B8E"/>
                  </a:solidFill>
                  <a:latin typeface="+mj-lt"/>
                </a:rPr>
                <a:t>People-Oriented</a:t>
              </a:r>
            </a:p>
            <a:p>
              <a:pPr defTabSz="685800">
                <a:lnSpc>
                  <a:spcPct val="150000"/>
                </a:lnSpc>
                <a:spcBef>
                  <a:spcPts val="450"/>
                </a:spcBef>
                <a:defRPr/>
              </a:pPr>
              <a:endParaRPr lang="en-US" sz="2100" dirty="0">
                <a:solidFill>
                  <a:srgbClr val="134B8E"/>
                </a:solidFill>
                <a:latin typeface="+mj-lt"/>
              </a:endParaRPr>
            </a:p>
          </p:txBody>
        </p:sp>
        <p:sp>
          <p:nvSpPr>
            <p:cNvPr id="13" name="Rectangle 12">
              <a:extLst>
                <a:ext uri="{FF2B5EF4-FFF2-40B4-BE49-F238E27FC236}">
                  <a16:creationId xmlns:a16="http://schemas.microsoft.com/office/drawing/2014/main" id="{B18C12CE-F106-4E72-9AE4-562763D3E90E}"/>
                </a:ext>
              </a:extLst>
            </p:cNvPr>
            <p:cNvSpPr/>
            <p:nvPr/>
          </p:nvSpPr>
          <p:spPr>
            <a:xfrm>
              <a:off x="-1489104" y="4989090"/>
              <a:ext cx="6485287" cy="908864"/>
            </a:xfrm>
            <a:prstGeom prst="rect">
              <a:avLst/>
            </a:prstGeom>
          </p:spPr>
          <p:txBody>
            <a:bodyPr wrap="square">
              <a:spAutoFit/>
            </a:bodyPr>
            <a:lstStyle/>
            <a:p>
              <a:pPr defTabSz="685800">
                <a:lnSpc>
                  <a:spcPct val="150000"/>
                </a:lnSpc>
                <a:spcBef>
                  <a:spcPts val="450"/>
                </a:spcBef>
                <a:defRPr/>
              </a:pPr>
              <a:r>
                <a:rPr lang="en-US" sz="2100" dirty="0">
                  <a:solidFill>
                    <a:srgbClr val="134B8E"/>
                  </a:solidFill>
                  <a:latin typeface="+mj-lt"/>
                </a:rPr>
                <a:t>System-Oriented</a:t>
              </a:r>
            </a:p>
          </p:txBody>
        </p:sp>
        <p:sp>
          <p:nvSpPr>
            <p:cNvPr id="14" name="Content Placeholder 2">
              <a:extLst>
                <a:ext uri="{FF2B5EF4-FFF2-40B4-BE49-F238E27FC236}">
                  <a16:creationId xmlns:a16="http://schemas.microsoft.com/office/drawing/2014/main" id="{47DCFDC3-41C3-4A73-BBA2-D2475300E645}"/>
                </a:ext>
              </a:extLst>
            </p:cNvPr>
            <p:cNvSpPr txBox="1">
              <a:spLocks/>
            </p:cNvSpPr>
            <p:nvPr/>
          </p:nvSpPr>
          <p:spPr>
            <a:xfrm>
              <a:off x="-1447333" y="2977737"/>
              <a:ext cx="5422868" cy="658836"/>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ts val="750"/>
                </a:spcBef>
                <a:buNone/>
                <a:defRPr/>
              </a:pPr>
              <a:r>
                <a:rPr lang="en-US" sz="1350" dirty="0">
                  <a:latin typeface="Arial"/>
                </a:rPr>
                <a:t>Failure after a certain inflection point in scale</a:t>
              </a:r>
            </a:p>
          </p:txBody>
        </p:sp>
        <p:sp>
          <p:nvSpPr>
            <p:cNvPr id="15" name="Content Placeholder 2">
              <a:extLst>
                <a:ext uri="{FF2B5EF4-FFF2-40B4-BE49-F238E27FC236}">
                  <a16:creationId xmlns:a16="http://schemas.microsoft.com/office/drawing/2014/main" id="{70760B48-1E20-4DF9-8E75-0C0141886CE2}"/>
                </a:ext>
              </a:extLst>
            </p:cNvPr>
            <p:cNvSpPr txBox="1">
              <a:spLocks/>
            </p:cNvSpPr>
            <p:nvPr/>
          </p:nvSpPr>
          <p:spPr>
            <a:xfrm>
              <a:off x="-1449655" y="5635611"/>
              <a:ext cx="6072222" cy="100658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ts val="750"/>
                </a:spcBef>
                <a:buNone/>
                <a:defRPr/>
              </a:pPr>
              <a:r>
                <a:rPr lang="en-US" sz="1350" dirty="0">
                  <a:latin typeface="+mj-lt"/>
                </a:rPr>
                <a:t>Scalable and integrated in workstreams (combining people/process/technology)</a:t>
              </a:r>
            </a:p>
          </p:txBody>
        </p:sp>
        <p:pic>
          <p:nvPicPr>
            <p:cNvPr id="16" name="Picture 15">
              <a:extLst>
                <a:ext uri="{FF2B5EF4-FFF2-40B4-BE49-F238E27FC236}">
                  <a16:creationId xmlns:a16="http://schemas.microsoft.com/office/drawing/2014/main" id="{F6856095-6203-4E48-A67F-5BCB8DE5A56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625258" y="4661459"/>
              <a:ext cx="5677705" cy="2064620"/>
            </a:xfrm>
            <a:prstGeom prst="rect">
              <a:avLst/>
            </a:prstGeom>
          </p:spPr>
        </p:pic>
      </p:grpSp>
      <p:sp>
        <p:nvSpPr>
          <p:cNvPr id="3" name="Title 2"/>
          <p:cNvSpPr>
            <a:spLocks noGrp="1"/>
          </p:cNvSpPr>
          <p:nvPr>
            <p:ph type="title"/>
          </p:nvPr>
        </p:nvSpPr>
        <p:spPr>
          <a:xfrm>
            <a:off x="1851234" y="0"/>
            <a:ext cx="7191165" cy="894080"/>
          </a:xfrm>
        </p:spPr>
        <p:txBody>
          <a:bodyPr>
            <a:noAutofit/>
          </a:bodyPr>
          <a:lstStyle/>
          <a:p>
            <a:r>
              <a:rPr lang="en-US" sz="2400" dirty="0"/>
              <a:t>PEOPLE VS. SYSTEM-ORIENTED FRAMEWORKS</a:t>
            </a:r>
          </a:p>
        </p:txBody>
      </p:sp>
      <p:sp>
        <p:nvSpPr>
          <p:cNvPr id="17" name="Slide Number Placeholder 3">
            <a:extLst>
              <a:ext uri="{FF2B5EF4-FFF2-40B4-BE49-F238E27FC236}">
                <a16:creationId xmlns:a16="http://schemas.microsoft.com/office/drawing/2014/main" id="{D4A0A816-748C-4836-B095-EA60E1F26002}"/>
              </a:ext>
            </a:extLst>
          </p:cNvPr>
          <p:cNvSpPr>
            <a:spLocks noGrp="1"/>
          </p:cNvSpPr>
          <p:nvPr>
            <p:ph type="sldNum" sz="quarter" idx="12"/>
          </p:nvPr>
        </p:nvSpPr>
        <p:spPr>
          <a:xfrm>
            <a:off x="457200" y="6356350"/>
            <a:ext cx="364921" cy="365125"/>
          </a:xfrm>
        </p:spPr>
        <p:txBody>
          <a:bodyPr/>
          <a:lstStyle/>
          <a:p>
            <a:fld id="{0A15EDCB-D9E2-C344-A82C-8A025967E116}" type="slidenum">
              <a:rPr lang="en-US" smtClean="0"/>
              <a:pPr/>
              <a:t>25</a:t>
            </a:fld>
            <a:endParaRPr lang="en-US" dirty="0"/>
          </a:p>
        </p:txBody>
      </p:sp>
    </p:spTree>
    <p:extLst>
      <p:ext uri="{BB962C8B-B14F-4D97-AF65-F5344CB8AC3E}">
        <p14:creationId xmlns:p14="http://schemas.microsoft.com/office/powerpoint/2010/main" val="7287632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889760" y="1"/>
            <a:ext cx="7765893" cy="883920"/>
          </a:xfrm>
        </p:spPr>
        <p:txBody>
          <a:bodyPr>
            <a:normAutofit/>
          </a:bodyPr>
          <a:lstStyle/>
          <a:p>
            <a:r>
              <a:rPr lang="en-US" sz="2400" dirty="0"/>
              <a:t>POOR DATA QUALITY</a:t>
            </a:r>
          </a:p>
        </p:txBody>
      </p:sp>
      <p:sp>
        <p:nvSpPr>
          <p:cNvPr id="2" name="Slide Number Placeholder 1"/>
          <p:cNvSpPr>
            <a:spLocks noGrp="1"/>
          </p:cNvSpPr>
          <p:nvPr>
            <p:ph type="sldNum" sz="quarter" idx="12"/>
          </p:nvPr>
        </p:nvSpPr>
        <p:spPr/>
        <p:txBody>
          <a:bodyPr/>
          <a:lstStyle/>
          <a:p>
            <a:fld id="{0A15EDCB-D9E2-C344-A82C-8A025967E116}" type="slidenum">
              <a:rPr lang="en-US"/>
              <a:pPr/>
              <a:t>26</a:t>
            </a:fld>
            <a:endParaRPr lang="en-US" dirty="0"/>
          </a:p>
        </p:txBody>
      </p:sp>
      <p:graphicFrame>
        <p:nvGraphicFramePr>
          <p:cNvPr id="5" name="Diagram 4"/>
          <p:cNvGraphicFramePr/>
          <p:nvPr>
            <p:extLst>
              <p:ext uri="{D42A27DB-BD31-4B8C-83A1-F6EECF244321}">
                <p14:modId xmlns:p14="http://schemas.microsoft.com/office/powerpoint/2010/main" val="651532663"/>
              </p:ext>
            </p:extLst>
          </p:nvPr>
        </p:nvGraphicFramePr>
        <p:xfrm>
          <a:off x="1499260" y="1658683"/>
          <a:ext cx="6145480" cy="41079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499717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57747" y="1073020"/>
            <a:ext cx="8791074" cy="5578557"/>
          </a:xfrm>
          <a:prstGeom prst="rect">
            <a:avLst/>
          </a:prstGeom>
          <a:solidFill>
            <a:schemeClr val="tx2">
              <a:lumMod val="25000"/>
              <a:lumOff val="75000"/>
            </a:schemeClr>
          </a:solidFill>
          <a:ln>
            <a:solidFill>
              <a:schemeClr val="accent2">
                <a:lumMod val="40000"/>
                <a:lumOff val="60000"/>
              </a:schemeClr>
            </a:solidFill>
          </a:ln>
          <a:effectLst>
            <a:outerShdw blurRad="50800" dist="38100" dir="5400000" algn="t" rotWithShape="0">
              <a:prstClr val="black">
                <a:alpha val="40000"/>
              </a:prstClr>
            </a:outerShdw>
          </a:effectLst>
        </p:spPr>
        <p:txBody>
          <a:bodyPr wrap="square" rtlCol="0">
            <a:spAutoFit/>
          </a:bodyPr>
          <a:lstStyle/>
          <a:p>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67794220"/>
              </p:ext>
            </p:extLst>
          </p:nvPr>
        </p:nvGraphicFramePr>
        <p:xfrm>
          <a:off x="751306" y="2995596"/>
          <a:ext cx="7700210" cy="36559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3" name="Diagram 2"/>
          <p:cNvGraphicFramePr/>
          <p:nvPr>
            <p:extLst>
              <p:ext uri="{D42A27DB-BD31-4B8C-83A1-F6EECF244321}">
                <p14:modId xmlns:p14="http://schemas.microsoft.com/office/powerpoint/2010/main" val="373032567"/>
              </p:ext>
            </p:extLst>
          </p:nvPr>
        </p:nvGraphicFramePr>
        <p:xfrm>
          <a:off x="296870" y="1073020"/>
          <a:ext cx="8496786" cy="136224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5" name="Down Arrow 4"/>
          <p:cNvSpPr/>
          <p:nvPr/>
        </p:nvSpPr>
        <p:spPr>
          <a:xfrm rot="20151681">
            <a:off x="2660316" y="2314379"/>
            <a:ext cx="770021" cy="849092"/>
          </a:xfrm>
          <a:prstGeom prst="downArrow">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Down Arrow 5"/>
          <p:cNvSpPr/>
          <p:nvPr/>
        </p:nvSpPr>
        <p:spPr>
          <a:xfrm rot="1971540">
            <a:off x="5796961" y="2290882"/>
            <a:ext cx="770021" cy="849092"/>
          </a:xfrm>
          <a:prstGeom prst="downArrow">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TextBox 7"/>
          <p:cNvSpPr txBox="1"/>
          <p:nvPr/>
        </p:nvSpPr>
        <p:spPr>
          <a:xfrm rot="16200000">
            <a:off x="-736134" y="3865149"/>
            <a:ext cx="3328168" cy="707886"/>
          </a:xfrm>
          <a:prstGeom prst="rect">
            <a:avLst/>
          </a:prstGeom>
          <a:noFill/>
        </p:spPr>
        <p:txBody>
          <a:bodyPr wrap="square" rtlCol="0">
            <a:spAutoFit/>
          </a:bodyPr>
          <a:lstStyle/>
          <a:p>
            <a:r>
              <a:rPr lang="en-US" sz="4000" dirty="0"/>
              <a:t>Governance</a:t>
            </a:r>
          </a:p>
        </p:txBody>
      </p:sp>
      <p:sp>
        <p:nvSpPr>
          <p:cNvPr id="11" name="Title 1">
            <a:extLst>
              <a:ext uri="{FF2B5EF4-FFF2-40B4-BE49-F238E27FC236}">
                <a16:creationId xmlns:a16="http://schemas.microsoft.com/office/drawing/2014/main" id="{FD2BF295-B12D-4475-8121-18ECB1DEF671}"/>
              </a:ext>
            </a:extLst>
          </p:cNvPr>
          <p:cNvSpPr txBox="1">
            <a:spLocks/>
          </p:cNvSpPr>
          <p:nvPr/>
        </p:nvSpPr>
        <p:spPr>
          <a:xfrm>
            <a:off x="1942386" y="0"/>
            <a:ext cx="6965795" cy="873760"/>
          </a:xfrm>
          <a:prstGeom prst="rect">
            <a:avLst/>
          </a:prstGeom>
        </p:spPr>
        <p:txBody>
          <a:bodyPr vert="horz" lIns="91440" tIns="45720" rIns="91440" bIns="45720" rtlCol="0" anchor="ctr">
            <a:normAutofit fontScale="97500"/>
          </a:bodyPr>
          <a:lstStyle>
            <a:lvl1pPr algn="l" defTabSz="457200" rtl="0" eaLnBrk="1" latinLnBrk="0" hangingPunct="1">
              <a:spcBef>
                <a:spcPct val="0"/>
              </a:spcBef>
              <a:buNone/>
              <a:defRPr sz="3200" b="1" kern="1200">
                <a:solidFill>
                  <a:schemeClr val="accent6"/>
                </a:solidFill>
                <a:latin typeface="Georgia" pitchFamily="18" charset="0"/>
                <a:ea typeface="+mj-ea"/>
                <a:cs typeface="+mj-cs"/>
              </a:defRPr>
            </a:lvl1pPr>
          </a:lstStyle>
          <a:p>
            <a:r>
              <a:rPr lang="en-US" sz="2400" dirty="0"/>
              <a:t>VENDOR RISK MANAGEMENT PROGRAM</a:t>
            </a:r>
          </a:p>
        </p:txBody>
      </p:sp>
    </p:spTree>
    <p:extLst>
      <p:ext uri="{BB962C8B-B14F-4D97-AF65-F5344CB8AC3E}">
        <p14:creationId xmlns:p14="http://schemas.microsoft.com/office/powerpoint/2010/main" val="305412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697D5B-FEF3-44C5-863C-951443D7568A}"/>
              </a:ext>
            </a:extLst>
          </p:cNvPr>
          <p:cNvSpPr>
            <a:spLocks noGrp="1"/>
          </p:cNvSpPr>
          <p:nvPr>
            <p:ph type="title"/>
          </p:nvPr>
        </p:nvSpPr>
        <p:spPr>
          <a:xfrm>
            <a:off x="639660" y="2554663"/>
            <a:ext cx="7765893" cy="718819"/>
          </a:xfrm>
        </p:spPr>
        <p:txBody>
          <a:bodyPr>
            <a:normAutofit fontScale="90000"/>
          </a:bodyPr>
          <a:lstStyle/>
          <a:p>
            <a:r>
              <a:rPr lang="en-US" dirty="0"/>
              <a:t>Question 4</a:t>
            </a:r>
            <a:br>
              <a:rPr lang="en-US" dirty="0"/>
            </a:br>
            <a:br>
              <a:rPr lang="en-US" dirty="0"/>
            </a:br>
            <a:r>
              <a:rPr lang="en-US" dirty="0"/>
              <a:t>Which SOC Report(s) will include the evaluation of the service provider’s internal control design and effectiveness?</a:t>
            </a:r>
            <a:br>
              <a:rPr lang="en-US" dirty="0"/>
            </a:br>
            <a:br>
              <a:rPr lang="en-US" dirty="0"/>
            </a:br>
            <a:endParaRPr lang="en-US" dirty="0"/>
          </a:p>
        </p:txBody>
      </p:sp>
      <p:sp>
        <p:nvSpPr>
          <p:cNvPr id="4" name="Slide Number Placeholder 3">
            <a:extLst>
              <a:ext uri="{FF2B5EF4-FFF2-40B4-BE49-F238E27FC236}">
                <a16:creationId xmlns:a16="http://schemas.microsoft.com/office/drawing/2014/main" id="{33D47449-95FA-48B2-925F-C71244C3F03A}"/>
              </a:ext>
            </a:extLst>
          </p:cNvPr>
          <p:cNvSpPr>
            <a:spLocks noGrp="1"/>
          </p:cNvSpPr>
          <p:nvPr>
            <p:ph type="sldNum" sz="quarter" idx="12"/>
          </p:nvPr>
        </p:nvSpPr>
        <p:spPr/>
        <p:txBody>
          <a:bodyPr/>
          <a:lstStyle/>
          <a:p>
            <a:fld id="{0A15EDCB-D9E2-C344-A82C-8A025967E116}" type="slidenum">
              <a:rPr lang="en-US" smtClean="0"/>
              <a:pPr/>
              <a:t>28</a:t>
            </a:fld>
            <a:endParaRPr lang="en-US" dirty="0"/>
          </a:p>
        </p:txBody>
      </p:sp>
      <p:sp>
        <p:nvSpPr>
          <p:cNvPr id="5" name="Content Placeholder 3">
            <a:extLst>
              <a:ext uri="{FF2B5EF4-FFF2-40B4-BE49-F238E27FC236}">
                <a16:creationId xmlns:a16="http://schemas.microsoft.com/office/drawing/2014/main" id="{1588D489-D479-43BF-B3E3-6FE5DBFF83EB}"/>
              </a:ext>
            </a:extLst>
          </p:cNvPr>
          <p:cNvSpPr txBox="1">
            <a:spLocks/>
          </p:cNvSpPr>
          <p:nvPr/>
        </p:nvSpPr>
        <p:spPr>
          <a:xfrm>
            <a:off x="693538" y="3943927"/>
            <a:ext cx="6538536" cy="2412424"/>
          </a:xfrm>
          <a:prstGeom prst="rect">
            <a:avLst/>
          </a:prstGeom>
        </p:spPr>
        <p:txBody>
          <a:bodyPr>
            <a:normAutofit/>
          </a:bodyPr>
          <a:lstStyle>
            <a:lvl1pPr marL="342900" indent="-342900" algn="l" defTabSz="457200" rtl="0" eaLnBrk="1" latinLnBrk="0" hangingPunct="1">
              <a:spcBef>
                <a:spcPct val="20000"/>
              </a:spcBef>
              <a:buFont typeface="Arial"/>
              <a:buChar char="•"/>
              <a:defRPr sz="2400" kern="1200">
                <a:solidFill>
                  <a:srgbClr val="03244F"/>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rgbClr val="03244F"/>
                </a:solidFill>
                <a:latin typeface="+mn-lt"/>
                <a:ea typeface="+mn-ea"/>
                <a:cs typeface="+mn-cs"/>
              </a:defRPr>
            </a:lvl2pPr>
            <a:lvl3pPr marL="1143000" indent="-228600" algn="l" defTabSz="457200" rtl="0" eaLnBrk="1" latinLnBrk="0" hangingPunct="1">
              <a:spcBef>
                <a:spcPct val="20000"/>
              </a:spcBef>
              <a:buFont typeface="Arial"/>
              <a:buChar char="•"/>
              <a:defRPr sz="1400" kern="1200">
                <a:solidFill>
                  <a:srgbClr val="03244F"/>
                </a:solidFill>
                <a:latin typeface="+mn-lt"/>
                <a:ea typeface="+mn-ea"/>
                <a:cs typeface="+mn-cs"/>
              </a:defRPr>
            </a:lvl3pPr>
            <a:lvl4pPr marL="1600200" indent="-228600" algn="l" defTabSz="457200" rtl="0" eaLnBrk="1" latinLnBrk="0" hangingPunct="1">
              <a:spcBef>
                <a:spcPct val="20000"/>
              </a:spcBef>
              <a:buFont typeface="Arial"/>
              <a:buChar char="–"/>
              <a:defRPr sz="1050" kern="1200">
                <a:solidFill>
                  <a:srgbClr val="03244F"/>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indent="-457200">
              <a:buClr>
                <a:schemeClr val="bg2">
                  <a:lumMod val="50000"/>
                </a:schemeClr>
              </a:buClr>
              <a:buFont typeface="+mj-lt"/>
              <a:buAutoNum type="alphaUcPeriod"/>
            </a:pPr>
            <a:r>
              <a:rPr lang="en-US" sz="1800" b="1" dirty="0"/>
              <a:t>SOC 2 Type 2</a:t>
            </a:r>
          </a:p>
          <a:p>
            <a:pPr marL="457200" indent="-457200">
              <a:buClr>
                <a:schemeClr val="bg2">
                  <a:lumMod val="50000"/>
                </a:schemeClr>
              </a:buClr>
              <a:buFont typeface="+mj-lt"/>
              <a:buAutoNum type="alphaUcPeriod"/>
            </a:pPr>
            <a:r>
              <a:rPr lang="en-US" sz="1800" b="1" dirty="0"/>
              <a:t>SOC 2 Type 1</a:t>
            </a:r>
          </a:p>
          <a:p>
            <a:pPr marL="457200" indent="-457200">
              <a:buClr>
                <a:schemeClr val="bg2">
                  <a:lumMod val="50000"/>
                </a:schemeClr>
              </a:buClr>
              <a:buFont typeface="+mj-lt"/>
              <a:buAutoNum type="alphaUcPeriod"/>
            </a:pPr>
            <a:r>
              <a:rPr lang="en-US" sz="1800" b="1" dirty="0"/>
              <a:t>SOC 1 Type 2</a:t>
            </a:r>
          </a:p>
          <a:p>
            <a:pPr marL="457200" indent="-457200">
              <a:buClr>
                <a:schemeClr val="bg2">
                  <a:lumMod val="50000"/>
                </a:schemeClr>
              </a:buClr>
              <a:buFont typeface="+mj-lt"/>
              <a:buAutoNum type="alphaUcPeriod"/>
            </a:pPr>
            <a:r>
              <a:rPr lang="en-US" sz="1800" b="1" dirty="0"/>
              <a:t>Both A and C</a:t>
            </a:r>
          </a:p>
          <a:p>
            <a:pPr marL="457200" indent="-457200">
              <a:buClr>
                <a:schemeClr val="bg2">
                  <a:lumMod val="50000"/>
                </a:schemeClr>
              </a:buClr>
              <a:buFont typeface="+mj-lt"/>
              <a:buAutoNum type="alphaUcPeriod"/>
            </a:pPr>
            <a:endParaRPr lang="en-US" sz="1800" b="1" dirty="0"/>
          </a:p>
        </p:txBody>
      </p:sp>
    </p:spTree>
    <p:extLst>
      <p:ext uri="{BB962C8B-B14F-4D97-AF65-F5344CB8AC3E}">
        <p14:creationId xmlns:p14="http://schemas.microsoft.com/office/powerpoint/2010/main" val="5058273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30400" y="1"/>
            <a:ext cx="7765893" cy="893030"/>
          </a:xfrm>
        </p:spPr>
        <p:txBody>
          <a:bodyPr>
            <a:normAutofit/>
          </a:bodyPr>
          <a:lstStyle/>
          <a:p>
            <a:r>
              <a:rPr lang="en-US" sz="2200" dirty="0"/>
              <a:t>BENEFITS OF A SOC REPORT</a:t>
            </a:r>
          </a:p>
        </p:txBody>
      </p:sp>
      <p:sp>
        <p:nvSpPr>
          <p:cNvPr id="4" name="Slide Number Placeholder 3"/>
          <p:cNvSpPr>
            <a:spLocks noGrp="1"/>
          </p:cNvSpPr>
          <p:nvPr>
            <p:ph type="sldNum" sz="quarter" idx="12"/>
          </p:nvPr>
        </p:nvSpPr>
        <p:spPr/>
        <p:txBody>
          <a:bodyPr/>
          <a:lstStyle/>
          <a:p>
            <a:pPr>
              <a:defRPr/>
            </a:pPr>
            <a:fld id="{8ACA462B-C261-4A73-BCE5-25B137094F2A}" type="slidenum">
              <a:rPr lang="en-US" smtClean="0"/>
              <a:pPr>
                <a:defRPr/>
              </a:pPr>
              <a:t>29</a:t>
            </a:fld>
            <a:endParaRPr lang="en-US" dirty="0"/>
          </a:p>
        </p:txBody>
      </p:sp>
      <p:sp>
        <p:nvSpPr>
          <p:cNvPr id="3" name="Content Placeholder 2"/>
          <p:cNvSpPr>
            <a:spLocks noGrp="1"/>
          </p:cNvSpPr>
          <p:nvPr>
            <p:ph sz="quarter" idx="13"/>
          </p:nvPr>
        </p:nvSpPr>
        <p:spPr>
          <a:xfrm>
            <a:off x="689053" y="1478280"/>
            <a:ext cx="7765894" cy="3735388"/>
          </a:xfrm>
        </p:spPr>
        <p:txBody>
          <a:bodyPr>
            <a:normAutofit fontScale="92500" lnSpcReduction="20000"/>
          </a:bodyPr>
          <a:lstStyle/>
          <a:p>
            <a:pPr marL="288925" indent="-288925">
              <a:buClr>
                <a:schemeClr val="accent6">
                  <a:lumMod val="75000"/>
                </a:schemeClr>
              </a:buClr>
              <a:buFont typeface="Wingdings" panose="05000000000000000000" pitchFamily="2" charset="2"/>
              <a:buChar char="q"/>
            </a:pPr>
            <a:r>
              <a:rPr lang="en-US" altLang="en-US" sz="2100" dirty="0">
                <a:solidFill>
                  <a:schemeClr val="tx1"/>
                </a:solidFill>
              </a:rPr>
              <a:t>Identify control gaps within the control environment and baseline against best practices</a:t>
            </a:r>
          </a:p>
          <a:p>
            <a:pPr marL="288925" indent="-288925">
              <a:buClr>
                <a:schemeClr val="accent6">
                  <a:lumMod val="75000"/>
                </a:schemeClr>
              </a:buClr>
              <a:buFont typeface="Wingdings" panose="05000000000000000000" pitchFamily="2" charset="2"/>
              <a:buChar char="q"/>
            </a:pPr>
            <a:r>
              <a:rPr lang="en-US" altLang="en-US" sz="2100" dirty="0">
                <a:solidFill>
                  <a:schemeClr val="tx1"/>
                </a:solidFill>
              </a:rPr>
              <a:t>Help mitigate or eliminate multiple request from prospective clients, clients and their auditors</a:t>
            </a:r>
          </a:p>
          <a:p>
            <a:pPr marL="288925" indent="-288925">
              <a:buClr>
                <a:schemeClr val="accent6">
                  <a:lumMod val="75000"/>
                </a:schemeClr>
              </a:buClr>
              <a:buFont typeface="Wingdings" panose="05000000000000000000" pitchFamily="2" charset="2"/>
              <a:buChar char="q"/>
            </a:pPr>
            <a:r>
              <a:rPr lang="en-US" altLang="en-US" sz="2100" dirty="0">
                <a:solidFill>
                  <a:schemeClr val="tx1"/>
                </a:solidFill>
              </a:rPr>
              <a:t>Utilize SOC reporting as a product differentiator from the competition</a:t>
            </a:r>
          </a:p>
          <a:p>
            <a:pPr marL="288925" indent="-288925">
              <a:buClr>
                <a:schemeClr val="accent6">
                  <a:lumMod val="75000"/>
                </a:schemeClr>
              </a:buClr>
              <a:buFont typeface="Wingdings" panose="05000000000000000000" pitchFamily="2" charset="2"/>
              <a:buChar char="q"/>
            </a:pPr>
            <a:r>
              <a:rPr lang="en-US" altLang="en-US" sz="2100" dirty="0">
                <a:solidFill>
                  <a:schemeClr val="tx1"/>
                </a:solidFill>
              </a:rPr>
              <a:t>Reduces reputational risk of the Company, which may occur due to a breakdown of the control environment</a:t>
            </a:r>
          </a:p>
          <a:p>
            <a:pPr marL="288925" indent="-288925">
              <a:buClr>
                <a:schemeClr val="accent6">
                  <a:lumMod val="75000"/>
                </a:schemeClr>
              </a:buClr>
              <a:buFont typeface="Wingdings" panose="05000000000000000000" pitchFamily="2" charset="2"/>
              <a:buChar char="q"/>
            </a:pPr>
            <a:r>
              <a:rPr lang="en-US" altLang="en-US" sz="2100" dirty="0">
                <a:solidFill>
                  <a:schemeClr val="tx1"/>
                </a:solidFill>
              </a:rPr>
              <a:t>Improving operational efficiency and risk management</a:t>
            </a:r>
          </a:p>
          <a:p>
            <a:pPr marL="288925" indent="-288925">
              <a:buClr>
                <a:schemeClr val="accent6">
                  <a:lumMod val="75000"/>
                </a:schemeClr>
              </a:buClr>
              <a:buFont typeface="Wingdings" panose="05000000000000000000" pitchFamily="2" charset="2"/>
              <a:buChar char="q"/>
            </a:pPr>
            <a:r>
              <a:rPr lang="en-US" altLang="en-US" sz="2100" dirty="0">
                <a:solidFill>
                  <a:schemeClr val="tx1"/>
                </a:solidFill>
              </a:rPr>
              <a:t>Increase transparency by having an independent third party evaluate the sufficiency, design, and operating effectiveness of controls surrounding client impacting processing </a:t>
            </a:r>
          </a:p>
          <a:p>
            <a:pPr>
              <a:buClr>
                <a:schemeClr val="accent6">
                  <a:lumMod val="75000"/>
                </a:schemeClr>
              </a:buClr>
            </a:pPr>
            <a:endParaRPr lang="en-US" sz="2000" dirty="0"/>
          </a:p>
        </p:txBody>
      </p:sp>
    </p:spTree>
    <p:extLst>
      <p:ext uri="{BB962C8B-B14F-4D97-AF65-F5344CB8AC3E}">
        <p14:creationId xmlns:p14="http://schemas.microsoft.com/office/powerpoint/2010/main" val="27448793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1039" y="1"/>
            <a:ext cx="7152641" cy="872710"/>
          </a:xfrm>
        </p:spPr>
        <p:txBody>
          <a:bodyPr>
            <a:normAutofit/>
          </a:bodyPr>
          <a:lstStyle/>
          <a:p>
            <a:r>
              <a:rPr lang="en-US" sz="2200" dirty="0"/>
              <a:t>SOC REPORTS</a:t>
            </a:r>
          </a:p>
        </p:txBody>
      </p:sp>
      <p:sp>
        <p:nvSpPr>
          <p:cNvPr id="3" name="Slide Number Placeholder 2"/>
          <p:cNvSpPr>
            <a:spLocks noGrp="1"/>
          </p:cNvSpPr>
          <p:nvPr>
            <p:ph type="sldNum" sz="quarter" idx="12"/>
          </p:nvPr>
        </p:nvSpPr>
        <p:spPr/>
        <p:txBody>
          <a:bodyPr/>
          <a:lstStyle/>
          <a:p>
            <a:pPr>
              <a:defRPr/>
            </a:pPr>
            <a:fld id="{8ACA462B-C261-4A73-BCE5-25B137094F2A}" type="slidenum">
              <a:rPr lang="en-US" smtClean="0"/>
              <a:pPr>
                <a:defRPr/>
              </a:pPr>
              <a:t>30</a:t>
            </a:fld>
            <a:endParaRPr lang="en-US" dirty="0"/>
          </a:p>
        </p:txBody>
      </p:sp>
      <p:graphicFrame>
        <p:nvGraphicFramePr>
          <p:cNvPr id="6" name="Content Placeholder 4"/>
          <p:cNvGraphicFramePr>
            <a:graphicFrameLocks noGrp="1"/>
          </p:cNvGraphicFramePr>
          <p:nvPr>
            <p:ph sz="quarter" idx="13"/>
            <p:extLst>
              <p:ext uri="{D42A27DB-BD31-4B8C-83A1-F6EECF244321}">
                <p14:modId xmlns:p14="http://schemas.microsoft.com/office/powerpoint/2010/main" val="3770366643"/>
              </p:ext>
            </p:extLst>
          </p:nvPr>
        </p:nvGraphicFramePr>
        <p:xfrm>
          <a:off x="688975" y="1785620"/>
          <a:ext cx="7766050" cy="37353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929774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1040" y="10160"/>
            <a:ext cx="6415876" cy="812800"/>
          </a:xfrm>
        </p:spPr>
        <p:txBody>
          <a:bodyPr>
            <a:normAutofit/>
          </a:bodyPr>
          <a:lstStyle/>
          <a:p>
            <a:r>
              <a:rPr lang="en-US" sz="2200" dirty="0"/>
              <a:t>SOC REPORT CONTENT</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294614487"/>
              </p:ext>
            </p:extLst>
          </p:nvPr>
        </p:nvGraphicFramePr>
        <p:xfrm>
          <a:off x="176998" y="1066265"/>
          <a:ext cx="8773962" cy="5614571"/>
        </p:xfrm>
        <a:graphic>
          <a:graphicData uri="http://schemas.openxmlformats.org/drawingml/2006/table">
            <a:tbl>
              <a:tblPr firstRow="1" bandRow="1">
                <a:tableStyleId>{5C22544A-7EE6-4342-B048-85BDC9FD1C3A}</a:tableStyleId>
              </a:tblPr>
              <a:tblGrid>
                <a:gridCol w="1360133">
                  <a:extLst>
                    <a:ext uri="{9D8B030D-6E8A-4147-A177-3AD203B41FA5}">
                      <a16:colId xmlns:a16="http://schemas.microsoft.com/office/drawing/2014/main" val="640388441"/>
                    </a:ext>
                  </a:extLst>
                </a:gridCol>
                <a:gridCol w="3634277">
                  <a:extLst>
                    <a:ext uri="{9D8B030D-6E8A-4147-A177-3AD203B41FA5}">
                      <a16:colId xmlns:a16="http://schemas.microsoft.com/office/drawing/2014/main" val="2075961376"/>
                    </a:ext>
                  </a:extLst>
                </a:gridCol>
                <a:gridCol w="3779552">
                  <a:extLst>
                    <a:ext uri="{9D8B030D-6E8A-4147-A177-3AD203B41FA5}">
                      <a16:colId xmlns:a16="http://schemas.microsoft.com/office/drawing/2014/main" val="1526139841"/>
                    </a:ext>
                  </a:extLst>
                </a:gridCol>
              </a:tblGrid>
              <a:tr h="410440">
                <a:tc>
                  <a:txBody>
                    <a:bodyPr/>
                    <a:lstStyle/>
                    <a:p>
                      <a:r>
                        <a:rPr lang="en-US" sz="2000" dirty="0"/>
                        <a:t>Section</a:t>
                      </a:r>
                    </a:p>
                  </a:txBody>
                  <a:tcPr/>
                </a:tc>
                <a:tc>
                  <a:txBody>
                    <a:bodyPr/>
                    <a:lstStyle/>
                    <a:p>
                      <a:r>
                        <a:rPr lang="en-US" sz="2000" dirty="0"/>
                        <a:t>SOC</a:t>
                      </a:r>
                      <a:r>
                        <a:rPr lang="en-US" sz="2000" baseline="0" dirty="0"/>
                        <a:t> 1</a:t>
                      </a:r>
                      <a:endParaRPr lang="en-US" sz="2000" dirty="0"/>
                    </a:p>
                  </a:txBody>
                  <a:tcPr/>
                </a:tc>
                <a:tc>
                  <a:txBody>
                    <a:bodyPr/>
                    <a:lstStyle/>
                    <a:p>
                      <a:r>
                        <a:rPr lang="en-US" sz="2000" dirty="0"/>
                        <a:t>SOC 2</a:t>
                      </a:r>
                    </a:p>
                  </a:txBody>
                  <a:tcPr/>
                </a:tc>
                <a:extLst>
                  <a:ext uri="{0D108BD9-81ED-4DB2-BD59-A6C34878D82A}">
                    <a16:rowId xmlns:a16="http://schemas.microsoft.com/office/drawing/2014/main" val="2991750567"/>
                  </a:ext>
                </a:extLst>
              </a:tr>
              <a:tr h="711322">
                <a:tc>
                  <a:txBody>
                    <a:bodyPr/>
                    <a:lstStyle/>
                    <a:p>
                      <a:r>
                        <a:rPr lang="en-US" sz="2000" dirty="0"/>
                        <a:t>I</a:t>
                      </a:r>
                    </a:p>
                  </a:txBody>
                  <a:tcPr/>
                </a:tc>
                <a:tc>
                  <a:txBody>
                    <a:bodyPr/>
                    <a:lstStyle/>
                    <a:p>
                      <a:r>
                        <a:rPr lang="en-US" sz="2000" dirty="0"/>
                        <a:t>Independent Service Auditor’s Report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Management’s Assertion</a:t>
                      </a:r>
                    </a:p>
                    <a:p>
                      <a:endParaRPr lang="en-US" sz="2000" dirty="0"/>
                    </a:p>
                  </a:txBody>
                  <a:tcPr/>
                </a:tc>
                <a:extLst>
                  <a:ext uri="{0D108BD9-81ED-4DB2-BD59-A6C34878D82A}">
                    <a16:rowId xmlns:a16="http://schemas.microsoft.com/office/drawing/2014/main" val="2325714307"/>
                  </a:ext>
                </a:extLst>
              </a:tr>
              <a:tr h="711322">
                <a:tc>
                  <a:txBody>
                    <a:bodyPr/>
                    <a:lstStyle/>
                    <a:p>
                      <a:r>
                        <a:rPr lang="en-US" sz="2000" dirty="0"/>
                        <a:t>II</a:t>
                      </a:r>
                    </a:p>
                  </a:txBody>
                  <a:tcPr/>
                </a:tc>
                <a:tc>
                  <a:txBody>
                    <a:bodyPr/>
                    <a:lstStyle/>
                    <a:p>
                      <a:r>
                        <a:rPr lang="en-US" sz="2000" dirty="0"/>
                        <a:t>Management’s Assertion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Independent Service Auditor’s Report</a:t>
                      </a:r>
                    </a:p>
                  </a:txBody>
                  <a:tcPr/>
                </a:tc>
                <a:extLst>
                  <a:ext uri="{0D108BD9-81ED-4DB2-BD59-A6C34878D82A}">
                    <a16:rowId xmlns:a16="http://schemas.microsoft.com/office/drawing/2014/main" val="707663206"/>
                  </a:ext>
                </a:extLst>
              </a:tr>
              <a:tr h="410440">
                <a:tc>
                  <a:txBody>
                    <a:bodyPr/>
                    <a:lstStyle/>
                    <a:p>
                      <a:r>
                        <a:rPr lang="en-US" sz="2000" dirty="0"/>
                        <a:t>III</a:t>
                      </a:r>
                    </a:p>
                  </a:txBody>
                  <a:tcPr/>
                </a:tc>
                <a:tc gridSpan="2">
                  <a:txBody>
                    <a:bodyPr/>
                    <a:lstStyle/>
                    <a:p>
                      <a:r>
                        <a:rPr lang="en-US" sz="2000" dirty="0"/>
                        <a:t>Description of Service Organization’s System</a:t>
                      </a:r>
                    </a:p>
                  </a:txBody>
                  <a:tcPr/>
                </a:tc>
                <a:tc hMerge="1">
                  <a:txBody>
                    <a:bodyPr/>
                    <a:lstStyle/>
                    <a:p>
                      <a:endParaRPr lang="en-US"/>
                    </a:p>
                  </a:txBody>
                  <a:tcPr/>
                </a:tc>
                <a:extLst>
                  <a:ext uri="{0D108BD9-81ED-4DB2-BD59-A6C34878D82A}">
                    <a16:rowId xmlns:a16="http://schemas.microsoft.com/office/drawing/2014/main" val="2500965941"/>
                  </a:ext>
                </a:extLst>
              </a:tr>
              <a:tr h="1020592">
                <a:tc>
                  <a:txBody>
                    <a:bodyPr/>
                    <a:lstStyle/>
                    <a:p>
                      <a:r>
                        <a:rPr lang="en-US" sz="2000" dirty="0"/>
                        <a:t>IV </a:t>
                      </a:r>
                    </a:p>
                    <a:p>
                      <a:r>
                        <a:rPr lang="en-US" sz="2000" dirty="0"/>
                        <a:t>(Type 1)</a:t>
                      </a:r>
                    </a:p>
                  </a:txBody>
                  <a:tcPr/>
                </a:tc>
                <a:tc>
                  <a:txBody>
                    <a:bodyPr/>
                    <a:lstStyle/>
                    <a:p>
                      <a:r>
                        <a:rPr lang="en-US" sz="2000" dirty="0"/>
                        <a:t>Control Objectives and Related</a:t>
                      </a:r>
                      <a:r>
                        <a:rPr lang="en-US" sz="2000" baseline="0" dirty="0"/>
                        <a:t> Controls</a:t>
                      </a:r>
                      <a:endParaRPr lang="en-US" sz="2000" dirty="0"/>
                    </a:p>
                  </a:txBody>
                  <a:tcPr/>
                </a:tc>
                <a:tc>
                  <a:txBody>
                    <a:bodyPr/>
                    <a:lstStyle/>
                    <a:p>
                      <a:r>
                        <a:rPr lang="en-US" sz="2000" dirty="0"/>
                        <a:t>Trust Services Categories,</a:t>
                      </a:r>
                      <a:r>
                        <a:rPr lang="en-US" sz="2000" baseline="0" dirty="0"/>
                        <a:t> Trust Services Criteria and Related Controls</a:t>
                      </a:r>
                      <a:endParaRPr lang="en-US" sz="2000" dirty="0"/>
                    </a:p>
                  </a:txBody>
                  <a:tcPr/>
                </a:tc>
                <a:extLst>
                  <a:ext uri="{0D108BD9-81ED-4DB2-BD59-A6C34878D82A}">
                    <a16:rowId xmlns:a16="http://schemas.microsoft.com/office/drawing/2014/main" val="4179042579"/>
                  </a:ext>
                </a:extLst>
              </a:tr>
              <a:tr h="1639133">
                <a:tc>
                  <a:txBody>
                    <a:bodyPr/>
                    <a:lstStyle/>
                    <a:p>
                      <a:r>
                        <a:rPr lang="en-US" sz="2000" dirty="0"/>
                        <a:t>IV </a:t>
                      </a:r>
                    </a:p>
                    <a:p>
                      <a:r>
                        <a:rPr lang="en-US" sz="2000" dirty="0"/>
                        <a:t>(Type 2)</a:t>
                      </a:r>
                    </a:p>
                  </a:txBody>
                  <a:tcPr/>
                </a:tc>
                <a:tc>
                  <a:txBody>
                    <a:bodyPr/>
                    <a:lstStyle/>
                    <a:p>
                      <a:r>
                        <a:rPr lang="en-US" sz="2000" dirty="0"/>
                        <a:t>Control</a:t>
                      </a:r>
                      <a:r>
                        <a:rPr lang="en-US" sz="2000" baseline="0" dirty="0"/>
                        <a:t> Objectives, Related Controls, Service Auditor’s Tests of Controls and Results of Testing</a:t>
                      </a:r>
                      <a:endParaRPr lang="en-US" sz="2000" dirty="0"/>
                    </a:p>
                  </a:txBody>
                  <a:tcPr/>
                </a:tc>
                <a:tc>
                  <a:txBody>
                    <a:bodyPr/>
                    <a:lstStyle/>
                    <a:p>
                      <a:r>
                        <a:rPr lang="en-US" sz="2000" dirty="0"/>
                        <a:t>Trust Services Categories,</a:t>
                      </a:r>
                      <a:r>
                        <a:rPr lang="en-US" sz="2000" baseline="0" dirty="0"/>
                        <a:t> Trust Service Criteria (TSC), and Related Controls, Service Auditor’s Test of Controls and Results of Tests</a:t>
                      </a:r>
                      <a:endParaRPr lang="en-US" sz="2000" dirty="0"/>
                    </a:p>
                  </a:txBody>
                  <a:tcPr/>
                </a:tc>
                <a:extLst>
                  <a:ext uri="{0D108BD9-81ED-4DB2-BD59-A6C34878D82A}">
                    <a16:rowId xmlns:a16="http://schemas.microsoft.com/office/drawing/2014/main" val="3741447129"/>
                  </a:ext>
                </a:extLst>
              </a:tr>
              <a:tr h="711322">
                <a:tc>
                  <a:txBody>
                    <a:bodyPr/>
                    <a:lstStyle/>
                    <a:p>
                      <a:r>
                        <a:rPr lang="en-US" sz="2000" dirty="0"/>
                        <a:t>V (Optional)</a:t>
                      </a:r>
                    </a:p>
                  </a:txBody>
                  <a:tcPr/>
                </a:tc>
                <a:tc gridSpan="2">
                  <a:txBody>
                    <a:bodyPr/>
                    <a:lstStyle/>
                    <a:p>
                      <a:r>
                        <a:rPr lang="en-US" sz="2000" dirty="0"/>
                        <a:t>Other Information</a:t>
                      </a:r>
                      <a:r>
                        <a:rPr lang="en-US" sz="2000" baseline="0" dirty="0"/>
                        <a:t> Provided by Service Organization Not Covered by the Service Auditor’s Report</a:t>
                      </a:r>
                      <a:endParaRPr lang="en-US" sz="2000" dirty="0"/>
                    </a:p>
                  </a:txBody>
                  <a:tcPr/>
                </a:tc>
                <a:tc hMerge="1">
                  <a:txBody>
                    <a:bodyPr/>
                    <a:lstStyle/>
                    <a:p>
                      <a:endParaRPr lang="en-US"/>
                    </a:p>
                  </a:txBody>
                  <a:tcPr/>
                </a:tc>
                <a:extLst>
                  <a:ext uri="{0D108BD9-81ED-4DB2-BD59-A6C34878D82A}">
                    <a16:rowId xmlns:a16="http://schemas.microsoft.com/office/drawing/2014/main" val="2809187412"/>
                  </a:ext>
                </a:extLst>
              </a:tr>
            </a:tbl>
          </a:graphicData>
        </a:graphic>
      </p:graphicFrame>
      <p:sp>
        <p:nvSpPr>
          <p:cNvPr id="4" name="Slide Number Placeholder 3"/>
          <p:cNvSpPr>
            <a:spLocks noGrp="1"/>
          </p:cNvSpPr>
          <p:nvPr>
            <p:ph type="sldNum" sz="quarter" idx="12"/>
          </p:nvPr>
        </p:nvSpPr>
        <p:spPr/>
        <p:txBody>
          <a:bodyPr/>
          <a:lstStyle/>
          <a:p>
            <a:pPr>
              <a:defRPr/>
            </a:pPr>
            <a:fld id="{8ACA462B-C261-4A73-BCE5-25B137094F2A}" type="slidenum">
              <a:rPr lang="en-US" smtClean="0"/>
              <a:pPr>
                <a:defRPr/>
              </a:pPr>
              <a:t>31</a:t>
            </a:fld>
            <a:endParaRPr lang="en-US" dirty="0"/>
          </a:p>
        </p:txBody>
      </p:sp>
    </p:spTree>
    <p:extLst>
      <p:ext uri="{BB962C8B-B14F-4D97-AF65-F5344CB8AC3E}">
        <p14:creationId xmlns:p14="http://schemas.microsoft.com/office/powerpoint/2010/main" val="7896000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0239" y="-8459"/>
            <a:ext cx="6270031" cy="872059"/>
          </a:xfrm>
        </p:spPr>
        <p:txBody>
          <a:bodyPr>
            <a:normAutofit/>
          </a:bodyPr>
          <a:lstStyle/>
          <a:p>
            <a:r>
              <a:rPr lang="en-US" sz="2200" dirty="0"/>
              <a:t>TRUST SERVICE CATEGORIES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71057710"/>
              </p:ext>
            </p:extLst>
          </p:nvPr>
        </p:nvGraphicFramePr>
        <p:xfrm>
          <a:off x="628650" y="1175878"/>
          <a:ext cx="7886700" cy="50196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p:cNvSpPr>
            <a:spLocks noGrp="1"/>
          </p:cNvSpPr>
          <p:nvPr>
            <p:ph type="sldNum" sz="quarter" idx="12"/>
          </p:nvPr>
        </p:nvSpPr>
        <p:spPr/>
        <p:txBody>
          <a:bodyPr/>
          <a:lstStyle/>
          <a:p>
            <a:pPr>
              <a:defRPr/>
            </a:pPr>
            <a:fld id="{8ACA462B-C261-4A73-BCE5-25B137094F2A}" type="slidenum">
              <a:rPr lang="en-US" smtClean="0"/>
              <a:pPr>
                <a:defRPr/>
              </a:pPr>
              <a:t>32</a:t>
            </a:fld>
            <a:endParaRPr lang="en-US" dirty="0"/>
          </a:p>
        </p:txBody>
      </p:sp>
    </p:spTree>
    <p:extLst>
      <p:ext uri="{BB962C8B-B14F-4D97-AF65-F5344CB8AC3E}">
        <p14:creationId xmlns:p14="http://schemas.microsoft.com/office/powerpoint/2010/main" val="32142416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8C46AFF-179F-41CC-8C73-D9438D8650DD}"/>
              </a:ext>
            </a:extLst>
          </p:cNvPr>
          <p:cNvSpPr txBox="1"/>
          <p:nvPr/>
        </p:nvSpPr>
        <p:spPr>
          <a:xfrm>
            <a:off x="243840" y="1164279"/>
            <a:ext cx="4331334" cy="4916731"/>
          </a:xfrm>
          <a:prstGeom prst="rect">
            <a:avLst/>
          </a:prstGeom>
          <a:noFill/>
        </p:spPr>
        <p:txBody>
          <a:bodyPr wrap="square">
            <a:spAutoFit/>
          </a:bodyPr>
          <a:lstStyle/>
          <a:p>
            <a:pPr>
              <a:defRPr/>
            </a:pPr>
            <a:r>
              <a:rPr lang="en-US" sz="1950" b="1" dirty="0">
                <a:solidFill>
                  <a:schemeClr val="tx1">
                    <a:lumMod val="85000"/>
                    <a:lumOff val="15000"/>
                  </a:schemeClr>
                </a:solidFill>
                <a:latin typeface="Verdana" charset="0"/>
                <a:ea typeface="Verdana" charset="0"/>
                <a:cs typeface="Verdana" charset="0"/>
              </a:rPr>
              <a:t>CC1.0 – Control Environment</a:t>
            </a:r>
          </a:p>
          <a:p>
            <a:pPr marL="1200150" indent="-1200150">
              <a:defRPr/>
            </a:pPr>
            <a:r>
              <a:rPr lang="en-US" sz="1950" b="1" dirty="0">
                <a:solidFill>
                  <a:schemeClr val="tx1">
                    <a:lumMod val="85000"/>
                    <a:lumOff val="15000"/>
                  </a:schemeClr>
                </a:solidFill>
                <a:latin typeface="Verdana" charset="0"/>
                <a:ea typeface="Verdana" charset="0"/>
                <a:cs typeface="Verdana" charset="0"/>
              </a:rPr>
              <a:t>CC2.0 – Communication and   Information</a:t>
            </a:r>
          </a:p>
          <a:p>
            <a:pPr>
              <a:defRPr/>
            </a:pPr>
            <a:r>
              <a:rPr lang="en-US" sz="1950" b="1" dirty="0">
                <a:solidFill>
                  <a:schemeClr val="tx1">
                    <a:lumMod val="85000"/>
                    <a:lumOff val="15000"/>
                  </a:schemeClr>
                </a:solidFill>
                <a:latin typeface="Verdana" charset="0"/>
                <a:ea typeface="Verdana" charset="0"/>
                <a:cs typeface="Verdana" charset="0"/>
              </a:rPr>
              <a:t>CC3.0 – Risk Management</a:t>
            </a:r>
          </a:p>
          <a:p>
            <a:pPr>
              <a:defRPr/>
            </a:pPr>
            <a:r>
              <a:rPr lang="en-US" sz="1950" b="1" dirty="0">
                <a:solidFill>
                  <a:schemeClr val="tx1">
                    <a:lumMod val="85000"/>
                    <a:lumOff val="15000"/>
                  </a:schemeClr>
                </a:solidFill>
                <a:latin typeface="Verdana" charset="0"/>
                <a:ea typeface="Verdana" charset="0"/>
                <a:cs typeface="Verdana" charset="0"/>
              </a:rPr>
              <a:t>CC4.0 – Monitoring Activities</a:t>
            </a:r>
          </a:p>
          <a:p>
            <a:pPr>
              <a:defRPr/>
            </a:pPr>
            <a:r>
              <a:rPr lang="en-US" sz="1950" b="1" dirty="0">
                <a:solidFill>
                  <a:schemeClr val="tx1">
                    <a:lumMod val="85000"/>
                    <a:lumOff val="15000"/>
                  </a:schemeClr>
                </a:solidFill>
                <a:latin typeface="Verdana" charset="0"/>
                <a:ea typeface="Verdana" charset="0"/>
                <a:cs typeface="Verdana" charset="0"/>
              </a:rPr>
              <a:t>CC5.0 – Control Activities</a:t>
            </a:r>
          </a:p>
          <a:p>
            <a:pPr>
              <a:defRPr/>
            </a:pPr>
            <a:endParaRPr lang="en-US" sz="1950" b="1" dirty="0">
              <a:solidFill>
                <a:schemeClr val="tx1">
                  <a:lumMod val="85000"/>
                  <a:lumOff val="15000"/>
                </a:schemeClr>
              </a:solidFill>
              <a:latin typeface="Verdana" charset="0"/>
              <a:ea typeface="Verdana" charset="0"/>
              <a:cs typeface="Verdana" charset="0"/>
            </a:endParaRPr>
          </a:p>
          <a:p>
            <a:pPr>
              <a:defRPr/>
            </a:pPr>
            <a:endParaRPr lang="en-US" sz="1950" b="1" dirty="0">
              <a:solidFill>
                <a:schemeClr val="tx1">
                  <a:lumMod val="85000"/>
                  <a:lumOff val="15000"/>
                </a:schemeClr>
              </a:solidFill>
              <a:latin typeface="Verdana" charset="0"/>
              <a:ea typeface="Verdana" charset="0"/>
              <a:cs typeface="Verdana" charset="0"/>
            </a:endParaRPr>
          </a:p>
          <a:p>
            <a:pPr marL="1139825" indent="-1139825">
              <a:defRPr/>
            </a:pPr>
            <a:r>
              <a:rPr lang="en-US" sz="1950" b="1" dirty="0">
                <a:solidFill>
                  <a:schemeClr val="tx1">
                    <a:lumMod val="85000"/>
                    <a:lumOff val="15000"/>
                  </a:schemeClr>
                </a:solidFill>
                <a:latin typeface="Verdana" charset="0"/>
                <a:ea typeface="Verdana" charset="0"/>
                <a:cs typeface="Verdana" charset="0"/>
              </a:rPr>
              <a:t>CC6.0 - Logical and Physical  Access Controls</a:t>
            </a:r>
          </a:p>
          <a:p>
            <a:pPr>
              <a:defRPr/>
            </a:pPr>
            <a:r>
              <a:rPr lang="en-US" sz="1950" b="1" dirty="0">
                <a:solidFill>
                  <a:schemeClr val="tx1">
                    <a:lumMod val="85000"/>
                    <a:lumOff val="15000"/>
                  </a:schemeClr>
                </a:solidFill>
                <a:latin typeface="Verdana" charset="0"/>
                <a:ea typeface="Verdana" charset="0"/>
                <a:cs typeface="Verdana" charset="0"/>
              </a:rPr>
              <a:t>CC7.0 – System Operations</a:t>
            </a:r>
          </a:p>
          <a:p>
            <a:pPr>
              <a:defRPr/>
            </a:pPr>
            <a:r>
              <a:rPr lang="en-US" sz="1950" b="1" dirty="0">
                <a:solidFill>
                  <a:schemeClr val="tx1">
                    <a:lumMod val="85000"/>
                    <a:lumOff val="15000"/>
                  </a:schemeClr>
                </a:solidFill>
                <a:latin typeface="Verdana" charset="0"/>
                <a:ea typeface="Verdana" charset="0"/>
                <a:cs typeface="Verdana" charset="0"/>
              </a:rPr>
              <a:t>CC8.0 – Change Management</a:t>
            </a:r>
          </a:p>
          <a:p>
            <a:pPr>
              <a:defRPr/>
            </a:pPr>
            <a:r>
              <a:rPr lang="en-US" sz="1950" b="1" dirty="0">
                <a:solidFill>
                  <a:schemeClr val="tx1">
                    <a:lumMod val="85000"/>
                    <a:lumOff val="15000"/>
                  </a:schemeClr>
                </a:solidFill>
                <a:latin typeface="Verdana" charset="0"/>
                <a:ea typeface="Verdana" charset="0"/>
                <a:cs typeface="Verdana" charset="0"/>
              </a:rPr>
              <a:t>CC9.0 – Risk Management</a:t>
            </a:r>
          </a:p>
          <a:p>
            <a:pPr>
              <a:defRPr/>
            </a:pPr>
            <a:endParaRPr lang="en-US" sz="2000" dirty="0">
              <a:latin typeface="Calibri" charset="0"/>
            </a:endParaRPr>
          </a:p>
          <a:p>
            <a:pPr>
              <a:defRPr/>
            </a:pPr>
            <a:endParaRPr lang="en-US" sz="2000" dirty="0">
              <a:latin typeface="Calibri" charset="0"/>
            </a:endParaRPr>
          </a:p>
          <a:p>
            <a:pPr>
              <a:defRPr/>
            </a:pPr>
            <a:endParaRPr lang="en-US" sz="2000" dirty="0">
              <a:latin typeface="Calibri" charset="0"/>
            </a:endParaRPr>
          </a:p>
        </p:txBody>
      </p:sp>
      <p:sp>
        <p:nvSpPr>
          <p:cNvPr id="2" name="Right Brace 1"/>
          <p:cNvSpPr/>
          <p:nvPr/>
        </p:nvSpPr>
        <p:spPr>
          <a:xfrm>
            <a:off x="4528064" y="1124798"/>
            <a:ext cx="521744" cy="1905377"/>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extBox 2"/>
          <p:cNvSpPr txBox="1"/>
          <p:nvPr/>
        </p:nvSpPr>
        <p:spPr>
          <a:xfrm>
            <a:off x="5347866" y="879986"/>
            <a:ext cx="1292662" cy="2376404"/>
          </a:xfrm>
          <a:prstGeom prst="rect">
            <a:avLst/>
          </a:prstGeom>
          <a:noFill/>
        </p:spPr>
        <p:txBody>
          <a:bodyPr vert="vert" wrap="square" rtlCol="0">
            <a:spAutoFit/>
          </a:bodyPr>
          <a:lstStyle/>
          <a:p>
            <a:pPr algn="ctr"/>
            <a:r>
              <a:rPr lang="en-US" sz="2400" dirty="0">
                <a:solidFill>
                  <a:schemeClr val="accent5">
                    <a:lumMod val="75000"/>
                  </a:schemeClr>
                </a:solidFill>
              </a:rPr>
              <a:t>COSO</a:t>
            </a:r>
          </a:p>
          <a:p>
            <a:pPr algn="ctr"/>
            <a:r>
              <a:rPr lang="en-US" sz="2400" dirty="0">
                <a:solidFill>
                  <a:schemeClr val="accent5">
                    <a:lumMod val="75000"/>
                  </a:schemeClr>
                </a:solidFill>
              </a:rPr>
              <a:t> 5 Components of Internal Controls</a:t>
            </a:r>
          </a:p>
        </p:txBody>
      </p:sp>
      <p:sp>
        <p:nvSpPr>
          <p:cNvPr id="5" name="Slide Number Placeholder 4"/>
          <p:cNvSpPr>
            <a:spLocks noGrp="1"/>
          </p:cNvSpPr>
          <p:nvPr>
            <p:ph type="sldNum" sz="quarter" idx="12"/>
          </p:nvPr>
        </p:nvSpPr>
        <p:spPr/>
        <p:txBody>
          <a:bodyPr/>
          <a:lstStyle/>
          <a:p>
            <a:pPr>
              <a:defRPr/>
            </a:pPr>
            <a:fld id="{0B40ED91-FFA6-4A7F-987E-A6BD7209B76D}" type="slidenum">
              <a:rPr lang="en-US" smtClean="0"/>
              <a:pPr>
                <a:defRPr/>
              </a:pPr>
              <a:t>33</a:t>
            </a:fld>
            <a:endParaRPr lang="en-US" dirty="0"/>
          </a:p>
        </p:txBody>
      </p:sp>
      <p:pic>
        <p:nvPicPr>
          <p:cNvPr id="14" name="Picture 13" descr="City lights focused in magnifying glass">
            <a:extLst>
              <a:ext uri="{FF2B5EF4-FFF2-40B4-BE49-F238E27FC236}">
                <a16:creationId xmlns:a16="http://schemas.microsoft.com/office/drawing/2014/main" id="{244D743C-7D2F-4D87-BA63-3C99ED9B16C5}"/>
              </a:ext>
            </a:extLst>
          </p:cNvPr>
          <p:cNvPicPr>
            <a:picLocks noChangeAspect="1"/>
          </p:cNvPicPr>
          <p:nvPr/>
        </p:nvPicPr>
        <p:blipFill>
          <a:blip r:embed="rId3"/>
          <a:stretch>
            <a:fillRect/>
          </a:stretch>
        </p:blipFill>
        <p:spPr>
          <a:xfrm>
            <a:off x="5358582" y="3328362"/>
            <a:ext cx="3347048" cy="2301326"/>
          </a:xfrm>
          <a:prstGeom prst="rect">
            <a:avLst/>
          </a:prstGeom>
        </p:spPr>
      </p:pic>
      <p:sp>
        <p:nvSpPr>
          <p:cNvPr id="20" name="Title 1">
            <a:extLst>
              <a:ext uri="{FF2B5EF4-FFF2-40B4-BE49-F238E27FC236}">
                <a16:creationId xmlns:a16="http://schemas.microsoft.com/office/drawing/2014/main" id="{6917F36F-98B4-47BE-9B21-201B538A47AA}"/>
              </a:ext>
            </a:extLst>
          </p:cNvPr>
          <p:cNvSpPr>
            <a:spLocks noGrp="1"/>
          </p:cNvSpPr>
          <p:nvPr>
            <p:ph type="title"/>
          </p:nvPr>
        </p:nvSpPr>
        <p:spPr>
          <a:xfrm>
            <a:off x="1911909" y="36358"/>
            <a:ext cx="6871913" cy="818354"/>
          </a:xfrm>
        </p:spPr>
        <p:txBody>
          <a:bodyPr>
            <a:normAutofit/>
          </a:bodyPr>
          <a:lstStyle/>
          <a:p>
            <a:r>
              <a:rPr lang="en-US" sz="2200" dirty="0"/>
              <a:t>SOC 2 TRUST SERVICE CRITERIA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74716" y="1503864"/>
            <a:ext cx="3565441" cy="3565441"/>
          </a:xfrm>
        </p:spPr>
      </p:pic>
      <p:sp>
        <p:nvSpPr>
          <p:cNvPr id="5" name="TextBox 4"/>
          <p:cNvSpPr txBox="1"/>
          <p:nvPr/>
        </p:nvSpPr>
        <p:spPr>
          <a:xfrm>
            <a:off x="4057100" y="1587530"/>
            <a:ext cx="4812632" cy="3139321"/>
          </a:xfrm>
          <a:prstGeom prst="rect">
            <a:avLst/>
          </a:prstGeom>
          <a:noFill/>
        </p:spPr>
        <p:txBody>
          <a:bodyPr wrap="square" rtlCol="0">
            <a:spAutoFit/>
          </a:bodyPr>
          <a:lstStyle/>
          <a:p>
            <a:r>
              <a:rPr lang="en-US" b="1" dirty="0">
                <a:solidFill>
                  <a:schemeClr val="accent6">
                    <a:lumMod val="75000"/>
                  </a:schemeClr>
                </a:solidFill>
              </a:rPr>
              <a:t>Larry Baye</a:t>
            </a:r>
          </a:p>
          <a:p>
            <a:r>
              <a:rPr lang="en-US" b="1" dirty="0"/>
              <a:t>Principal</a:t>
            </a:r>
          </a:p>
          <a:p>
            <a:r>
              <a:rPr lang="en-US" b="1" dirty="0"/>
              <a:t>lbaye@pfod.com</a:t>
            </a:r>
          </a:p>
          <a:p>
            <a:endParaRPr lang="en-US" b="1" dirty="0">
              <a:solidFill>
                <a:schemeClr val="tx2"/>
              </a:solidFill>
            </a:endParaRPr>
          </a:p>
          <a:p>
            <a:r>
              <a:rPr lang="en-US" b="1" dirty="0">
                <a:solidFill>
                  <a:schemeClr val="accent6">
                    <a:lumMod val="75000"/>
                  </a:schemeClr>
                </a:solidFill>
              </a:rPr>
              <a:t>Mark Bednarz</a:t>
            </a:r>
          </a:p>
          <a:p>
            <a:r>
              <a:rPr lang="en-US" b="1" dirty="0"/>
              <a:t>Partner, Risk Advisory Practice Leader</a:t>
            </a:r>
          </a:p>
          <a:p>
            <a:r>
              <a:rPr lang="en-US" b="1" dirty="0"/>
              <a:t>mbednarz@pkfod.com</a:t>
            </a:r>
          </a:p>
          <a:p>
            <a:endParaRPr lang="en-US" b="1" dirty="0">
              <a:solidFill>
                <a:schemeClr val="tx2"/>
              </a:solidFill>
            </a:endParaRPr>
          </a:p>
          <a:p>
            <a:r>
              <a:rPr lang="en-US" b="1" dirty="0">
                <a:solidFill>
                  <a:schemeClr val="accent6">
                    <a:lumMod val="75000"/>
                  </a:schemeClr>
                </a:solidFill>
              </a:rPr>
              <a:t>Rodney A. Green</a:t>
            </a:r>
          </a:p>
          <a:p>
            <a:r>
              <a:rPr lang="en-US" b="1" dirty="0"/>
              <a:t>Senior Manager</a:t>
            </a:r>
          </a:p>
          <a:p>
            <a:r>
              <a:rPr lang="en-US" b="1" dirty="0"/>
              <a:t>rgreen@pkfod.com</a:t>
            </a:r>
          </a:p>
        </p:txBody>
      </p:sp>
      <p:sp>
        <p:nvSpPr>
          <p:cNvPr id="6" name="Title 1">
            <a:extLst>
              <a:ext uri="{FF2B5EF4-FFF2-40B4-BE49-F238E27FC236}">
                <a16:creationId xmlns:a16="http://schemas.microsoft.com/office/drawing/2014/main" id="{7EF3D685-60FC-41E6-B5D1-7BF90E7CDAC5}"/>
              </a:ext>
            </a:extLst>
          </p:cNvPr>
          <p:cNvSpPr>
            <a:spLocks noGrp="1"/>
          </p:cNvSpPr>
          <p:nvPr>
            <p:ph type="title"/>
          </p:nvPr>
        </p:nvSpPr>
        <p:spPr>
          <a:xfrm>
            <a:off x="1911909" y="36358"/>
            <a:ext cx="6871913" cy="818354"/>
          </a:xfrm>
        </p:spPr>
        <p:txBody>
          <a:bodyPr>
            <a:normAutofit/>
          </a:bodyPr>
          <a:lstStyle/>
          <a:p>
            <a:r>
              <a:rPr lang="en-US" sz="2200" dirty="0"/>
              <a:t>CONTACT INFORMATION</a:t>
            </a:r>
          </a:p>
        </p:txBody>
      </p:sp>
    </p:spTree>
    <p:extLst>
      <p:ext uri="{BB962C8B-B14F-4D97-AF65-F5344CB8AC3E}">
        <p14:creationId xmlns:p14="http://schemas.microsoft.com/office/powerpoint/2010/main" val="47261226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PPT Template 1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C517EE865198646AD89757070E6437E" ma:contentTypeVersion="10" ma:contentTypeDescription="Create a new document." ma:contentTypeScope="" ma:versionID="6a4100df016c38cac39801dadb2db598">
  <xsd:schema xmlns:xsd="http://www.w3.org/2001/XMLSchema" xmlns:xs="http://www.w3.org/2001/XMLSchema" xmlns:p="http://schemas.microsoft.com/office/2006/metadata/properties" xmlns:ns3="3ce848fb-91c0-495f-82b5-d65caa541a1b" xmlns:ns4="9d08d43b-33a0-4bc2-b61e-64c1893e8d59" targetNamespace="http://schemas.microsoft.com/office/2006/metadata/properties" ma:root="true" ma:fieldsID="43b711bd8ff6c77d64d07dee5e17951d" ns3:_="" ns4:_="">
    <xsd:import namespace="3ce848fb-91c0-495f-82b5-d65caa541a1b"/>
    <xsd:import namespace="9d08d43b-33a0-4bc2-b61e-64c1893e8d59"/>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KeyPoints" minOccurs="0"/>
                <xsd:element ref="ns4:MediaServiceKeyPoints" minOccurs="0"/>
                <xsd:element ref="ns4:MediaServiceAutoTags"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e848fb-91c0-495f-82b5-d65caa541a1b"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d08d43b-33a0-4bc2-b61e-64c1893e8d59"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AutoTags" ma:index="16" nillable="true" ma:displayName="Tags" ma:internalName="MediaServiceAutoTags"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BD8ED3A-E953-4000-AA86-43B12E87571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ce848fb-91c0-495f-82b5-d65caa541a1b"/>
    <ds:schemaRef ds:uri="9d08d43b-33a0-4bc2-b61e-64c1893e8d5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F8A617B-2F53-43F4-AA09-5EE109AB94F2}">
  <ds:schemaRefs>
    <ds:schemaRef ds:uri="http://schemas.microsoft.com/sharepoint/v3/contenttype/forms"/>
  </ds:schemaRefs>
</ds:datastoreItem>
</file>

<file path=customXml/itemProps3.xml><?xml version="1.0" encoding="utf-8"?>
<ds:datastoreItem xmlns:ds="http://schemas.openxmlformats.org/officeDocument/2006/customXml" ds:itemID="{55E84218-000A-4A12-AD55-33CC1CBC4E06}">
  <ds:schemaRefs>
    <ds:schemaRef ds:uri="http://schemas.microsoft.com/office/2006/metadata/properties"/>
    <ds:schemaRef ds:uri="http://purl.org/dc/dcmitype/"/>
    <ds:schemaRef ds:uri="http://purl.org/dc/terms/"/>
    <ds:schemaRef ds:uri="http://purl.org/dc/elements/1.1/"/>
    <ds:schemaRef ds:uri="http://schemas.microsoft.com/office/infopath/2007/PartnerControls"/>
    <ds:schemaRef ds:uri="http://www.w3.org/XML/1998/namespace"/>
    <ds:schemaRef ds:uri="http://schemas.microsoft.com/office/2006/documentManagement/types"/>
    <ds:schemaRef ds:uri="3ce848fb-91c0-495f-82b5-d65caa541a1b"/>
    <ds:schemaRef ds:uri="http://schemas.openxmlformats.org/package/2006/metadata/core-properties"/>
    <ds:schemaRef ds:uri="9d08d43b-33a0-4bc2-b61e-64c1893e8d59"/>
  </ds:schemaRefs>
</ds:datastoreItem>
</file>

<file path=docProps/app.xml><?xml version="1.0" encoding="utf-8"?>
<Properties xmlns="http://schemas.openxmlformats.org/officeDocument/2006/extended-properties" xmlns:vt="http://schemas.openxmlformats.org/officeDocument/2006/docPropsVTypes">
  <Template>PPT Template 11</Template>
  <TotalTime>29327</TotalTime>
  <Words>3320</Words>
  <Application>Microsoft Office PowerPoint</Application>
  <PresentationFormat>On-screen Show (4:3)</PresentationFormat>
  <Paragraphs>521</Paragraphs>
  <Slides>35</Slides>
  <Notes>10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35</vt:i4>
      </vt:variant>
    </vt:vector>
  </HeadingPairs>
  <TitlesOfParts>
    <vt:vector size="43" baseType="lpstr">
      <vt:lpstr>Arial</vt:lpstr>
      <vt:lpstr>Arial (Body)</vt:lpstr>
      <vt:lpstr>Calibri</vt:lpstr>
      <vt:lpstr>Georgia</vt:lpstr>
      <vt:lpstr>Verdana</vt:lpstr>
      <vt:lpstr>Wingdings</vt:lpstr>
      <vt:lpstr>PPT Template 11</vt:lpstr>
      <vt:lpstr>think-cell Slide</vt:lpstr>
      <vt:lpstr>PowerPoint Presentation</vt:lpstr>
      <vt:lpstr>WHAT  MAY LIE AHEAD </vt:lpstr>
      <vt:lpstr>STRATEGY AND GOVERNANCE Sustainability And The Environment</vt:lpstr>
      <vt:lpstr>STRATEGY AND GOVERNANCE Sustainability And The Environment</vt:lpstr>
      <vt:lpstr>STRATEGY AND GOVERNANCE Changing Laws, Regulations And Policies </vt:lpstr>
      <vt:lpstr>STRATEGY AND GOVERNANCE Leadership, Culture And More</vt:lpstr>
      <vt:lpstr>Polling Question 1:   How often does management evaluate non-financial risk?</vt:lpstr>
      <vt:lpstr>STRATEGY AND GOVERNANCE Geopolitical Instability</vt:lpstr>
      <vt:lpstr>OPERATIONS Resilience, Continuity and Crisis Management </vt:lpstr>
      <vt:lpstr>OPERATIONS Resilience, Continuity and Crisis Management </vt:lpstr>
      <vt:lpstr>OPERATIONS Supply Chain Disruptions</vt:lpstr>
      <vt:lpstr>OPERATIONS Performance Measurement </vt:lpstr>
      <vt:lpstr>HUMAN CAPITAL Workforce Attraction, Retention And Development</vt:lpstr>
      <vt:lpstr>HUMAN CAPITAL Workforce Attraction, Retention And Development  </vt:lpstr>
      <vt:lpstr>FINANCE Changing Economic/Inflationary Conditions </vt:lpstr>
      <vt:lpstr>FINANCE Insurance Availability And Coverage Cost</vt:lpstr>
      <vt:lpstr>Polling Question 2</vt:lpstr>
      <vt:lpstr>Risk Management</vt:lpstr>
      <vt:lpstr>Prevention, Detection, and Response</vt:lpstr>
      <vt:lpstr> TECHNOLOGY Digital Transformational And Disruption   </vt:lpstr>
      <vt:lpstr>Polling Question 3</vt:lpstr>
      <vt:lpstr>What data do you create, manage, and consume?</vt:lpstr>
      <vt:lpstr>DATA SPRAWL</vt:lpstr>
      <vt:lpstr>WHAT IS DATA RISK?</vt:lpstr>
      <vt:lpstr>DATA RISK MANAGEMENT</vt:lpstr>
      <vt:lpstr>PEOPLE VS. SYSTEM-ORIENTED FRAMEWORKS</vt:lpstr>
      <vt:lpstr>POOR DATA QUALITY</vt:lpstr>
      <vt:lpstr>PowerPoint Presentation</vt:lpstr>
      <vt:lpstr>Question 4  Which SOC Report(s) will include the evaluation of the service provider’s internal control design and effectiveness?  </vt:lpstr>
      <vt:lpstr>BENEFITS OF A SOC REPORT</vt:lpstr>
      <vt:lpstr>SOC REPORTS</vt:lpstr>
      <vt:lpstr>SOC REPORT CONTENT</vt:lpstr>
      <vt:lpstr>TRUST SERVICE CATEGORIES</vt:lpstr>
      <vt:lpstr>SOC 2 TRUST SERVICE CRITERIA</vt:lpstr>
      <vt:lpstr>CONTACT INFORMATION</vt:lpstr>
    </vt:vector>
  </TitlesOfParts>
  <Company>O'Connor Davies, LLP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Bednarz</dc:creator>
  <cp:lastModifiedBy>Mark Bednarz</cp:lastModifiedBy>
  <cp:revision>547</cp:revision>
  <cp:lastPrinted>2022-03-06T18:52:26Z</cp:lastPrinted>
  <dcterms:created xsi:type="dcterms:W3CDTF">2016-02-01T20:15:46Z</dcterms:created>
  <dcterms:modified xsi:type="dcterms:W3CDTF">2022-04-18T15:03:20Z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0x0101006C517EE865198646AD89757070E6437E</vt:lpwstr>
  </property>
</Properties>
</file>