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2"/>
    <p:sldId id="262" r:id="rId3"/>
    <p:sldId id="258" r:id="rId4"/>
    <p:sldId id="263" r:id="rId5"/>
    <p:sldId id="261" r:id="rId6"/>
    <p:sldId id="260" r:id="rId7"/>
    <p:sldId id="259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63" autoAdjust="0"/>
    <p:restoredTop sz="65371" autoAdjust="0"/>
  </p:normalViewPr>
  <p:slideViewPr>
    <p:cSldViewPr snapToGrid="0" snapToObjects="1">
      <p:cViewPr varScale="1">
        <p:scale>
          <a:sx n="72" d="100"/>
          <a:sy n="72" d="100"/>
        </p:scale>
        <p:origin x="912" y="5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1C64C07-F34E-4F3E-AF1E-0BF8ACA3FF3F}" type="datetimeFigureOut">
              <a:rPr lang="en-US"/>
              <a:pPr>
                <a:defRPr/>
              </a:pPr>
              <a:t>1/26/2018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9E77C23-35DE-49B5-B88B-D785D0DB86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371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3A3A438-AAAA-41F3-BFE8-D0395B45903C}" type="datetimeFigureOut">
              <a:rPr lang="en-US"/>
              <a:pPr>
                <a:defRPr/>
              </a:pPr>
              <a:t>1/26/2018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7AB908A-9719-4DD6-926A-B405170B28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3647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AB908A-9719-4DD6-926A-B405170B283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03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AB908A-9719-4DD6-926A-B405170B283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386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AB908A-9719-4DD6-926A-B405170B283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578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AB908A-9719-4DD6-926A-B405170B283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019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AB908A-9719-4DD6-926A-B405170B283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2933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AB908A-9719-4DD6-926A-B405170B283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95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AB908A-9719-4DD6-926A-B405170B283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2812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AB908A-9719-4DD6-926A-B405170B283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428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AB908A-9719-4DD6-926A-B405170B283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708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AB908A-9719-4DD6-926A-B405170B283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988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AB908A-9719-4DD6-926A-B405170B283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2116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AB908A-9719-4DD6-926A-B405170B283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5464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AB908A-9719-4DD6-926A-B405170B283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2141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AB908A-9719-4DD6-926A-B405170B283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6030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AB908A-9719-4DD6-926A-B405170B283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512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AB908A-9719-4DD6-926A-B405170B283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3101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AB908A-9719-4DD6-926A-B405170B2830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925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: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pp bkgd-4x3_cover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6988"/>
            <a:ext cx="91440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531225" y="6356350"/>
            <a:ext cx="401638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0A3E5C53-2216-4137-91DC-751871CF9F46}" type="slidenum">
              <a:rPr lang="en-US" smtClean="0">
                <a:solidFill>
                  <a:srgbClr val="C6D9E1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>
              <a:solidFill>
                <a:srgbClr val="C6D9E1"/>
              </a:solidFill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531225" y="6353175"/>
            <a:ext cx="401638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F3226B47-39BC-4484-949F-CE2A4212202E}" type="slidenum">
              <a:rPr lang="en-US" smtClean="0">
                <a:solidFill>
                  <a:srgbClr val="C6D9E1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>
              <a:solidFill>
                <a:srgbClr val="C6D9E1"/>
              </a:solidFill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98438" y="6353175"/>
            <a:ext cx="401637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C6D9E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044" y="180175"/>
            <a:ext cx="8735282" cy="13198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44" y="1659249"/>
            <a:ext cx="8735282" cy="92162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76200" y="6356350"/>
            <a:ext cx="2895600" cy="366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1"/>
          </p:nvPr>
        </p:nvSpPr>
        <p:spPr>
          <a:xfrm>
            <a:off x="7777163" y="6356350"/>
            <a:ext cx="700087" cy="366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C6D9E1"/>
                </a:solidFill>
                <a:latin typeface="+mn-lt"/>
              </a:defRPr>
            </a:lvl1pPr>
          </a:lstStyle>
          <a:p>
            <a:pPr>
              <a:defRPr/>
            </a:pPr>
            <a:fld id="{DB9E181B-8609-4B36-A298-0C41BF75D245}" type="datetimeFigureOut">
              <a:rPr lang="en-US"/>
              <a:pPr>
                <a:defRPr/>
              </a:pPr>
              <a:t>1/26/2018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302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: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4" descr="pp bkgd-4x3_cover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6988"/>
            <a:ext cx="91440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531225" y="6356350"/>
            <a:ext cx="401638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09E6587-FF7B-485B-9D9B-8C72A416D81C}" type="slidenum">
              <a:rPr lang="en-US" smtClean="0">
                <a:solidFill>
                  <a:srgbClr val="C6D9E1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>
              <a:solidFill>
                <a:srgbClr val="C6D9E1"/>
              </a:solidFill>
            </a:endParaRP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8531225" y="6353175"/>
            <a:ext cx="401638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5DC4E89B-C535-4C5D-9EDA-AF30A94A5563}" type="slidenum">
              <a:rPr lang="en-US" smtClean="0">
                <a:solidFill>
                  <a:srgbClr val="C6D9E1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>
              <a:solidFill>
                <a:srgbClr val="C6D9E1"/>
              </a:solidFill>
            </a:endParaRP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98438" y="6353175"/>
            <a:ext cx="401637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C6D9E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044" y="180174"/>
            <a:ext cx="8735282" cy="108987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44" y="1319840"/>
            <a:ext cx="8735282" cy="59618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65158" y="1989122"/>
            <a:ext cx="4367704" cy="4086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98438" y="2003309"/>
            <a:ext cx="4235450" cy="3841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1F497D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</a:t>
            </a:r>
            <a:endParaRPr lang="en-US" dirty="0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76200" y="6356350"/>
            <a:ext cx="2895600" cy="366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3"/>
          </p:nvPr>
        </p:nvSpPr>
        <p:spPr>
          <a:xfrm>
            <a:off x="7777163" y="6356350"/>
            <a:ext cx="700087" cy="366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C6D9E1"/>
                </a:solidFill>
                <a:latin typeface="+mn-lt"/>
              </a:defRPr>
            </a:lvl1pPr>
          </a:lstStyle>
          <a:p>
            <a:pPr>
              <a:defRPr/>
            </a:pPr>
            <a:fld id="{D7F007F4-3E98-42A3-95D6-CD802B7F0341}" type="datetimeFigureOut">
              <a:rPr lang="en-US"/>
              <a:pPr>
                <a:defRPr/>
              </a:pPr>
              <a:t>1/26/2018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11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: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 descr="pp bkgd-4x3_cover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6988"/>
            <a:ext cx="91440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531225" y="6356350"/>
            <a:ext cx="401638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B38DC14-215E-4E86-800F-BA04FFA7440E}" type="slidenum">
              <a:rPr lang="en-US" smtClean="0">
                <a:solidFill>
                  <a:srgbClr val="C6D9E1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>
              <a:solidFill>
                <a:srgbClr val="C6D9E1"/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531225" y="6353175"/>
            <a:ext cx="401638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290CD15-9771-4DA8-9380-312087172071}" type="slidenum">
              <a:rPr lang="en-US" smtClean="0">
                <a:solidFill>
                  <a:srgbClr val="C6D9E1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>
              <a:solidFill>
                <a:srgbClr val="C6D9E1"/>
              </a:solidFill>
            </a:endParaRP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98438" y="6353175"/>
            <a:ext cx="401637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C6D9E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044" y="180174"/>
            <a:ext cx="8735282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44" y="1659249"/>
            <a:ext cx="3896366" cy="46480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488523" y="1658938"/>
            <a:ext cx="4444339" cy="465137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1F497D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" y="6356350"/>
            <a:ext cx="2895600" cy="366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2"/>
          </p:nvPr>
        </p:nvSpPr>
        <p:spPr>
          <a:xfrm>
            <a:off x="7777163" y="6356350"/>
            <a:ext cx="700087" cy="366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C6D9E1"/>
                </a:solidFill>
                <a:latin typeface="+mn-lt"/>
              </a:defRPr>
            </a:lvl1pPr>
          </a:lstStyle>
          <a:p>
            <a:pPr>
              <a:defRPr/>
            </a:pPr>
            <a:fld id="{A7C2D596-6717-43E4-BB31-94B082D28180}" type="datetimeFigureOut">
              <a:rPr lang="en-US"/>
              <a:pPr>
                <a:defRPr/>
              </a:pPr>
              <a:t>1/26/2018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681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694649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2205"/>
            <a:ext cx="8229600" cy="4275556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57200" y="1184605"/>
            <a:ext cx="8229600" cy="73236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8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551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639763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200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1F497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200">
                <a:solidFill>
                  <a:srgbClr val="558ED5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42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>
                <a:solidFill>
                  <a:schemeClr val="accent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4623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 descr="pp bkgd-16x9-insid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5451475"/>
            <a:ext cx="91440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531225" y="6356350"/>
            <a:ext cx="401638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926E0A6-850D-42AD-80B8-A1120EE35E87}" type="slidenum">
              <a:rPr lang="en-US" smtClean="0">
                <a:solidFill>
                  <a:srgbClr val="C6D9E1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>
              <a:solidFill>
                <a:srgbClr val="C6D9E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  <a:p>
            <a:pPr lvl="0"/>
            <a:r>
              <a:rPr lang="en-US" noProof="0" dirty="0" smtClean="0"/>
              <a:t>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7262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reenshot &amp; Page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 userDrawn="1"/>
        </p:nvSpPr>
        <p:spPr>
          <a:xfrm>
            <a:off x="8531225" y="6356350"/>
            <a:ext cx="401638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C3F12473-B699-4508-9A50-5AF77756DB0C}" type="slidenum">
              <a:rPr lang="en-US" smtClean="0">
                <a:solidFill>
                  <a:srgbClr val="C6D9E1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>
              <a:solidFill>
                <a:srgbClr val="C6D9E1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166414" y="198529"/>
            <a:ext cx="8846207" cy="6157823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  <a:p>
            <a:pPr lvl="0"/>
            <a:endParaRPr lang="en-US" noProof="0" dirty="0" smtClean="0"/>
          </a:p>
          <a:p>
            <a:pPr lvl="0"/>
            <a:r>
              <a:rPr lang="en-US" noProof="0" dirty="0" smtClean="0"/>
              <a:t>Screenshot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11492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&amp; Page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8531225" y="6356350"/>
            <a:ext cx="401638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5B77C2E-613C-4A62-94BA-E3F0A8B8E0E7}" type="slidenum">
              <a:rPr lang="en-US" smtClean="0">
                <a:solidFill>
                  <a:srgbClr val="C6D9E1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>
              <a:solidFill>
                <a:srgbClr val="C6D9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895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pp bkgd-4x3_inside.pn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49913"/>
            <a:ext cx="9144000" cy="120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839913" y="26988"/>
            <a:ext cx="447675" cy="6477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839913" y="857250"/>
            <a:ext cx="447675" cy="6477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-1839913" y="1809750"/>
            <a:ext cx="447675" cy="649288"/>
          </a:xfrm>
          <a:prstGeom prst="rect">
            <a:avLst/>
          </a:prstGeom>
          <a:solidFill>
            <a:srgbClr val="CA42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-1839913" y="2640013"/>
            <a:ext cx="447675" cy="6492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-1839913" y="3521075"/>
            <a:ext cx="447675" cy="647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-1839913" y="4351338"/>
            <a:ext cx="447675" cy="647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-1839913" y="5246688"/>
            <a:ext cx="447675" cy="64928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-1839913" y="6192838"/>
            <a:ext cx="447675" cy="6492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8531225" y="6356350"/>
            <a:ext cx="401638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577A252-C026-4F49-82C5-DD5F6355D061}" type="slidenum">
              <a:rPr lang="en-US" smtClean="0">
                <a:solidFill>
                  <a:schemeClr val="bg2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>
              <a:solidFill>
                <a:schemeClr val="bg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68" r:id="rId4"/>
    <p:sldLayoutId id="2147483669" r:id="rId5"/>
    <p:sldLayoutId id="2147483670" r:id="rId6"/>
    <p:sldLayoutId id="2147483671" r:id="rId7"/>
    <p:sldLayoutId id="2147483675" r:id="rId8"/>
    <p:sldLayoutId id="2147483676" r:id="rId9"/>
    <p:sldLayoutId id="2147483677" r:id="rId10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odes.findlaw.com/ny/state-finance-law/stf-sect-110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ovt.westlaw.com/nycrr/Document/I4e17fe17cd1711dda432a117e6e0f345?viewType=FullText&amp;originationContext=documenttoc&amp;transitionType=CategoryPageItem&amp;contextData=(sc.Default)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sc.state.ny.us/agencies/guide/MyWebHelp/Content/XII/4/D.ht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rchives.nysed.gov/records/index.shtml" TargetMode="External"/><Relationship Id="rId3" Type="http://schemas.openxmlformats.org/officeDocument/2006/relationships/hyperlink" Target="https://www.osc.state.ny.us/agencies/guide/MyWebHelp/Content/files/XII_4_D_att.pdf" TargetMode="External"/><Relationship Id="rId7" Type="http://schemas.openxmlformats.org/officeDocument/2006/relationships/hyperlink" Target="http://www.archives.nysed.gov/common/archives/files/mr_erecords_imgguides.pd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osc.state.ny.us/agencies/guide/MyWebHelp/#XIII/3.htm?Highlight=Record Retention" TargetMode="External"/><Relationship Id="rId5" Type="http://schemas.openxmlformats.org/officeDocument/2006/relationships/hyperlink" Target="https://www.osc.state.ny.us/agencies/guide/MyWebHelp/#XII/3.htm?Highlight=Record Retention" TargetMode="External"/><Relationship Id="rId4" Type="http://schemas.openxmlformats.org/officeDocument/2006/relationships/hyperlink" Target="https://www.osc.state.ny.us/agencies/guide/MyWebHelp/#XIV/9.htm%3FTocPath%3DXIV.%20Special%20Procedures%7C_____9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BSEInternalControlCert@osc.state.ny.us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Certification of Internal Controls Over the Payment Process 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295773" y="1659248"/>
            <a:ext cx="3907231" cy="1731651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/>
              <a:t>Presented by OSC:</a:t>
            </a:r>
          </a:p>
          <a:p>
            <a:r>
              <a:rPr lang="en-US" dirty="0" smtClean="0"/>
              <a:t>Linda </a:t>
            </a:r>
            <a:r>
              <a:rPr lang="en-US" dirty="0"/>
              <a:t>Herald, CIA, </a:t>
            </a:r>
            <a:r>
              <a:rPr lang="en-US" dirty="0" smtClean="0"/>
              <a:t>CGAP; </a:t>
            </a:r>
            <a:endParaRPr lang="en-US" dirty="0"/>
          </a:p>
          <a:p>
            <a:r>
              <a:rPr lang="en-US" dirty="0" smtClean="0"/>
              <a:t>Casey Horton; </a:t>
            </a:r>
          </a:p>
          <a:p>
            <a:r>
              <a:rPr lang="en-US" dirty="0" smtClean="0"/>
              <a:t>Bernard J. McHugh, CPA, CISA;</a:t>
            </a:r>
          </a:p>
          <a:p>
            <a:r>
              <a:rPr lang="en-US" dirty="0" smtClean="0"/>
              <a:t>Joseph </a:t>
            </a:r>
            <a:r>
              <a:rPr lang="en-US" dirty="0" err="1" smtClean="0"/>
              <a:t>Motzer</a:t>
            </a:r>
            <a:r>
              <a:rPr lang="en-US" smtClean="0"/>
              <a:t>; Holly </a:t>
            </a:r>
            <a:r>
              <a:rPr lang="en-US" dirty="0"/>
              <a:t>Reilly, CPA, </a:t>
            </a:r>
            <a:r>
              <a:rPr lang="en-US" dirty="0" smtClean="0"/>
              <a:t>CIA; </a:t>
            </a:r>
            <a:endParaRPr lang="en-US" dirty="0"/>
          </a:p>
          <a:p>
            <a:r>
              <a:rPr lang="en-US" dirty="0"/>
              <a:t>Christina Teator, CPA, CFE 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498048" y="1658938"/>
            <a:ext cx="4444339" cy="465137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en-US" sz="1700" b="1" dirty="0">
                <a:solidFill>
                  <a:schemeClr val="tx2"/>
                </a:solidFill>
              </a:rPr>
              <a:t>Special Guest:</a:t>
            </a:r>
          </a:p>
          <a:p>
            <a:pPr algn="ctr">
              <a:lnSpc>
                <a:spcPct val="80000"/>
              </a:lnSpc>
            </a:pPr>
            <a:r>
              <a:rPr lang="en-US" sz="1700" dirty="0">
                <a:solidFill>
                  <a:schemeClr val="tx2"/>
                </a:solidFill>
              </a:rPr>
              <a:t>Jennifer O’Neill</a:t>
            </a:r>
          </a:p>
          <a:p>
            <a:pPr algn="ctr">
              <a:lnSpc>
                <a:spcPct val="80000"/>
              </a:lnSpc>
            </a:pPr>
            <a:r>
              <a:rPr lang="en-US" sz="1700" dirty="0">
                <a:solidFill>
                  <a:schemeClr val="tx2"/>
                </a:solidFill>
              </a:rPr>
              <a:t>New York State Archives </a:t>
            </a:r>
          </a:p>
        </p:txBody>
      </p:sp>
    </p:spTree>
    <p:extLst>
      <p:ext uri="{BB962C8B-B14F-4D97-AF65-F5344CB8AC3E}">
        <p14:creationId xmlns:p14="http://schemas.microsoft.com/office/powerpoint/2010/main" val="337051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95905"/>
            <a:ext cx="8229600" cy="4275556"/>
          </a:xfrm>
        </p:spPr>
        <p:txBody>
          <a:bodyPr/>
          <a:lstStyle/>
          <a:p>
            <a:r>
              <a:rPr lang="en-US" dirty="0" smtClean="0"/>
              <a:t>Requirement Background</a:t>
            </a:r>
          </a:p>
          <a:p>
            <a:r>
              <a:rPr lang="en-US" dirty="0" smtClean="0"/>
              <a:t>2017 Results </a:t>
            </a:r>
          </a:p>
          <a:p>
            <a:r>
              <a:rPr lang="en-US" dirty="0" smtClean="0"/>
              <a:t>2018 Requirement</a:t>
            </a:r>
          </a:p>
          <a:p>
            <a:r>
              <a:rPr lang="en-US" dirty="0" smtClean="0"/>
              <a:t>2019 Requirement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84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Requirement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Certification or approval of vouchers shall be made by the head of the department, or by those designated by the head of the department to do so.</a:t>
            </a:r>
          </a:p>
          <a:p>
            <a:r>
              <a:rPr lang="en-US" dirty="0" smtClean="0"/>
              <a:t>The </a:t>
            </a:r>
            <a:r>
              <a:rPr lang="en-US" dirty="0"/>
              <a:t>heads of the commissions, divisions and offices within the executive department shall be treated as department heads.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/>
            <a:r>
              <a:rPr lang="en-US" dirty="0" smtClean="0">
                <a:hlinkClick r:id="rId3"/>
              </a:rPr>
              <a:t>State Finance Law Section 110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87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Requirement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Agency head must submit an </a:t>
            </a:r>
            <a:r>
              <a:rPr lang="en-US" sz="2400" u="sng" dirty="0"/>
              <a:t>internal controls certification to OSC </a:t>
            </a:r>
            <a:r>
              <a:rPr lang="en-US" sz="2400" dirty="0"/>
              <a:t>certifying their agency has established such a system of internal control over the payment process.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endParaRPr lang="en-US" sz="2400" dirty="0" smtClean="0"/>
          </a:p>
          <a:p>
            <a:r>
              <a:rPr lang="en-US" sz="2400" dirty="0" smtClean="0"/>
              <a:t>Maintain </a:t>
            </a:r>
            <a:r>
              <a:rPr lang="en-US" sz="2400" u="sng" dirty="0" smtClean="0"/>
              <a:t>adequate internal controls </a:t>
            </a:r>
            <a:r>
              <a:rPr lang="en-US" sz="2400" dirty="0" smtClean="0"/>
              <a:t>over the payment process to support the </a:t>
            </a:r>
            <a:r>
              <a:rPr lang="en-US" sz="2400" u="sng" dirty="0" smtClean="0"/>
              <a:t>validity</a:t>
            </a:r>
            <a:r>
              <a:rPr lang="en-US" sz="2400" dirty="0" smtClean="0"/>
              <a:t> of the agency claim </a:t>
            </a:r>
            <a:r>
              <a:rPr lang="en-US" sz="2400" u="sng" dirty="0" smtClean="0"/>
              <a:t>certification</a:t>
            </a:r>
            <a:r>
              <a:rPr lang="en-US" sz="2400" dirty="0" smtClean="0"/>
              <a:t> for processing </a:t>
            </a:r>
            <a:r>
              <a:rPr lang="en-US" sz="2400" u="sng" dirty="0" smtClean="0"/>
              <a:t>payments.</a:t>
            </a:r>
          </a:p>
          <a:p>
            <a:endParaRPr lang="en-US" sz="2400" dirty="0"/>
          </a:p>
          <a:p>
            <a:r>
              <a:rPr lang="en-US" sz="2400" dirty="0"/>
              <a:t>Required certification </a:t>
            </a:r>
            <a:r>
              <a:rPr lang="en-US" sz="2400" u="sng" dirty="0"/>
              <a:t>annually or upon change of the agency head</a:t>
            </a:r>
            <a:r>
              <a:rPr lang="en-US" sz="2400" dirty="0"/>
              <a:t>.  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/>
            <a:r>
              <a:rPr lang="en-US" dirty="0" smtClean="0">
                <a:hlinkClick r:id="rId3"/>
              </a:rPr>
              <a:t>NYCRR Title 2, Chapter I, Part 6.6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1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Controls over Payment Processes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519755"/>
            <a:ext cx="8229600" cy="4275556"/>
          </a:xfrm>
        </p:spPr>
        <p:txBody>
          <a:bodyPr/>
          <a:lstStyle/>
          <a:p>
            <a:r>
              <a:rPr lang="en-US" dirty="0"/>
              <a:t>Support certification of payments as being just, true and correct.</a:t>
            </a:r>
          </a:p>
          <a:p>
            <a:endParaRPr lang="en-US" dirty="0"/>
          </a:p>
          <a:p>
            <a:r>
              <a:rPr lang="en-US" dirty="0"/>
              <a:t>Reduce improper payments.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16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Annual </a:t>
            </a:r>
            <a:r>
              <a:rPr lang="en-US" dirty="0" smtClean="0"/>
              <a:t>Requirement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57830"/>
            <a:ext cx="8229600" cy="4275556"/>
          </a:xfrm>
        </p:spPr>
        <p:txBody>
          <a:bodyPr/>
          <a:lstStyle/>
          <a:p>
            <a:r>
              <a:rPr lang="en-US" sz="2400" dirty="0"/>
              <a:t>Certification Form due on or before April </a:t>
            </a:r>
            <a:r>
              <a:rPr lang="en-US" sz="2400" dirty="0" smtClean="0"/>
              <a:t>30</a:t>
            </a:r>
            <a:r>
              <a:rPr lang="en-US" sz="2400" baseline="30000" dirty="0" smtClean="0"/>
              <a:t>th</a:t>
            </a:r>
            <a:r>
              <a:rPr lang="en-US" sz="2400" dirty="0"/>
              <a:t>:</a:t>
            </a:r>
            <a:endParaRPr lang="en-US" sz="2400" dirty="0" smtClean="0"/>
          </a:p>
          <a:p>
            <a:pPr marL="0" indent="0">
              <a:buNone/>
            </a:pPr>
            <a:r>
              <a:rPr lang="en-US" sz="2000" dirty="0" smtClean="0"/>
              <a:t>		BSEInternalControlCert@osc.state.ny.us</a:t>
            </a:r>
          </a:p>
          <a:p>
            <a:pPr lvl="1"/>
            <a:endParaRPr lang="en-US" baseline="30000" dirty="0" smtClean="0"/>
          </a:p>
          <a:p>
            <a:r>
              <a:rPr lang="en-US" sz="2400" dirty="0"/>
              <a:t>Agency head required to submit the annual certification.</a:t>
            </a:r>
          </a:p>
          <a:p>
            <a:endParaRPr lang="en-US" sz="2400" dirty="0"/>
          </a:p>
          <a:p>
            <a:r>
              <a:rPr lang="en-US" sz="2400" dirty="0"/>
              <a:t>Agency head may also be required to assess the internal controls for one or more particular areas each year. </a:t>
            </a:r>
          </a:p>
          <a:p>
            <a:endParaRPr lang="en-US" sz="2400" dirty="0"/>
          </a:p>
          <a:p>
            <a:r>
              <a:rPr lang="en-US" sz="2400" dirty="0"/>
              <a:t>Maintain documentation to support assessment of controls over the payment process.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69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Certification Resources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34005"/>
            <a:ext cx="8229600" cy="4275556"/>
          </a:xfrm>
        </p:spPr>
        <p:txBody>
          <a:bodyPr/>
          <a:lstStyle/>
          <a:p>
            <a:pPr>
              <a:buNone/>
            </a:pPr>
            <a:r>
              <a:rPr lang="en-US" dirty="0">
                <a:hlinkClick r:id="rId3"/>
              </a:rPr>
              <a:t>Guide to Financial Operations </a:t>
            </a:r>
            <a:r>
              <a:rPr lang="en-US" dirty="0"/>
              <a:t>(GFO) </a:t>
            </a:r>
            <a:r>
              <a:rPr lang="en-US" dirty="0">
                <a:cs typeface="Times New Roman" pitchFamily="18" charset="0"/>
              </a:rPr>
              <a:t>XII.4.D contains:</a:t>
            </a:r>
          </a:p>
          <a:p>
            <a:r>
              <a:rPr lang="en-US" dirty="0" smtClean="0">
                <a:cs typeface="Times New Roman" pitchFamily="18" charset="0"/>
              </a:rPr>
              <a:t>Frequently </a:t>
            </a:r>
            <a:r>
              <a:rPr lang="en-US" dirty="0">
                <a:cs typeface="Times New Roman" pitchFamily="18" charset="0"/>
              </a:rPr>
              <a:t>Asked Questions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Internal Control Assessment Programs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90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2017 </a:t>
            </a:r>
            <a:r>
              <a:rPr lang="en-US" dirty="0" smtClean="0"/>
              <a:t>Requirement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34005"/>
            <a:ext cx="8229600" cy="4275556"/>
          </a:xfrm>
        </p:spPr>
        <p:txBody>
          <a:bodyPr/>
          <a:lstStyle/>
          <a:p>
            <a:r>
              <a:rPr lang="en-US" dirty="0"/>
              <a:t>Certify internal controls over the payment process</a:t>
            </a:r>
          </a:p>
          <a:p>
            <a:endParaRPr lang="en-US" dirty="0"/>
          </a:p>
          <a:p>
            <a:r>
              <a:rPr lang="en-US" dirty="0"/>
              <a:t>Assess controls over receiving</a:t>
            </a:r>
            <a:endParaRPr lang="en-US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94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2017 </a:t>
            </a:r>
            <a:r>
              <a:rPr lang="en-US" dirty="0" smtClean="0"/>
              <a:t>Results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34005"/>
            <a:ext cx="8229600" cy="427555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74 % Satisfactory </a:t>
            </a:r>
          </a:p>
          <a:p>
            <a:pPr marL="0" indent="0">
              <a:buNone/>
            </a:pPr>
            <a:r>
              <a:rPr lang="en-US" dirty="0"/>
              <a:t>25% Satisfactory with Weaknesses</a:t>
            </a:r>
          </a:p>
          <a:p>
            <a:pPr marL="0" indent="0">
              <a:buNone/>
            </a:pPr>
            <a:r>
              <a:rPr lang="en-US" dirty="0"/>
              <a:t>1% Unsatisfactory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Sample Testing </a:t>
            </a:r>
          </a:p>
          <a:p>
            <a:r>
              <a:rPr lang="en-US" dirty="0"/>
              <a:t>Satisfactory </a:t>
            </a:r>
          </a:p>
          <a:p>
            <a:r>
              <a:rPr lang="en-US" dirty="0"/>
              <a:t>Satisfactory with Weaknesses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43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34005"/>
            <a:ext cx="8229600" cy="4275556"/>
          </a:xfrm>
        </p:spPr>
        <p:txBody>
          <a:bodyPr/>
          <a:lstStyle/>
          <a:p>
            <a:r>
              <a:rPr lang="en-US" dirty="0"/>
              <a:t>One certification form submitted per </a:t>
            </a:r>
            <a:r>
              <a:rPr lang="en-US" dirty="0" smtClean="0"/>
              <a:t>BU</a:t>
            </a:r>
          </a:p>
          <a:p>
            <a:r>
              <a:rPr lang="en-US" dirty="0" smtClean="0"/>
              <a:t>Documentation </a:t>
            </a:r>
            <a:r>
              <a:rPr lang="en-US" dirty="0"/>
              <a:t>to consider maintaining:</a:t>
            </a:r>
          </a:p>
          <a:p>
            <a:pPr lvl="1"/>
            <a:r>
              <a:rPr lang="en-US" dirty="0" smtClean="0"/>
              <a:t>Methodology to support sample size </a:t>
            </a:r>
          </a:p>
          <a:p>
            <a:pPr lvl="1"/>
            <a:r>
              <a:rPr lang="en-US" dirty="0" smtClean="0"/>
              <a:t>Testing steps </a:t>
            </a:r>
          </a:p>
          <a:p>
            <a:pPr lvl="1"/>
            <a:r>
              <a:rPr lang="en-US" dirty="0" smtClean="0"/>
              <a:t>Summary of testing results</a:t>
            </a:r>
          </a:p>
          <a:p>
            <a:pPr lvl="1"/>
            <a:r>
              <a:rPr lang="en-US" dirty="0" smtClean="0"/>
              <a:t>Recommendations</a:t>
            </a:r>
          </a:p>
          <a:p>
            <a:pPr lvl="1"/>
            <a:r>
              <a:rPr lang="en-US" dirty="0" smtClean="0"/>
              <a:t>For corrective action plans:</a:t>
            </a:r>
          </a:p>
          <a:p>
            <a:pPr lvl="2">
              <a:buClr>
                <a:schemeClr val="tx1"/>
              </a:buClr>
            </a:pPr>
            <a:r>
              <a:rPr lang="en-US" dirty="0" smtClean="0"/>
              <a:t>Control weaknesses identified</a:t>
            </a:r>
          </a:p>
          <a:p>
            <a:pPr lvl="2">
              <a:buClr>
                <a:schemeClr val="tx1"/>
              </a:buClr>
            </a:pPr>
            <a:r>
              <a:rPr lang="en-US" dirty="0" smtClean="0"/>
              <a:t>Corrective action plan/compensating control</a:t>
            </a:r>
          </a:p>
          <a:p>
            <a:pPr lvl="2">
              <a:buClr>
                <a:schemeClr val="tx1"/>
              </a:buClr>
            </a:pPr>
            <a:r>
              <a:rPr lang="en-US" dirty="0" smtClean="0"/>
              <a:t>Implementation date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79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2018 Requirement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34005"/>
            <a:ext cx="8229600" cy="4275556"/>
          </a:xfrm>
        </p:spPr>
        <p:txBody>
          <a:bodyPr/>
          <a:lstStyle/>
          <a:p>
            <a:r>
              <a:rPr lang="en-US" dirty="0"/>
              <a:t>Certify internal controls over the payment process.</a:t>
            </a:r>
          </a:p>
          <a:p>
            <a:r>
              <a:rPr lang="en-US" dirty="0" smtClean="0"/>
              <a:t>Assess </a:t>
            </a:r>
            <a:r>
              <a:rPr lang="en-US" dirty="0"/>
              <a:t>controls over obtaining and retaining records to support payments.</a:t>
            </a:r>
            <a:endParaRPr lang="en-US" u="sng" dirty="0"/>
          </a:p>
          <a:p>
            <a:r>
              <a:rPr lang="en-US" dirty="0" smtClean="0"/>
              <a:t>Form </a:t>
            </a:r>
            <a:r>
              <a:rPr lang="en-US" dirty="0"/>
              <a:t>due on or before April 30, 2018.</a:t>
            </a:r>
          </a:p>
          <a:p>
            <a:r>
              <a:rPr lang="en-US" dirty="0" smtClean="0"/>
              <a:t>Provide </a:t>
            </a:r>
            <a:r>
              <a:rPr lang="en-US" dirty="0"/>
              <a:t>back-up documentation as requested from OSC.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65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2018 Requirement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34005"/>
            <a:ext cx="8229600" cy="4275556"/>
          </a:xfrm>
        </p:spPr>
        <p:txBody>
          <a:bodyPr/>
          <a:lstStyle/>
          <a:p>
            <a:r>
              <a:rPr lang="en-US" dirty="0"/>
              <a:t>Objective: </a:t>
            </a:r>
            <a:r>
              <a:rPr lang="en-US" dirty="0" smtClean="0"/>
              <a:t>To </a:t>
            </a:r>
            <a:r>
              <a:rPr lang="en-US" dirty="0"/>
              <a:t>ensure the agency obtained and retained sufficient, appropriate original source documentation to support claims for </a:t>
            </a:r>
            <a:r>
              <a:rPr lang="en-US" dirty="0" smtClean="0"/>
              <a:t>payment.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10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2018 Requirement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34005"/>
            <a:ext cx="8229600" cy="4275556"/>
          </a:xfrm>
        </p:spPr>
        <p:txBody>
          <a:bodyPr/>
          <a:lstStyle/>
          <a:p>
            <a:r>
              <a:rPr lang="en-US" sz="2600" dirty="0"/>
              <a:t>Determine if the agency has adequate processes to obtain sufficient, appropriate evidence to provide reasonable assurance vendor performance complied with </a:t>
            </a:r>
            <a:r>
              <a:rPr lang="en-US" sz="2600" dirty="0" smtClean="0"/>
              <a:t>deliverables.</a:t>
            </a:r>
            <a:endParaRPr lang="en-US" sz="2600" dirty="0"/>
          </a:p>
          <a:p>
            <a:endParaRPr lang="en-US" sz="2600" dirty="0" smtClean="0"/>
          </a:p>
          <a:p>
            <a:r>
              <a:rPr lang="en-US" sz="2600" dirty="0" smtClean="0"/>
              <a:t>Determine </a:t>
            </a:r>
            <a:r>
              <a:rPr lang="en-US" sz="2600" dirty="0"/>
              <a:t>if the agency ensures protection, authenticity, reliability, integrity, and usability of imaged </a:t>
            </a:r>
            <a:r>
              <a:rPr lang="en-US" sz="2600" dirty="0" smtClean="0"/>
              <a:t>records.</a:t>
            </a:r>
            <a:endParaRPr lang="en-US" sz="2600" dirty="0"/>
          </a:p>
          <a:p>
            <a:endParaRPr lang="en-US" sz="2600" dirty="0"/>
          </a:p>
          <a:p>
            <a:r>
              <a:rPr lang="en-US" sz="2600" dirty="0"/>
              <a:t>Determine if the agency maintained the supporting documentation for the time frames consistent with State records </a:t>
            </a:r>
            <a:r>
              <a:rPr lang="en-US" sz="2600"/>
              <a:t>retention </a:t>
            </a:r>
            <a:r>
              <a:rPr lang="en-US" sz="2600" smtClean="0"/>
              <a:t>laws.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03717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2018 Requirement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34005"/>
            <a:ext cx="8229600" cy="4757220"/>
          </a:xfrm>
        </p:spPr>
        <p:txBody>
          <a:bodyPr/>
          <a:lstStyle/>
          <a:p>
            <a:pPr>
              <a:buClr>
                <a:schemeClr val="tx2"/>
              </a:buClr>
            </a:pPr>
            <a:r>
              <a:rPr lang="en-US" sz="2400" dirty="0"/>
              <a:t>GFO </a:t>
            </a:r>
          </a:p>
          <a:p>
            <a:pPr lvl="1">
              <a:buClr>
                <a:schemeClr val="tx2"/>
              </a:buClr>
            </a:pPr>
            <a:r>
              <a:rPr lang="en-US" sz="2000" dirty="0" smtClean="0">
                <a:hlinkClick r:id="rId3"/>
              </a:rPr>
              <a:t>XII.4.D Certification of Internal Controls over the Payment Process Evidence and Record Retention Audit Program</a:t>
            </a:r>
            <a:endParaRPr lang="en-US" sz="2000" dirty="0" smtClean="0"/>
          </a:p>
          <a:p>
            <a:pPr marL="457200" lvl="1" indent="0">
              <a:buClr>
                <a:schemeClr val="tx2"/>
              </a:buClr>
              <a:buNone/>
            </a:pPr>
            <a:endParaRPr lang="en-US" sz="2000" dirty="0" smtClean="0"/>
          </a:p>
          <a:p>
            <a:pPr lvl="1">
              <a:buClr>
                <a:schemeClr val="tx2"/>
              </a:buClr>
            </a:pPr>
            <a:r>
              <a:rPr lang="en-US" sz="2000" dirty="0" smtClean="0">
                <a:hlinkClick r:id="rId4"/>
              </a:rPr>
              <a:t>XIV.9 Statewide Financial System Imaging and Attachment Guidance</a:t>
            </a:r>
            <a:endParaRPr lang="en-US" sz="2000" dirty="0" smtClean="0"/>
          </a:p>
          <a:p>
            <a:pPr lvl="1">
              <a:buClr>
                <a:schemeClr val="tx2"/>
              </a:buClr>
            </a:pPr>
            <a:endParaRPr lang="en-US" sz="2000" dirty="0" smtClean="0"/>
          </a:p>
          <a:p>
            <a:pPr lvl="1">
              <a:buClr>
                <a:schemeClr val="tx2"/>
              </a:buClr>
            </a:pPr>
            <a:r>
              <a:rPr lang="en-US" sz="2000" dirty="0" smtClean="0">
                <a:hlinkClick r:id="rId5"/>
              </a:rPr>
              <a:t>XII.3 Record Retention – Accounts Payable Vouchers and Land Claims</a:t>
            </a:r>
            <a:endParaRPr lang="en-US" sz="2000" dirty="0" smtClean="0"/>
          </a:p>
          <a:p>
            <a:pPr lvl="1">
              <a:buClr>
                <a:schemeClr val="tx2"/>
              </a:buClr>
            </a:pPr>
            <a:r>
              <a:rPr lang="en-US" sz="2000" dirty="0" smtClean="0">
                <a:hlinkClick r:id="rId6"/>
              </a:rPr>
              <a:t>XIII.3 Record Retention – Travel and Expense</a:t>
            </a:r>
            <a:endParaRPr lang="en-US" sz="2000" dirty="0" smtClean="0"/>
          </a:p>
          <a:p>
            <a:pPr marL="393192" lvl="1" indent="0">
              <a:buClr>
                <a:schemeClr val="tx2"/>
              </a:buClr>
              <a:buNone/>
            </a:pPr>
            <a:endParaRPr lang="en-US" sz="2000" dirty="0" smtClean="0"/>
          </a:p>
          <a:p>
            <a:pPr>
              <a:buClr>
                <a:schemeClr val="tx2"/>
              </a:buClr>
            </a:pPr>
            <a:r>
              <a:rPr lang="en-US" sz="2200" dirty="0"/>
              <a:t>New York State Archives</a:t>
            </a:r>
          </a:p>
          <a:p>
            <a:pPr lvl="1">
              <a:buClr>
                <a:schemeClr val="tx2"/>
              </a:buClr>
            </a:pPr>
            <a:r>
              <a:rPr lang="en-US" sz="2000" dirty="0" smtClean="0">
                <a:hlinkClick r:id="rId7"/>
              </a:rPr>
              <a:t>Digital Imaging Guidelines </a:t>
            </a:r>
            <a:endParaRPr lang="en-US" sz="2000" dirty="0" smtClean="0"/>
          </a:p>
          <a:p>
            <a:pPr lvl="1">
              <a:buClr>
                <a:schemeClr val="tx2"/>
              </a:buClr>
            </a:pPr>
            <a:r>
              <a:rPr lang="en-US" sz="2000" dirty="0" smtClean="0">
                <a:hlinkClick r:id="rId8"/>
              </a:rPr>
              <a:t>Managing Records Guidance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4447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2019 Requirement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34005"/>
            <a:ext cx="8229600" cy="4275556"/>
          </a:xfrm>
        </p:spPr>
        <p:txBody>
          <a:bodyPr/>
          <a:lstStyle/>
          <a:p>
            <a:r>
              <a:rPr lang="en-US" dirty="0"/>
              <a:t>Procurement Card Purchases</a:t>
            </a:r>
          </a:p>
          <a:p>
            <a:endParaRPr lang="en-US" dirty="0"/>
          </a:p>
          <a:p>
            <a:r>
              <a:rPr lang="en-US" dirty="0" smtClean="0"/>
              <a:t>Contracts </a:t>
            </a:r>
            <a:r>
              <a:rPr lang="en-US" dirty="0"/>
              <a:t>Requiring Electronic Payments</a:t>
            </a:r>
          </a:p>
        </p:txBody>
      </p:sp>
    </p:spTree>
    <p:extLst>
      <p:ext uri="{BB962C8B-B14F-4D97-AF65-F5344CB8AC3E}">
        <p14:creationId xmlns:p14="http://schemas.microsoft.com/office/powerpoint/2010/main" val="151212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7200" y="2575255"/>
            <a:ext cx="8229600" cy="732367"/>
          </a:xfrm>
        </p:spPr>
        <p:txBody>
          <a:bodyPr/>
          <a:lstStyle/>
          <a:p>
            <a:r>
              <a:rPr lang="en-US" sz="10000" dirty="0" smtClean="0"/>
              <a:t>?</a:t>
            </a:r>
            <a:endParaRPr lang="en-US" sz="10000" dirty="0"/>
          </a:p>
        </p:txBody>
      </p:sp>
    </p:spTree>
    <p:extLst>
      <p:ext uri="{BB962C8B-B14F-4D97-AF65-F5344CB8AC3E}">
        <p14:creationId xmlns:p14="http://schemas.microsoft.com/office/powerpoint/2010/main" val="144753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Us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7200" y="2765755"/>
            <a:ext cx="8229600" cy="732367"/>
          </a:xfrm>
        </p:spPr>
        <p:txBody>
          <a:bodyPr/>
          <a:lstStyle/>
          <a:p>
            <a:r>
              <a:rPr lang="en-US" dirty="0">
                <a:hlinkClick r:id="rId3"/>
              </a:rPr>
              <a:t>BSEInternalControlCert@osc.state.ny.us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19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C6D9E1"/>
      </a:lt2>
      <a:accent1>
        <a:srgbClr val="CA422C"/>
      </a:accent1>
      <a:accent2>
        <a:srgbClr val="8EB4E3"/>
      </a:accent2>
      <a:accent3>
        <a:srgbClr val="558ED5"/>
      </a:accent3>
      <a:accent4>
        <a:srgbClr val="F79646"/>
      </a:accent4>
      <a:accent5>
        <a:srgbClr val="9EBB59"/>
      </a:accent5>
      <a:accent6>
        <a:srgbClr val="4BACC6"/>
      </a:accent6>
      <a:hlink>
        <a:srgbClr val="0000FF"/>
      </a:hlink>
      <a:folHlink>
        <a:srgbClr val="551A8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476</Words>
  <Application>Microsoft Office PowerPoint</Application>
  <PresentationFormat>On-screen Show (4:3)</PresentationFormat>
  <Paragraphs>117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Office Theme</vt:lpstr>
      <vt:lpstr>Certification of Internal Controls Over the Payment Process </vt:lpstr>
      <vt:lpstr>Agenda</vt:lpstr>
      <vt:lpstr>Overview of Requirement</vt:lpstr>
      <vt:lpstr>Overview of Requirement</vt:lpstr>
      <vt:lpstr>Importance of Controls over Payment Processes</vt:lpstr>
      <vt:lpstr>Annual Requirement</vt:lpstr>
      <vt:lpstr>Certification Resources </vt:lpstr>
      <vt:lpstr>2017 Requirement</vt:lpstr>
      <vt:lpstr>2017 Results </vt:lpstr>
      <vt:lpstr>Best Practices</vt:lpstr>
      <vt:lpstr>2018 Requirement</vt:lpstr>
      <vt:lpstr>2018 Requirement</vt:lpstr>
      <vt:lpstr>2018 Requirement</vt:lpstr>
      <vt:lpstr>2018 Requirement</vt:lpstr>
      <vt:lpstr>2019 Requirement</vt:lpstr>
      <vt:lpstr>Questions</vt:lpstr>
      <vt:lpstr>Contact Us</vt:lpstr>
    </vt:vector>
  </TitlesOfParts>
  <Company>NYS OSC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Macroberts</dc:creator>
  <cp:lastModifiedBy>Christina Teator</cp:lastModifiedBy>
  <cp:revision>98</cp:revision>
  <cp:lastPrinted>2018-01-25T16:22:22Z</cp:lastPrinted>
  <dcterms:created xsi:type="dcterms:W3CDTF">2016-03-07T17:12:35Z</dcterms:created>
  <dcterms:modified xsi:type="dcterms:W3CDTF">2018-01-26T13:08:24Z</dcterms:modified>
</cp:coreProperties>
</file>