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notesSlides/notesSlide9.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4.xml" ContentType="application/vnd.openxmlformats-officedocument.drawingml.chartshapes+xml"/>
  <Override PartName="/ppt/notesSlides/notesSlide11.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5.xml" ContentType="application/vnd.openxmlformats-officedocument.drawingml.chartshapes+xml"/>
  <Override PartName="/ppt/notesSlides/notesSlide12.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6.xml" ContentType="application/vnd.openxmlformats-officedocument.drawingml.chartshapes+xml"/>
  <Override PartName="/ppt/notesSlides/notesSlide13.xml" ContentType="application/vnd.openxmlformats-officedocument.presentationml.notesSlid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4.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7.xml" ContentType="application/vnd.openxmlformats-officedocument.drawingml.chartshapes+xml"/>
  <Override PartName="/ppt/notesSlides/notesSlide15.xml" ContentType="application/vnd.openxmlformats-officedocument.presentationml.notesSlide+xml"/>
  <Override PartName="/ppt/charts/chart16.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8.xml" ContentType="application/vnd.openxmlformats-officedocument.drawingml.chartshapes+xml"/>
  <Override PartName="/ppt/notesSlides/notesSlide16.xml" ContentType="application/vnd.openxmlformats-officedocument.presentationml.notesSlide+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9.xml" ContentType="application/vnd.openxmlformats-officedocument.drawingml.chartshapes+xml"/>
  <Override PartName="/ppt/notesSlides/notesSlide17.xml" ContentType="application/vnd.openxmlformats-officedocument.presentationml.notesSlide+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8.xml" ContentType="application/vnd.openxmlformats-officedocument.presentationml.notesSlid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9.xml" ContentType="application/vnd.openxmlformats-officedocument.presentationml.notesSlid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0.xml" ContentType="application/vnd.openxmlformats-officedocument.presentationml.notesSlide+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3"/>
  </p:notesMasterIdLst>
  <p:sldIdLst>
    <p:sldId id="257" r:id="rId2"/>
    <p:sldId id="258" r:id="rId3"/>
    <p:sldId id="264" r:id="rId4"/>
    <p:sldId id="275" r:id="rId5"/>
    <p:sldId id="267" r:id="rId6"/>
    <p:sldId id="261" r:id="rId7"/>
    <p:sldId id="262" r:id="rId8"/>
    <p:sldId id="268" r:id="rId9"/>
    <p:sldId id="269" r:id="rId10"/>
    <p:sldId id="265" r:id="rId11"/>
    <p:sldId id="266" r:id="rId12"/>
    <p:sldId id="270" r:id="rId13"/>
    <p:sldId id="276" r:id="rId14"/>
    <p:sldId id="271" r:id="rId15"/>
    <p:sldId id="272" r:id="rId16"/>
    <p:sldId id="273" r:id="rId17"/>
    <p:sldId id="279" r:id="rId18"/>
    <p:sldId id="274" r:id="rId19"/>
    <p:sldId id="280" r:id="rId20"/>
    <p:sldId id="277" r:id="rId21"/>
    <p:sldId id="278"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D9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3" autoAdjust="0"/>
    <p:restoredTop sz="79507" autoAdjust="0"/>
  </p:normalViewPr>
  <p:slideViewPr>
    <p:cSldViewPr snapToGrid="0">
      <p:cViewPr varScale="1">
        <p:scale>
          <a:sx n="65" d="100"/>
          <a:sy n="65" d="100"/>
        </p:scale>
        <p:origin x="53" y="67"/>
      </p:cViewPr>
      <p:guideLst/>
    </p:cSldViewPr>
  </p:slideViewPr>
  <p:outlineViewPr>
    <p:cViewPr>
      <p:scale>
        <a:sx n="33" d="100"/>
        <a:sy n="33" d="100"/>
      </p:scale>
      <p:origin x="0" y="-50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oleObject" Target="file:///\\110ENTNAS\SUPERSHARE\EXEC\INTERNAL_CONTROL\NYSICA\2013%20conference\NYSICA%20Summary%204-17-13.xlsx" TargetMode="Externa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3.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4.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5.xml"/></Relationships>
</file>

<file path=ppt/charts/_rels/chart12.xml.rels><?xml version="1.0" encoding="UTF-8" standalone="yes"?>
<Relationships xmlns="http://schemas.openxmlformats.org/package/2006/relationships"><Relationship Id="rId1" Type="http://schemas.openxmlformats.org/officeDocument/2006/relationships/oleObject" Target="file:///\\110ENTNAS\SUPERSHARE\EXEC\INTERNAL_CONTROL\NYSICA\2013%20conference\NYSICA%20Summary%204-17-13.xlsx" TargetMode="Externa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6.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7.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8.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9.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dirty="0" smtClean="0"/>
              <a:t>2016 Response </a:t>
            </a:r>
            <a:r>
              <a:rPr lang="en-US" sz="2400" dirty="0"/>
              <a:t>Types</a:t>
            </a:r>
          </a:p>
        </c:rich>
      </c:tx>
      <c:layout>
        <c:manualLayout>
          <c:xMode val="edge"/>
          <c:yMode val="edge"/>
          <c:x val="3.0577932566121544E-2"/>
          <c:y val="2.9239724221075236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512877717208426"/>
          <c:y val="0.18634272689598008"/>
          <c:w val="0.60960428023420155"/>
          <c:h val="0.68252345251101987"/>
        </c:manualLayout>
      </c:layout>
      <c:pieChart>
        <c:varyColors val="1"/>
        <c:ser>
          <c:idx val="0"/>
          <c:order val="0"/>
          <c:explosion val="1"/>
          <c:dPt>
            <c:idx val="0"/>
            <c:bubble3D val="0"/>
            <c:explosion val="15"/>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Lbls>
            <c:dLbl>
              <c:idx val="2"/>
              <c:delete val="1"/>
              <c:extLst>
                <c:ext xmlns:c15="http://schemas.microsoft.com/office/drawing/2012/chart" uri="{CE6537A1-D6FC-4f65-9D91-7224C49458BB}"/>
              </c:extLst>
            </c:dLbl>
            <c:dLbl>
              <c:idx val="4"/>
              <c:delete val="1"/>
              <c:extLst>
                <c:ext xmlns:c15="http://schemas.microsoft.com/office/drawing/2012/chart" uri="{CE6537A1-D6FC-4f65-9D91-7224C49458BB}"/>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outEnd"/>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'NYSICA 2016 Membership  Survey'!$A$10:$B$15</c:f>
              <c:strCache>
                <c:ptCount val="6"/>
                <c:pt idx="0">
                  <c:v>State Agency</c:v>
                </c:pt>
                <c:pt idx="1">
                  <c:v>Public Authority</c:v>
                </c:pt>
                <c:pt idx="2">
                  <c:v>Municipal Entity</c:v>
                </c:pt>
                <c:pt idx="3">
                  <c:v>Other</c:v>
                </c:pt>
                <c:pt idx="4">
                  <c:v>No Responses</c:v>
                </c:pt>
                <c:pt idx="5">
                  <c:v>Total</c:v>
                </c:pt>
              </c:strCache>
            </c:strRef>
          </c:cat>
          <c:val>
            <c:numRef>
              <c:f>'NYSICA 2016 Membership  Survey'!$C$10:$C$14</c:f>
              <c:numCache>
                <c:formatCode>0</c:formatCode>
                <c:ptCount val="5"/>
                <c:pt idx="0">
                  <c:v>18</c:v>
                </c:pt>
                <c:pt idx="1">
                  <c:v>5</c:v>
                </c:pt>
                <c:pt idx="2">
                  <c:v>0</c:v>
                </c:pt>
                <c:pt idx="3">
                  <c:v>2</c:v>
                </c:pt>
                <c:pt idx="4">
                  <c:v>0</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3"/>
        <c:delete val="1"/>
      </c:legendEntry>
      <c:legendEntry>
        <c:idx val="4"/>
        <c:delete val="1"/>
      </c:legendEntry>
      <c:layout>
        <c:manualLayout>
          <c:xMode val="edge"/>
          <c:yMode val="edge"/>
          <c:x val="0.75798643919510056"/>
          <c:y val="0.64426948724710853"/>
          <c:w val="0.23090244969378829"/>
          <c:h val="0.2798596616810458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title>
      <c:tx>
        <c:rich>
          <a:bodyPr/>
          <a:lstStyle/>
          <a:p>
            <a:pPr>
              <a:defRPr sz="1600"/>
            </a:pPr>
            <a:r>
              <a:rPr lang="en-US" sz="1600" dirty="0"/>
              <a:t>Does the Internal Control Officer </a:t>
            </a:r>
            <a:r>
              <a:rPr lang="en-US" sz="1600" dirty="0" smtClean="0"/>
              <a:t>Report </a:t>
            </a:r>
            <a:r>
              <a:rPr lang="en-US" sz="1600" dirty="0"/>
              <a:t>to the </a:t>
            </a:r>
            <a:r>
              <a:rPr lang="en-US" sz="1600" dirty="0" smtClean="0"/>
              <a:t>Head </a:t>
            </a:r>
            <a:r>
              <a:rPr lang="en-US" sz="1600" dirty="0"/>
              <a:t>of the </a:t>
            </a:r>
            <a:r>
              <a:rPr lang="en-US" sz="1600" dirty="0" smtClean="0"/>
              <a:t>Organization </a:t>
            </a:r>
            <a:r>
              <a:rPr lang="en-US" sz="1600" dirty="0"/>
              <a:t>(or Executive Deputy, Executive Director or First Deputy)?</a:t>
            </a:r>
          </a:p>
        </c:rich>
      </c:tx>
      <c:layout>
        <c:manualLayout>
          <c:xMode val="edge"/>
          <c:yMode val="edge"/>
          <c:x val="0.11105771572367887"/>
          <c:y val="1.6877787448805422E-2"/>
        </c:manualLayout>
      </c:layout>
      <c:overlay val="0"/>
    </c:title>
    <c:autoTitleDeleted val="0"/>
    <c:plotArea>
      <c:layout>
        <c:manualLayout>
          <c:layoutTarget val="inner"/>
          <c:xMode val="edge"/>
          <c:yMode val="edge"/>
          <c:x val="0.19965311627386517"/>
          <c:y val="0.21882352941176469"/>
          <c:w val="0.51562587420293882"/>
          <c:h val="0.69882352941176451"/>
        </c:manualLayout>
      </c:layout>
      <c:pieChart>
        <c:varyColors val="1"/>
        <c:ser>
          <c:idx val="0"/>
          <c:order val="0"/>
          <c:dLbls>
            <c:dLbl>
              <c:idx val="0"/>
              <c:layout>
                <c:manualLayout>
                  <c:x val="-0.14717581543357208"/>
                  <c:y val="-0.4870624048706240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ext>
              </c:extLst>
            </c:dLbl>
            <c:spPr>
              <a:noFill/>
              <a:ln>
                <a:noFill/>
              </a:ln>
              <a:effectLst/>
            </c:spPr>
            <c:txPr>
              <a:bodyPr/>
              <a:lstStyle/>
              <a:p>
                <a:pPr>
                  <a:defRPr sz="1400" b="1"/>
                </a:pPr>
                <a:endParaRPr lang="en-US"/>
              </a:p>
            </c:txPr>
            <c:dLblPos val="outEnd"/>
            <c:showLegendKey val="0"/>
            <c:showVal val="1"/>
            <c:showCatName val="1"/>
            <c:showSerName val="0"/>
            <c:showPercent val="0"/>
            <c:showBubbleSize val="0"/>
            <c:separator>
</c:separator>
            <c:showLeaderLines val="1"/>
            <c:extLst>
              <c:ext xmlns:c15="http://schemas.microsoft.com/office/drawing/2012/chart" uri="{CE6537A1-D6FC-4f65-9D91-7224C49458BB}">
                <c15:layout/>
              </c:ext>
            </c:extLst>
          </c:dLbls>
          <c:cat>
            <c:strRef>
              <c:f>'Question 6'!$A$4:$A$5</c:f>
              <c:strCache>
                <c:ptCount val="2"/>
                <c:pt idx="0">
                  <c:v>Yes</c:v>
                </c:pt>
                <c:pt idx="1">
                  <c:v>No</c:v>
                </c:pt>
              </c:strCache>
            </c:strRef>
          </c:cat>
          <c:val>
            <c:numRef>
              <c:f>'Question 6'!$C$4:$C$5</c:f>
              <c:numCache>
                <c:formatCode>0.0%</c:formatCode>
                <c:ptCount val="2"/>
                <c:pt idx="0">
                  <c:v>0.77777777777777812</c:v>
                </c:pt>
                <c:pt idx="1">
                  <c:v>0.22222222222222221</c:v>
                </c:pt>
              </c:numCache>
            </c:numRef>
          </c:val>
        </c:ser>
        <c:dLbls>
          <c:showLegendKey val="0"/>
          <c:showVal val="1"/>
          <c:showCatName val="0"/>
          <c:showSerName val="0"/>
          <c:showPercent val="0"/>
          <c:showBubbleSize val="0"/>
          <c:showLeaderLines val="1"/>
        </c:dLbls>
        <c:firstSliceAng val="339"/>
      </c:pieChart>
    </c:plotArea>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1392092660629775"/>
          <c:y val="0.17518151392318562"/>
          <c:w val="0.40829002624671917"/>
          <c:h val="0.68048337707786521"/>
        </c:manualLayout>
      </c:layout>
      <c:pieChart>
        <c:varyColors val="1"/>
        <c:ser>
          <c:idx val="0"/>
          <c:order val="0"/>
          <c:tx>
            <c:v>ICO Reporting</c:v>
          </c:tx>
          <c:dPt>
            <c:idx val="0"/>
            <c:bubble3D val="0"/>
            <c:explosion val="5"/>
            <c:spPr>
              <a:solidFill>
                <a:schemeClr val="accent1"/>
              </a:solidFill>
              <a:ln>
                <a:noFill/>
              </a:ln>
              <a:effectLst>
                <a:outerShdw blurRad="254000" sx="102000" sy="102000" algn="ctr" rotWithShape="0">
                  <a:prstClr val="black">
                    <a:alpha val="20000"/>
                  </a:prstClr>
                </a:outerShdw>
              </a:effectLst>
            </c:spPr>
          </c:dPt>
          <c:dPt>
            <c:idx val="1"/>
            <c:bubble3D val="0"/>
            <c:spPr>
              <a:solidFill>
                <a:srgbClr val="EC7A2C"/>
              </a:solidFill>
              <a:ln>
                <a:noFill/>
              </a:ln>
              <a:effectLst>
                <a:outerShdw blurRad="254000" sx="102000" sy="102000" algn="ctr" rotWithShape="0">
                  <a:prstClr val="black">
                    <a:alpha val="20000"/>
                  </a:prstClr>
                </a:outerShdw>
              </a:effectLst>
            </c:spPr>
          </c:dPt>
          <c:dPt>
            <c:idx val="2"/>
            <c:bubble3D val="0"/>
            <c:spPr>
              <a:solidFill>
                <a:schemeClr val="accent4">
                  <a:lumMod val="60000"/>
                  <a:lumOff val="40000"/>
                </a:schemeClr>
              </a:solidFill>
              <a:ln>
                <a:noFill/>
              </a:ln>
              <a:effectLst>
                <a:outerShdw blurRad="254000" sx="102000" sy="102000" algn="ctr" rotWithShape="0">
                  <a:prstClr val="black">
                    <a:alpha val="20000"/>
                  </a:prstClr>
                </a:outerShdw>
              </a:effectLst>
            </c:spPr>
          </c:dPt>
          <c:dLbls>
            <c:dLbl>
              <c:idx val="0"/>
              <c:layout>
                <c:manualLayout>
                  <c:x val="-4.1666666666666664E-2"/>
                  <c:y val="-9.7222222222222224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outEnd"/>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('NYSICA 2016 Membership  Survey'!$A$56,'NYSICA 2016 Membership  Survey'!$A$58,'NYSICA 2016 Membership  Survey'!$A$60)</c:f>
              <c:strCache>
                <c:ptCount val="3"/>
                <c:pt idx="0">
                  <c:v>Head of the Organization or Operational Head</c:v>
                </c:pt>
                <c:pt idx="1">
                  <c:v>Other Designee within the Executive Office </c:v>
                </c:pt>
                <c:pt idx="2">
                  <c:v>Other</c:v>
                </c:pt>
              </c:strCache>
              <c:extLst/>
            </c:strRef>
          </c:cat>
          <c:val>
            <c:numRef>
              <c:f>('NYSICA 2016 Membership  Survey'!$C$56,'NYSICA 2016 Membership  Survey'!$C$58,'NYSICA 2016 Membership  Survey'!$C$60)</c:f>
              <c:numCache>
                <c:formatCode>0</c:formatCode>
                <c:ptCount val="3"/>
                <c:pt idx="0">
                  <c:v>15</c:v>
                </c:pt>
                <c:pt idx="1">
                  <c:v>5</c:v>
                </c:pt>
                <c:pt idx="2">
                  <c:v>5</c:v>
                </c:pt>
              </c:numCache>
              <c:extLst/>
            </c:numRef>
          </c:val>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5839597139297015"/>
          <c:y val="0.13509023280373977"/>
          <c:w val="0.36388888888888887"/>
          <c:h val="0.5586264216972878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5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7"/>
    </mc:Choice>
    <mc:Fallback>
      <c:style val="47"/>
    </mc:Fallback>
  </mc:AlternateContent>
  <c:chart>
    <c:title>
      <c:tx>
        <c:rich>
          <a:bodyPr/>
          <a:lstStyle/>
          <a:p>
            <a:pPr>
              <a:defRPr/>
            </a:pPr>
            <a:r>
              <a:rPr lang="en-US" dirty="0"/>
              <a:t>Internal Control Officer </a:t>
            </a:r>
            <a:r>
              <a:rPr lang="en-US" dirty="0" smtClean="0"/>
              <a:t>Level</a:t>
            </a:r>
          </a:p>
          <a:p>
            <a:pPr>
              <a:defRPr/>
            </a:pPr>
            <a:r>
              <a:rPr lang="en-US" dirty="0" smtClean="0"/>
              <a:t>2013</a:t>
            </a:r>
            <a:endParaRPr lang="en-US" dirty="0"/>
          </a:p>
        </c:rich>
      </c:tx>
      <c:layout/>
      <c:overlay val="0"/>
    </c:title>
    <c:autoTitleDeleted val="0"/>
    <c:plotArea>
      <c:layout>
        <c:manualLayout>
          <c:layoutTarget val="inner"/>
          <c:xMode val="edge"/>
          <c:yMode val="edge"/>
          <c:x val="0.15480796150481191"/>
          <c:y val="5.1400554097404488E-2"/>
          <c:w val="0.84241426071740977"/>
          <c:h val="0.8326195683872849"/>
        </c:manualLayout>
      </c:layout>
      <c:barChart>
        <c:barDir val="col"/>
        <c:grouping val="clustered"/>
        <c:varyColors val="0"/>
        <c:ser>
          <c:idx val="0"/>
          <c:order val="0"/>
          <c:invertIfNegative val="0"/>
          <c:dLbls>
            <c:spPr>
              <a:noFill/>
              <a:ln>
                <a:noFill/>
              </a:ln>
              <a:effectLst/>
            </c:spPr>
            <c:txPr>
              <a:bodyPr wrap="square" lIns="38100" tIns="19050" rIns="38100" bIns="19050" anchor="ctr">
                <a:spAutoFit/>
              </a:bodyPr>
              <a:lstStyle/>
              <a:p>
                <a:pPr>
                  <a:defRPr sz="11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'Question 7'!$F$10:$F$14</c:f>
              <c:strCache>
                <c:ptCount val="5"/>
                <c:pt idx="0">
                  <c:v>grd 25</c:v>
                </c:pt>
                <c:pt idx="1">
                  <c:v>grd 27</c:v>
                </c:pt>
                <c:pt idx="2">
                  <c:v>grd 29</c:v>
                </c:pt>
                <c:pt idx="3">
                  <c:v>grd 31</c:v>
                </c:pt>
                <c:pt idx="4">
                  <c:v>Executive</c:v>
                </c:pt>
              </c:strCache>
            </c:strRef>
          </c:cat>
          <c:val>
            <c:numRef>
              <c:f>'Question 7'!$H$10:$H$14</c:f>
              <c:numCache>
                <c:formatCode>0.0%</c:formatCode>
                <c:ptCount val="5"/>
                <c:pt idx="0">
                  <c:v>0.23333333333333342</c:v>
                </c:pt>
                <c:pt idx="1">
                  <c:v>0.2</c:v>
                </c:pt>
                <c:pt idx="2">
                  <c:v>0.13333333333333341</c:v>
                </c:pt>
                <c:pt idx="3">
                  <c:v>6.666666666666668E-2</c:v>
                </c:pt>
                <c:pt idx="4">
                  <c:v>0.36666666666666692</c:v>
                </c:pt>
              </c:numCache>
            </c:numRef>
          </c:val>
        </c:ser>
        <c:dLbls>
          <c:showLegendKey val="0"/>
          <c:showVal val="1"/>
          <c:showCatName val="0"/>
          <c:showSerName val="0"/>
          <c:showPercent val="0"/>
          <c:showBubbleSize val="0"/>
        </c:dLbls>
        <c:gapWidth val="54"/>
        <c:axId val="397258704"/>
        <c:axId val="397259096"/>
      </c:barChart>
      <c:catAx>
        <c:axId val="397258704"/>
        <c:scaling>
          <c:orientation val="minMax"/>
        </c:scaling>
        <c:delete val="0"/>
        <c:axPos val="b"/>
        <c:numFmt formatCode="General" sourceLinked="1"/>
        <c:majorTickMark val="out"/>
        <c:minorTickMark val="none"/>
        <c:tickLblPos val="nextTo"/>
        <c:crossAx val="397259096"/>
        <c:crosses val="autoZero"/>
        <c:auto val="1"/>
        <c:lblAlgn val="ctr"/>
        <c:lblOffset val="100"/>
        <c:noMultiLvlLbl val="0"/>
      </c:catAx>
      <c:valAx>
        <c:axId val="397259096"/>
        <c:scaling>
          <c:orientation val="minMax"/>
        </c:scaling>
        <c:delete val="0"/>
        <c:axPos val="l"/>
        <c:numFmt formatCode="0%" sourceLinked="0"/>
        <c:majorTickMark val="out"/>
        <c:minorTickMark val="none"/>
        <c:tickLblPos val="nextTo"/>
        <c:crossAx val="397258704"/>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65000"/>
                    <a:lumOff val="35000"/>
                  </a:schemeClr>
                </a:solidFill>
                <a:effectLst/>
                <a:latin typeface="+mn-lt"/>
                <a:ea typeface="+mn-ea"/>
                <a:cs typeface="+mn-cs"/>
              </a:defRPr>
            </a:pPr>
            <a:r>
              <a:rPr lang="en-US" sz="2400" b="1" dirty="0"/>
              <a:t>ICO </a:t>
            </a:r>
            <a:r>
              <a:rPr lang="en-US" sz="2400" b="1" dirty="0" smtClean="0"/>
              <a:t>Level 2016</a:t>
            </a:r>
            <a:endParaRPr lang="en-US" sz="2400" b="1" dirty="0"/>
          </a:p>
        </c:rich>
      </c:tx>
      <c:layout>
        <c:manualLayout>
          <c:xMode val="edge"/>
          <c:yMode val="edge"/>
          <c:x val="3.1027777777777783E-2"/>
          <c:y val="4.6296296296296294E-3"/>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0.27980693268212248"/>
          <c:y val="5.1251093613298347E-2"/>
          <c:w val="0.51384558180227469"/>
          <c:h val="0.51844634004082824"/>
        </c:manualLayout>
      </c:layout>
      <c:barChart>
        <c:barDir val="col"/>
        <c:grouping val="clustered"/>
        <c:varyColors val="0"/>
        <c:ser>
          <c:idx val="0"/>
          <c:order val="0"/>
          <c:tx>
            <c:v>ICO level</c:v>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0"/>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Pt>
          <c:dPt>
            <c:idx val="1"/>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Pt>
          <c:dPt>
            <c:idx val="2"/>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'NYSICA 2016 Membership  Survey'!$A$68:$B$72</c:f>
              <c:strCache>
                <c:ptCount val="5"/>
                <c:pt idx="0">
                  <c:v>line staff</c:v>
                </c:pt>
                <c:pt idx="1">
                  <c:v>middle management</c:v>
                </c:pt>
                <c:pt idx="2">
                  <c:v>senior management</c:v>
                </c:pt>
                <c:pt idx="3">
                  <c:v>executive management</c:v>
                </c:pt>
                <c:pt idx="4">
                  <c:v>Other</c:v>
                </c:pt>
              </c:strCache>
            </c:strRef>
          </c:cat>
          <c:val>
            <c:numRef>
              <c:f>'NYSICA 2016 Membership  Survey'!$C$68:$C$72</c:f>
              <c:numCache>
                <c:formatCode>0.00</c:formatCode>
                <c:ptCount val="5"/>
                <c:pt idx="0">
                  <c:v>0.08</c:v>
                </c:pt>
                <c:pt idx="1">
                  <c:v>0.28000000000000003</c:v>
                </c:pt>
                <c:pt idx="2">
                  <c:v>0.28000000000000003</c:v>
                </c:pt>
                <c:pt idx="3">
                  <c:v>0.28000000000000003</c:v>
                </c:pt>
                <c:pt idx="4">
                  <c:v>0.08</c:v>
                </c:pt>
              </c:numCache>
            </c:numRef>
          </c:val>
          <c:extLst/>
        </c:ser>
        <c:dLbls>
          <c:dLblPos val="inEnd"/>
          <c:showLegendKey val="0"/>
          <c:showVal val="1"/>
          <c:showCatName val="0"/>
          <c:showSerName val="0"/>
          <c:showPercent val="0"/>
          <c:showBubbleSize val="0"/>
        </c:dLbls>
        <c:gapWidth val="41"/>
        <c:axId val="397259880"/>
        <c:axId val="495470336"/>
      </c:barChart>
      <c:catAx>
        <c:axId val="3972598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dk1">
                    <a:lumMod val="65000"/>
                    <a:lumOff val="35000"/>
                  </a:schemeClr>
                </a:solidFill>
                <a:effectLst/>
                <a:latin typeface="+mn-lt"/>
                <a:ea typeface="+mn-ea"/>
                <a:cs typeface="+mn-cs"/>
              </a:defRPr>
            </a:pPr>
            <a:endParaRPr lang="en-US"/>
          </a:p>
        </c:txPr>
        <c:crossAx val="495470336"/>
        <c:crosses val="autoZero"/>
        <c:auto val="1"/>
        <c:lblAlgn val="ctr"/>
        <c:lblOffset val="100"/>
        <c:noMultiLvlLbl val="0"/>
      </c:catAx>
      <c:valAx>
        <c:axId val="495470336"/>
        <c:scaling>
          <c:orientation val="minMax"/>
        </c:scaling>
        <c:delete val="1"/>
        <c:axPos val="l"/>
        <c:numFmt formatCode="0.00" sourceLinked="1"/>
        <c:majorTickMark val="none"/>
        <c:minorTickMark val="none"/>
        <c:tickLblPos val="nextTo"/>
        <c:crossAx val="39725988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a:t>Internl Control Duties</a:t>
            </a:r>
          </a:p>
        </c:rich>
      </c:tx>
      <c:layout>
        <c:manualLayout>
          <c:xMode val="edge"/>
          <c:yMode val="edge"/>
          <c:x val="0.24125505902526448"/>
          <c:y val="3.2407344992535211E-2"/>
        </c:manualLayout>
      </c:layout>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0.11278248872737062"/>
          <c:y val="9.5861244019138744E-2"/>
          <c:w val="0.87226024631536447"/>
          <c:h val="0.44630938477187959"/>
        </c:manualLayout>
      </c:layout>
      <c:barChart>
        <c:barDir val="col"/>
        <c:grouping val="clustered"/>
        <c:varyColors val="0"/>
        <c:ser>
          <c:idx val="1"/>
          <c:order val="1"/>
          <c:spPr>
            <a:solidFill>
              <a:schemeClr val="bg2"/>
            </a:solidFill>
            <a:ln>
              <a:noFill/>
            </a:ln>
            <a:effectLst>
              <a:outerShdw blurRad="76200" dir="18900000" sy="23000" kx="-1200000" algn="bl" rotWithShape="0">
                <a:prstClr val="black">
                  <a:alpha val="20000"/>
                </a:prst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extLst>
                <c:ext xmlns:c15="http://schemas.microsoft.com/office/drawing/2012/chart" uri="{02D57815-91ED-43cb-92C2-25804820EDAC}">
                  <c15:fullRef>
                    <c15:sqref>'NYSICA 2016 Membership  Survey'!$A$28:$A$40</c15:sqref>
                  </c15:fullRef>
                </c:ext>
              </c:extLst>
              <c:f>('NYSICA 2016 Membership  Survey'!$A$28:$A$38,'NYSICA 2016 Membership  Survey'!$A$40)</c:f>
              <c:strCache>
                <c:ptCount val="12"/>
                <c:pt idx="0">
                  <c:v>Annual Certification</c:v>
                </c:pt>
                <c:pt idx="1">
                  <c:v>Internal Control and Risk Management awareness</c:v>
                </c:pt>
                <c:pt idx="2">
                  <c:v>Training on Internal Control and Risk Management</c:v>
                </c:pt>
                <c:pt idx="3">
                  <c:v>Routinely advise senior management on risks to entity</c:v>
                </c:pt>
                <c:pt idx="4">
                  <c:v>Analysis of incidents and developing recommendations</c:v>
                </c:pt>
                <c:pt idx="5">
                  <c:v>Act as contact with External Auditors</c:v>
                </c:pt>
                <c:pt idx="6">
                  <c:v>Tracking of incidents and breaches</c:v>
                </c:pt>
                <c:pt idx="7">
                  <c:v>Significant role in Emergency Planning and Business Continuity</c:v>
                </c:pt>
                <c:pt idx="8">
                  <c:v>Signficant role in Strategic Planning</c:v>
                </c:pt>
                <c:pt idx="9">
                  <c:v>Significant role in Information Security</c:v>
                </c:pt>
                <c:pt idx="10">
                  <c:v>Significant Role in Privacy Protection</c:v>
                </c:pt>
                <c:pt idx="11">
                  <c:v>Other</c:v>
                </c:pt>
              </c:strCache>
            </c:strRef>
          </c:cat>
          <c:val>
            <c:numRef>
              <c:extLst>
                <c:ext xmlns:c15="http://schemas.microsoft.com/office/drawing/2012/chart" uri="{02D57815-91ED-43cb-92C2-25804820EDAC}">
                  <c15:fullRef>
                    <c15:sqref>'NYSICA 2016 Membership  Survey'!$C$28:$C$40</c15:sqref>
                  </c15:fullRef>
                </c:ext>
              </c:extLst>
              <c:f>('NYSICA 2016 Membership  Survey'!$C$28:$C$38,'NYSICA 2016 Membership  Survey'!$C$40)</c:f>
              <c:numCache>
                <c:formatCode>0.00</c:formatCode>
                <c:ptCount val="12"/>
                <c:pt idx="0">
                  <c:v>0.96</c:v>
                </c:pt>
                <c:pt idx="1">
                  <c:v>0.92</c:v>
                </c:pt>
                <c:pt idx="2">
                  <c:v>0.8</c:v>
                </c:pt>
                <c:pt idx="3">
                  <c:v>0.6</c:v>
                </c:pt>
                <c:pt idx="4">
                  <c:v>0.52</c:v>
                </c:pt>
                <c:pt idx="5">
                  <c:v>0.36</c:v>
                </c:pt>
                <c:pt idx="6">
                  <c:v>0.4</c:v>
                </c:pt>
                <c:pt idx="7">
                  <c:v>0.36</c:v>
                </c:pt>
                <c:pt idx="8">
                  <c:v>0.32</c:v>
                </c:pt>
                <c:pt idx="9">
                  <c:v>0.28000000000000003</c:v>
                </c:pt>
                <c:pt idx="10">
                  <c:v>0.28000000000000003</c:v>
                </c:pt>
                <c:pt idx="11">
                  <c:v>0.2</c:v>
                </c:pt>
              </c:numCache>
            </c:numRef>
          </c:val>
        </c:ser>
        <c:dLbls>
          <c:dLblPos val="inEnd"/>
          <c:showLegendKey val="0"/>
          <c:showVal val="1"/>
          <c:showCatName val="0"/>
          <c:showSerName val="0"/>
          <c:showPercent val="0"/>
          <c:showBubbleSize val="0"/>
        </c:dLbls>
        <c:gapWidth val="41"/>
        <c:axId val="495765008"/>
        <c:axId val="497925936"/>
        <c:extLst>
          <c:ext xmlns:c15="http://schemas.microsoft.com/office/drawing/2012/chart" uri="{02D57815-91ED-43cb-92C2-25804820EDAC}">
            <c15:filteredBarSeries>
              <c15: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strRef>
                    <c:extLst>
                      <c:ext uri="{02D57815-91ED-43cb-92C2-25804820EDAC}">
                        <c15:fullRef>
                          <c15:sqref>'NYSICA 2016 Membership  Survey'!$A$28:$A$40</c15:sqref>
                        </c15:fullRef>
                        <c15:formulaRef>
                          <c15:sqref>('NYSICA 2016 Membership  Survey'!$A$28:$A$38,'NYSICA 2016 Membership  Survey'!$A$40)</c15:sqref>
                        </c15:formulaRef>
                      </c:ext>
                    </c:extLst>
                    <c:strCache>
                      <c:ptCount val="12"/>
                      <c:pt idx="0">
                        <c:v>Annual Certification</c:v>
                      </c:pt>
                      <c:pt idx="1">
                        <c:v>Internal Control and Risk Management awareness</c:v>
                      </c:pt>
                      <c:pt idx="2">
                        <c:v>Training on Internal Control and Risk Management</c:v>
                      </c:pt>
                      <c:pt idx="3">
                        <c:v>Routinely advise senior management on risks to entity</c:v>
                      </c:pt>
                      <c:pt idx="4">
                        <c:v>Analysis of incidents and developing recommendations</c:v>
                      </c:pt>
                      <c:pt idx="5">
                        <c:v>Act as contact with External Auditors</c:v>
                      </c:pt>
                      <c:pt idx="6">
                        <c:v>Tracking of incidents and breaches</c:v>
                      </c:pt>
                      <c:pt idx="7">
                        <c:v>Significant role in Emergency Planning and Business Continuity</c:v>
                      </c:pt>
                      <c:pt idx="8">
                        <c:v>Signficant role in Strategic Planning</c:v>
                      </c:pt>
                      <c:pt idx="9">
                        <c:v>Significant role in Information Security</c:v>
                      </c:pt>
                      <c:pt idx="10">
                        <c:v>Significant Role in Privacy Protection</c:v>
                      </c:pt>
                      <c:pt idx="11">
                        <c:v>Other</c:v>
                      </c:pt>
                    </c:strCache>
                  </c:strRef>
                </c:cat>
                <c:val>
                  <c:numRef>
                    <c:extLst>
                      <c:ext uri="{02D57815-91ED-43cb-92C2-25804820EDAC}">
                        <c15:fullRef>
                          <c15:sqref>'NYSICA 2016 Membership  Survey'!$B$28:$B$40</c15:sqref>
                        </c15:fullRef>
                        <c15:formulaRef>
                          <c15:sqref>('NYSICA 2016 Membership  Survey'!$B$28:$B$38,'NYSICA 2016 Membership  Survey'!$B$40)</c15:sqref>
                        </c15:formulaRef>
                      </c:ext>
                    </c:extLst>
                    <c:numCache>
                      <c:formatCode>General</c:formatCode>
                      <c:ptCount val="12"/>
                    </c:numCache>
                  </c:numRef>
                </c:val>
              </c15:ser>
            </c15:filteredBarSeries>
          </c:ext>
        </c:extLst>
      </c:barChart>
      <c:catAx>
        <c:axId val="4957650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497925936"/>
        <c:crosses val="autoZero"/>
        <c:auto val="1"/>
        <c:lblAlgn val="ctr"/>
        <c:lblOffset val="100"/>
        <c:noMultiLvlLbl val="0"/>
      </c:catAx>
      <c:valAx>
        <c:axId val="497925936"/>
        <c:scaling>
          <c:orientation val="minMax"/>
        </c:scaling>
        <c:delete val="1"/>
        <c:axPos val="l"/>
        <c:numFmt formatCode="0.00" sourceLinked="1"/>
        <c:majorTickMark val="none"/>
        <c:minorTickMark val="none"/>
        <c:tickLblPos val="nextTo"/>
        <c:crossAx val="495765008"/>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52165354330708"/>
          <c:y val="0.27347331583552054"/>
          <c:w val="0.40829002624671917"/>
          <c:h val="0.68048337707786521"/>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chemeClr val="accent4">
                  <a:lumMod val="40000"/>
                  <a:lumOff val="60000"/>
                </a:schemeClr>
              </a:solidFill>
              <a:ln>
                <a:noFill/>
              </a:ln>
              <a:effectLst>
                <a:outerShdw blurRad="254000" sx="102000" sy="102000" algn="ctr" rotWithShape="0">
                  <a:prstClr val="black">
                    <a:alpha val="20000"/>
                  </a:prstClr>
                </a:outerShdw>
              </a:effectLst>
            </c:spPr>
          </c:dPt>
          <c:dLbls>
            <c:dLbl>
              <c:idx val="0"/>
              <c:layout>
                <c:manualLayout>
                  <c:x val="1.0756342957130358E-2"/>
                  <c:y val="-4.1491688538932717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6.7844706911636049E-2"/>
                  <c:y val="0.1914191455234762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8652343026132087"/>
                  <c:y val="-9.3918169955671829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Survey'!$A$46:$A$47,'NYSICA 2016 Membership  Survey'!$A$49)</c:f>
              <c:strCache>
                <c:ptCount val="3"/>
                <c:pt idx="0">
                  <c:v>Yes</c:v>
                </c:pt>
                <c:pt idx="1">
                  <c:v>No</c:v>
                </c:pt>
                <c:pt idx="2">
                  <c:v>No Response</c:v>
                </c:pt>
              </c:strCache>
              <c:extLst/>
            </c:strRef>
          </c:cat>
          <c:val>
            <c:numRef>
              <c:f>('NYSICA 2016 Membership  Survey'!$C$46:$C$47,'NYSICA 2016 Membership  Survey'!$C$49)</c:f>
              <c:numCache>
                <c:formatCode>0</c:formatCode>
                <c:ptCount val="3"/>
                <c:pt idx="0">
                  <c:v>17</c:v>
                </c:pt>
                <c:pt idx="1">
                  <c:v>7</c:v>
                </c:pt>
                <c:pt idx="2">
                  <c:v>1</c:v>
                </c:pt>
              </c:numCache>
              <c:extLst/>
            </c:numRef>
          </c:val>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780542943081019"/>
          <c:y val="0.13475194373977328"/>
          <c:w val="0.47217891513560806"/>
          <c:h val="0.78696485855934672"/>
        </c:manualLayout>
      </c:layout>
      <c:pieChart>
        <c:varyColors val="1"/>
        <c:ser>
          <c:idx val="0"/>
          <c:order val="0"/>
          <c:dPt>
            <c:idx val="0"/>
            <c:bubble3D val="0"/>
            <c:explosion val="8"/>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rgbClr val="92D050"/>
              </a:solidFill>
              <a:ln>
                <a:noFill/>
              </a:ln>
              <a:effectLst>
                <a:outerShdw blurRad="254000" sx="102000" sy="102000" algn="ctr" rotWithShape="0">
                  <a:prstClr val="black">
                    <a:alpha val="20000"/>
                  </a:prstClr>
                </a:outerShdw>
              </a:effectLst>
            </c:spPr>
          </c:dPt>
          <c:dLbls>
            <c:dLbl>
              <c:idx val="0"/>
              <c:layout>
                <c:manualLayout>
                  <c:x val="7.508857020248888E-2"/>
                  <c:y val="-0.1609068505400291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6.1467952901327297E-2"/>
                  <c:y val="8.5017777870057848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7.2174901202019665E-2"/>
                  <c:y val="-1.3095265414985163E-3"/>
                </c:manualLayout>
              </c:layout>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Survey'!$A$150:$B$152</c:f>
              <c:strCache>
                <c:ptCount val="3"/>
                <c:pt idx="0">
                  <c:v>Yes</c:v>
                </c:pt>
                <c:pt idx="1">
                  <c:v>No</c:v>
                </c:pt>
                <c:pt idx="2">
                  <c:v>No Responses</c:v>
                </c:pt>
              </c:strCache>
            </c:strRef>
          </c:cat>
          <c:val>
            <c:numRef>
              <c:f>'NYSICA 2016 Membership  Survey'!$C$150:$C$152</c:f>
              <c:numCache>
                <c:formatCode>0</c:formatCode>
                <c:ptCount val="3"/>
                <c:pt idx="0">
                  <c:v>22</c:v>
                </c:pt>
                <c:pt idx="1">
                  <c:v>1</c:v>
                </c:pt>
                <c:pt idx="2">
                  <c:v>2</c:v>
                </c:pt>
              </c:numCache>
            </c:numRef>
          </c:val>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780542943081019"/>
          <c:y val="0.13475194373977328"/>
          <c:w val="0.47217891513560806"/>
          <c:h val="0.78696485855934672"/>
        </c:manualLayout>
      </c:layout>
      <c:pieChart>
        <c:varyColors val="1"/>
        <c:ser>
          <c:idx val="0"/>
          <c:order val="0"/>
          <c:dPt>
            <c:idx val="0"/>
            <c:bubble3D val="0"/>
            <c:explosion val="8"/>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rgbClr val="92D050"/>
              </a:solidFill>
              <a:ln>
                <a:noFill/>
              </a:ln>
              <a:effectLst>
                <a:outerShdw blurRad="254000" sx="102000" sy="102000" algn="ctr" rotWithShape="0">
                  <a:prstClr val="black">
                    <a:alpha val="20000"/>
                  </a:prstClr>
                </a:outerShdw>
              </a:effectLst>
            </c:spPr>
          </c:dPt>
          <c:dLbls>
            <c:dLbl>
              <c:idx val="0"/>
              <c:layout>
                <c:manualLayout>
                  <c:x val="0.11371711569400531"/>
                  <c:y val="-0.2167833929107921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7.6918295588221108E-2"/>
                  <c:y val="7.032736719203969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3.7050188252236389E-2"/>
                  <c:y val="-5.8507643125325056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Survey'!$A$159:$B$161</c:f>
              <c:strCache>
                <c:ptCount val="3"/>
                <c:pt idx="0">
                  <c:v>Yes</c:v>
                </c:pt>
                <c:pt idx="1">
                  <c:v>No</c:v>
                </c:pt>
                <c:pt idx="2">
                  <c:v>No Responses</c:v>
                </c:pt>
              </c:strCache>
            </c:strRef>
          </c:cat>
          <c:val>
            <c:numRef>
              <c:f>'NYSICA 2016 Membership  Survey'!$C$159:$C$161</c:f>
              <c:numCache>
                <c:formatCode>0</c:formatCode>
                <c:ptCount val="3"/>
                <c:pt idx="0">
                  <c:v>22</c:v>
                </c:pt>
                <c:pt idx="1">
                  <c:v>2</c:v>
                </c:pt>
                <c:pt idx="2">
                  <c:v>1</c:v>
                </c:pt>
              </c:numCache>
            </c:numRef>
          </c:val>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863276465441819"/>
          <c:y val="0.16699183435403908"/>
          <c:w val="0.47217891513560806"/>
          <c:h val="0.78696485855934672"/>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chemeClr val="accent4">
                  <a:lumMod val="40000"/>
                  <a:lumOff val="60000"/>
                </a:schemeClr>
              </a:solidFill>
              <a:ln>
                <a:noFill/>
              </a:ln>
              <a:effectLst>
                <a:outerShdw blurRad="254000" sx="102000" sy="102000" algn="ctr" rotWithShape="0">
                  <a:prstClr val="black">
                    <a:alpha val="20000"/>
                  </a:prstClr>
                </a:outerShdw>
              </a:effectLst>
            </c:spPr>
          </c:dPt>
          <c:dLbls>
            <c:dLbl>
              <c:idx val="0"/>
              <c:layout>
                <c:manualLayout>
                  <c:x val="1.0756342957130358E-2"/>
                  <c:y val="-4.1491688538932717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4.0705543990909185E-2"/>
                  <c:y val="-2.2817244529516685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3611111111111113"/>
                  <c:y val="1.7046879556722076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Survey'!$A$79:$B$81</c:f>
              <c:strCache>
                <c:ptCount val="3"/>
                <c:pt idx="0">
                  <c:v>Yes</c:v>
                </c:pt>
                <c:pt idx="1">
                  <c:v>No</c:v>
                </c:pt>
                <c:pt idx="2">
                  <c:v>N/A</c:v>
                </c:pt>
              </c:strCache>
            </c:strRef>
          </c:cat>
          <c:val>
            <c:numRef>
              <c:f>'NYSICA 2016 Membership  Survey'!$C$79:$C$81</c:f>
              <c:numCache>
                <c:formatCode>0</c:formatCode>
                <c:ptCount val="3"/>
                <c:pt idx="0">
                  <c:v>11</c:v>
                </c:pt>
                <c:pt idx="1">
                  <c:v>11</c:v>
                </c:pt>
                <c:pt idx="2">
                  <c:v>3</c:v>
                </c:pt>
              </c:numCache>
            </c:numRef>
          </c:val>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863276465441819"/>
          <c:y val="0.16699183435403908"/>
          <c:w val="0.47217891513560806"/>
          <c:h val="0.78696485855934672"/>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chemeClr val="accent4">
                  <a:lumMod val="40000"/>
                  <a:lumOff val="60000"/>
                </a:schemeClr>
              </a:solidFill>
              <a:ln>
                <a:noFill/>
              </a:ln>
              <a:effectLst>
                <a:outerShdw blurRad="254000" sx="102000" sy="102000" algn="ctr" rotWithShape="0">
                  <a:prstClr val="black">
                    <a:alpha val="20000"/>
                  </a:prstClr>
                </a:outerShdw>
              </a:effectLst>
            </c:spPr>
          </c:dPt>
          <c:dLbls>
            <c:dLbl>
              <c:idx val="0"/>
              <c:layout>
                <c:manualLayout>
                  <c:x val="3.3620262340807699E-2"/>
                  <c:y val="5.6786376700564516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6.7844706911636049E-2"/>
                  <c:y val="0.1914191455234762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3611111111111113"/>
                  <c:y val="1.7046879556722076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Survey'!$A$101:$B$103</c:f>
              <c:strCache>
                <c:ptCount val="3"/>
                <c:pt idx="0">
                  <c:v>Yes</c:v>
                </c:pt>
                <c:pt idx="1">
                  <c:v>No</c:v>
                </c:pt>
                <c:pt idx="2">
                  <c:v>Don't know</c:v>
                </c:pt>
              </c:strCache>
            </c:strRef>
          </c:cat>
          <c:val>
            <c:numRef>
              <c:f>'NYSICA 2016 Membership  Survey'!$C$101:$C$103</c:f>
              <c:numCache>
                <c:formatCode>0</c:formatCode>
                <c:ptCount val="3"/>
                <c:pt idx="0">
                  <c:v>9</c:v>
                </c:pt>
                <c:pt idx="1">
                  <c:v>13</c:v>
                </c:pt>
                <c:pt idx="2">
                  <c:v>3</c:v>
                </c:pt>
              </c:numCache>
            </c:numRef>
          </c:val>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title>
      <c:tx>
        <c:rich>
          <a:bodyPr/>
          <a:lstStyle/>
          <a:p>
            <a:pPr>
              <a:defRPr/>
            </a:pPr>
            <a:r>
              <a:rPr lang="en-US" dirty="0"/>
              <a:t>Has Your Organization Defined its Risk Appetite</a:t>
            </a:r>
            <a:r>
              <a:rPr lang="en-US" dirty="0" smtClean="0"/>
              <a:t>?</a:t>
            </a:r>
          </a:p>
          <a:p>
            <a:pPr>
              <a:defRPr/>
            </a:pPr>
            <a:r>
              <a:rPr lang="en-US" dirty="0" smtClean="0"/>
              <a:t>2013</a:t>
            </a:r>
            <a:endParaRPr lang="en-US" dirty="0"/>
          </a:p>
        </c:rich>
      </c:tx>
      <c:layout>
        <c:manualLayout>
          <c:xMode val="edge"/>
          <c:yMode val="edge"/>
          <c:x val="0.20370406824146994"/>
          <c:y val="1.1764705882352953E-2"/>
        </c:manualLayout>
      </c:layout>
      <c:overlay val="0"/>
    </c:title>
    <c:autoTitleDeleted val="0"/>
    <c:plotArea>
      <c:layout>
        <c:manualLayout>
          <c:layoutTarget val="inner"/>
          <c:xMode val="edge"/>
          <c:yMode val="edge"/>
          <c:x val="0.14595410722174582"/>
          <c:y val="0.24078824281580183"/>
          <c:w val="0.41840348714783987"/>
          <c:h val="0.70882454736981271"/>
        </c:manualLayout>
      </c:layout>
      <c:pieChart>
        <c:varyColors val="1"/>
        <c:ser>
          <c:idx val="0"/>
          <c:order val="0"/>
          <c:dLbls>
            <c:dLbl>
              <c:idx val="1"/>
              <c:layout>
                <c:manualLayout>
                  <c:x val="-5.2805280528052806E-2"/>
                  <c:y val="7.6923076923076927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ext>
              </c:extLst>
            </c:dLbl>
            <c:spPr>
              <a:noFill/>
              <a:ln>
                <a:noFill/>
              </a:ln>
              <a:effectLst/>
            </c:spPr>
            <c:txPr>
              <a:bodyPr/>
              <a:lstStyle/>
              <a:p>
                <a:pPr>
                  <a:defRPr sz="1800" b="1"/>
                </a:pPr>
                <a:endParaRPr lang="en-US"/>
              </a:p>
            </c:txPr>
            <c:dLblPos val="outEnd"/>
            <c:showLegendKey val="0"/>
            <c:showVal val="1"/>
            <c:showCatName val="1"/>
            <c:showSerName val="0"/>
            <c:showPercent val="0"/>
            <c:showBubbleSize val="0"/>
            <c:separator>
</c:separator>
            <c:showLeaderLines val="1"/>
            <c:extLst>
              <c:ext xmlns:c15="http://schemas.microsoft.com/office/drawing/2012/chart" uri="{CE6537A1-D6FC-4f65-9D91-7224C49458BB}">
                <c15:layout/>
              </c:ext>
            </c:extLst>
          </c:dLbls>
          <c:cat>
            <c:strRef>
              <c:f>'Question 10'!$A$4:$A$5</c:f>
              <c:strCache>
                <c:ptCount val="2"/>
                <c:pt idx="0">
                  <c:v>Yes</c:v>
                </c:pt>
                <c:pt idx="1">
                  <c:v>No</c:v>
                </c:pt>
              </c:strCache>
            </c:strRef>
          </c:cat>
          <c:val>
            <c:numRef>
              <c:f>'Question 10'!$C$4:$C$5</c:f>
              <c:numCache>
                <c:formatCode>0.0%</c:formatCode>
                <c:ptCount val="2"/>
                <c:pt idx="0">
                  <c:v>0.29400000000000015</c:v>
                </c:pt>
                <c:pt idx="1">
                  <c:v>0.70600000000000029</c:v>
                </c:pt>
              </c:numCache>
            </c:numRef>
          </c:val>
        </c:ser>
        <c:dLbls>
          <c:showLegendKey val="0"/>
          <c:showVal val="1"/>
          <c:showCatName val="0"/>
          <c:showSerName val="0"/>
          <c:showPercent val="0"/>
          <c:showBubbleSize val="0"/>
          <c:showLeaderLines val="1"/>
        </c:dLbls>
        <c:firstSliceAng val="246"/>
      </c:pieChart>
    </c:plotArea>
    <c:plotVisOnly val="1"/>
    <c:dispBlanksAs val="zero"/>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863276465441819"/>
          <c:y val="0.20823174832368294"/>
          <c:w val="0.51235293187261766"/>
          <c:h val="0.65326238472004794"/>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chemeClr val="accent4">
                  <a:lumMod val="40000"/>
                  <a:lumOff val="60000"/>
                </a:schemeClr>
              </a:solidFill>
              <a:ln>
                <a:noFill/>
              </a:ln>
              <a:effectLst>
                <a:outerShdw blurRad="254000" sx="102000" sy="102000" algn="ctr" rotWithShape="0">
                  <a:prstClr val="black">
                    <a:alpha val="20000"/>
                  </a:prstClr>
                </a:outerShdw>
              </a:effectLst>
            </c:spPr>
          </c:dPt>
          <c:dLbls>
            <c:dLbl>
              <c:idx val="0"/>
              <c:layout>
                <c:manualLayout>
                  <c:x val="3.4439345100336458E-2"/>
                  <c:y val="0.10326853111364068"/>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5.9111261177315216E-2"/>
                  <c:y val="3.8607944437303365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3611111111111113"/>
                  <c:y val="1.7046879556722076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Survey'!$A$101:$B$103</c:f>
              <c:strCache>
                <c:ptCount val="3"/>
                <c:pt idx="0">
                  <c:v>Yes</c:v>
                </c:pt>
                <c:pt idx="1">
                  <c:v>No</c:v>
                </c:pt>
                <c:pt idx="2">
                  <c:v>Don't know</c:v>
                </c:pt>
              </c:strCache>
            </c:strRef>
          </c:cat>
          <c:val>
            <c:numRef>
              <c:f>'NYSICA 2016 Membership  Survey'!$C$101:$C$103</c:f>
              <c:numCache>
                <c:formatCode>0</c:formatCode>
                <c:ptCount val="3"/>
                <c:pt idx="0">
                  <c:v>9</c:v>
                </c:pt>
                <c:pt idx="1">
                  <c:v>13</c:v>
                </c:pt>
                <c:pt idx="2">
                  <c:v>3</c:v>
                </c:pt>
              </c:numCache>
            </c:numRef>
          </c:val>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dk1">
                    <a:lumMod val="65000"/>
                    <a:lumOff val="35000"/>
                  </a:schemeClr>
                </a:solidFill>
                <a:effectLst/>
                <a:latin typeface="+mn-lt"/>
                <a:ea typeface="+mn-ea"/>
                <a:cs typeface="+mn-cs"/>
              </a:defRPr>
            </a:pPr>
            <a:r>
              <a:rPr lang="en-US" sz="2000" b="1"/>
              <a:t>Criterial for Assessing Internal Control</a:t>
            </a:r>
          </a:p>
        </c:rich>
      </c:tx>
      <c:layout>
        <c:manualLayout>
          <c:xMode val="edge"/>
          <c:yMode val="edge"/>
          <c:x val="4.8516785408147516E-2"/>
          <c:y val="7.4012102653834948E-3"/>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1"/>
          <c:order val="1"/>
          <c:spPr>
            <a:solidFill>
              <a:schemeClr val="bg2"/>
            </a:solidFill>
            <a:ln>
              <a:noFill/>
            </a:ln>
            <a:effectLst>
              <a:outerShdw blurRad="76200" dir="18900000" sy="23000" kx="-1200000" algn="bl" rotWithShape="0">
                <a:prstClr val="black">
                  <a:alpha val="20000"/>
                </a:prst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'NYSICA 2016 Membership  Survey'!$A$186:$B$189</c:f>
              <c:strCache>
                <c:ptCount val="4"/>
                <c:pt idx="0">
                  <c:v>Internal Control Act of 1987</c:v>
                </c:pt>
                <c:pt idx="1">
                  <c:v>NYS Standards for Internal Control</c:v>
                </c:pt>
                <c:pt idx="2">
                  <c:v>COSO 2013 framework</c:v>
                </c:pt>
                <c:pt idx="3">
                  <c:v>Other</c:v>
                </c:pt>
              </c:strCache>
            </c:strRef>
          </c:cat>
          <c:val>
            <c:numRef>
              <c:f>'NYSICA 2016 Membership  Survey'!$D$186:$D$189</c:f>
              <c:numCache>
                <c:formatCode>0%</c:formatCode>
                <c:ptCount val="4"/>
                <c:pt idx="0">
                  <c:v>0.84</c:v>
                </c:pt>
                <c:pt idx="1">
                  <c:v>0.92</c:v>
                </c:pt>
                <c:pt idx="2">
                  <c:v>0.76</c:v>
                </c:pt>
                <c:pt idx="3">
                  <c:v>0.04</c:v>
                </c:pt>
              </c:numCache>
            </c:numRef>
          </c:val>
        </c:ser>
        <c:dLbls>
          <c:dLblPos val="inEnd"/>
          <c:showLegendKey val="0"/>
          <c:showVal val="1"/>
          <c:showCatName val="0"/>
          <c:showSerName val="0"/>
          <c:showPercent val="0"/>
          <c:showBubbleSize val="0"/>
        </c:dLbls>
        <c:gapWidth val="41"/>
        <c:axId val="495471904"/>
        <c:axId val="319027152"/>
        <c:extLst>
          <c:ext xmlns:c15="http://schemas.microsoft.com/office/drawing/2012/chart" uri="{02D57815-91ED-43cb-92C2-25804820EDAC}">
            <c15:filteredBarSeries>
              <c15: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strRef>
                    <c:extLst>
                      <c:ext uri="{02D57815-91ED-43cb-92C2-25804820EDAC}">
                        <c15:formulaRef>
                          <c15:sqref>'NYSICA 2016 Membership  Survey'!$A$186:$B$189</c15:sqref>
                        </c15:formulaRef>
                      </c:ext>
                    </c:extLst>
                    <c:strCache>
                      <c:ptCount val="4"/>
                      <c:pt idx="0">
                        <c:v>Internal Control Act of 1987</c:v>
                      </c:pt>
                      <c:pt idx="1">
                        <c:v>NYS Standards for Internal Control</c:v>
                      </c:pt>
                      <c:pt idx="2">
                        <c:v>COSO 2013 framework</c:v>
                      </c:pt>
                      <c:pt idx="3">
                        <c:v>Other</c:v>
                      </c:pt>
                    </c:strCache>
                  </c:strRef>
                </c:cat>
                <c:val>
                  <c:numRef>
                    <c:extLst>
                      <c:ext uri="{02D57815-91ED-43cb-92C2-25804820EDAC}">
                        <c15:formulaRef>
                          <c15:sqref>('NYSICA 2016 Membership  Survey'!$B$28:$B$32,'NYSICA 2016 Membership  Survey'!$B$34:$B$38,'NYSICA 2016 Membership  Survey'!$B$40)</c15:sqref>
                        </c15:formulaRef>
                      </c:ext>
                    </c:extLst>
                    <c:numCache>
                      <c:formatCode>General</c:formatCode>
                      <c:ptCount val="11"/>
                    </c:numCache>
                  </c:numRef>
                </c:val>
              </c15:ser>
            </c15:filteredBarSeries>
          </c:ext>
        </c:extLst>
      </c:barChart>
      <c:catAx>
        <c:axId val="495471904"/>
        <c:scaling>
          <c:orientation val="minMax"/>
        </c:scaling>
        <c:delete val="0"/>
        <c:axPos val="b"/>
        <c:numFmt formatCode="General" sourceLinked="1"/>
        <c:majorTickMark val="none"/>
        <c:minorTickMark val="none"/>
        <c:tickLblPos val="nextTo"/>
        <c:spPr>
          <a:noFill/>
          <a:ln>
            <a:noFill/>
          </a:ln>
          <a:effectLst/>
        </c:spPr>
        <c:txPr>
          <a:bodyPr rot="-3000000" spcFirstLastPara="1" vertOverflow="ellipsis"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319027152"/>
        <c:crosses val="autoZero"/>
        <c:auto val="1"/>
        <c:lblAlgn val="ctr"/>
        <c:lblOffset val="100"/>
        <c:noMultiLvlLbl val="0"/>
      </c:catAx>
      <c:valAx>
        <c:axId val="319027152"/>
        <c:scaling>
          <c:orientation val="minMax"/>
        </c:scaling>
        <c:delete val="1"/>
        <c:axPos val="l"/>
        <c:numFmt formatCode="0%" sourceLinked="1"/>
        <c:majorTickMark val="none"/>
        <c:minorTickMark val="none"/>
        <c:tickLblPos val="nextTo"/>
        <c:crossAx val="495471904"/>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59912316138305"/>
          <c:y val="9.7962808726121314E-2"/>
          <c:w val="0.47217891513560806"/>
          <c:h val="0.78696485855934672"/>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chemeClr val="accent4">
                  <a:lumMod val="40000"/>
                  <a:lumOff val="60000"/>
                </a:schemeClr>
              </a:solidFill>
              <a:ln>
                <a:noFill/>
              </a:ln>
              <a:effectLst>
                <a:outerShdw blurRad="254000" sx="102000" sy="102000" algn="ctr" rotWithShape="0">
                  <a:prstClr val="black">
                    <a:alpha val="20000"/>
                  </a:prstClr>
                </a:outerShdw>
              </a:effectLst>
            </c:spPr>
          </c:dPt>
          <c:dLbls>
            <c:dLbl>
              <c:idx val="0"/>
              <c:layout>
                <c:manualLayout>
                  <c:x val="1.0756342957130358E-2"/>
                  <c:y val="-4.1491688538932717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6.7844706911636049E-2"/>
                  <c:y val="0.1914191455234762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3611111111111113"/>
                  <c:y val="1.7046879556722076E-2"/>
                </c:manualLayout>
              </c:layout>
              <c:dLblPos val="bestFit"/>
              <c:showLegendKey val="0"/>
              <c:showVal val="0"/>
              <c:showCatName val="1"/>
              <c:showSerName val="0"/>
              <c:showPercent val="1"/>
              <c:showBubbleSize val="0"/>
              <c:extLst>
                <c:ext xmlns:c15="http://schemas.microsoft.com/office/drawing/2012/chart" uri="{CE6537A1-D6FC-4f65-9D91-7224C49458BB}"/>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Survey'!$A$111:$B$112</c:f>
              <c:strCache>
                <c:ptCount val="2"/>
                <c:pt idx="0">
                  <c:v>Yes</c:v>
                </c:pt>
                <c:pt idx="1">
                  <c:v>No</c:v>
                </c:pt>
              </c:strCache>
            </c:strRef>
          </c:cat>
          <c:val>
            <c:numRef>
              <c:f>'NYSICA 2016 Membership  Survey'!$C$111:$C$112</c:f>
              <c:numCache>
                <c:formatCode>0</c:formatCode>
                <c:ptCount val="2"/>
                <c:pt idx="0">
                  <c:v>22</c:v>
                </c:pt>
                <c:pt idx="1">
                  <c:v>3</c:v>
                </c:pt>
              </c:numCache>
            </c:numRef>
          </c:val>
          <c:extLst/>
        </c:ser>
        <c:dLbls>
          <c:dLblPos val="ctr"/>
          <c:showLegendKey val="0"/>
          <c:showVal val="0"/>
          <c:showCatName val="0"/>
          <c:showSerName val="0"/>
          <c:showPercent val="1"/>
          <c:showBubbleSize val="0"/>
          <c:showLeaderLines val="1"/>
        </c:dLbls>
        <c:firstSliceAng val="0"/>
      </c:pieChart>
      <c:spPr>
        <a:noFill/>
        <a:ln w="25400">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780542943081019"/>
          <c:y val="0.13475194373977328"/>
          <c:w val="0.47217891513560806"/>
          <c:h val="0.78696485855934672"/>
        </c:manualLayout>
      </c:layout>
      <c:pieChart>
        <c:varyColors val="1"/>
        <c:ser>
          <c:idx val="0"/>
          <c:order val="0"/>
          <c:dPt>
            <c:idx val="0"/>
            <c:bubble3D val="0"/>
            <c:explosion val="8"/>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chemeClr val="accent4">
                  <a:lumMod val="40000"/>
                  <a:lumOff val="60000"/>
                </a:schemeClr>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Lbls>
            <c:dLbl>
              <c:idx val="0"/>
              <c:layout>
                <c:manualLayout>
                  <c:x val="-2.0873805007950649E-2"/>
                  <c:y val="-0.14595603725375564"/>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6.7844706911636049E-2"/>
                  <c:y val="0.1914191455234762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6.0506542521600856E-2"/>
                  <c:y val="-6.0333999398621968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4.4611759296511337E-2"/>
                  <c:y val="1.0035153502204481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Survey'!$A$119:$B$122</c:f>
              <c:strCache>
                <c:ptCount val="4"/>
                <c:pt idx="0">
                  <c:v>electronic</c:v>
                </c:pt>
                <c:pt idx="1">
                  <c:v>paper-based</c:v>
                </c:pt>
                <c:pt idx="2">
                  <c:v>Other</c:v>
                </c:pt>
                <c:pt idx="3">
                  <c:v>No Responses</c:v>
                </c:pt>
              </c:strCache>
            </c:strRef>
          </c:cat>
          <c:val>
            <c:numRef>
              <c:f>'NYSICA 2016 Membership  Survey'!$C$119:$C$122</c:f>
              <c:numCache>
                <c:formatCode>0</c:formatCode>
                <c:ptCount val="4"/>
                <c:pt idx="0">
                  <c:v>12</c:v>
                </c:pt>
                <c:pt idx="1">
                  <c:v>6</c:v>
                </c:pt>
                <c:pt idx="2">
                  <c:v>6</c:v>
                </c:pt>
                <c:pt idx="3">
                  <c:v>1</c:v>
                </c:pt>
              </c:numCache>
            </c:numRef>
          </c:val>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474344380615487"/>
          <c:y val="0.18958128648752912"/>
          <c:w val="0.47217891513560806"/>
          <c:h val="0.78696485855934672"/>
        </c:manualLayout>
      </c:layout>
      <c:pieChart>
        <c:varyColors val="1"/>
        <c:ser>
          <c:idx val="0"/>
          <c:order val="0"/>
          <c:dPt>
            <c:idx val="0"/>
            <c:bubble3D val="0"/>
            <c:explosion val="8"/>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5"/>
              </a:solidFill>
              <a:ln>
                <a:noFill/>
              </a:ln>
              <a:effectLst>
                <a:outerShdw blurRad="254000" sx="102000" sy="102000" algn="ctr" rotWithShape="0">
                  <a:prstClr val="black">
                    <a:alpha val="20000"/>
                  </a:prstClr>
                </a:outerShdw>
              </a:effectLst>
            </c:spPr>
          </c:dPt>
          <c:dPt>
            <c:idx val="2"/>
            <c:bubble3D val="0"/>
            <c:spPr>
              <a:solidFill>
                <a:schemeClr val="accent4"/>
              </a:solidFill>
              <a:ln>
                <a:noFill/>
              </a:ln>
              <a:effectLst>
                <a:outerShdw blurRad="254000" sx="102000" sy="102000" algn="ctr" rotWithShape="0">
                  <a:prstClr val="black">
                    <a:alpha val="20000"/>
                  </a:prstClr>
                </a:outerShdw>
              </a:effectLst>
            </c:spPr>
          </c:dPt>
          <c:dLbls>
            <c:dLbl>
              <c:idx val="0"/>
              <c:layout>
                <c:manualLayout>
                  <c:x val="-2.0873805007950649E-2"/>
                  <c:y val="-0.14595603725375564"/>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5.0588697079059101E-2"/>
                  <c:y val="-0.1005787227545867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4.4611759296511337E-2"/>
                  <c:y val="1.0035153502204481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('NYSICA 2016 Membership  Survey'!$A$128:$A$129,'NYSICA 2016 Membership  Survey'!$A$131)</c:f>
              <c:strCache>
                <c:ptCount val="3"/>
                <c:pt idx="0">
                  <c:v>Packaged software</c:v>
                </c:pt>
                <c:pt idx="1">
                  <c:v>Program developed in-house</c:v>
                </c:pt>
                <c:pt idx="2">
                  <c:v>Other</c:v>
                </c:pt>
              </c:strCache>
              <c:extLst/>
            </c:strRef>
          </c:cat>
          <c:val>
            <c:numRef>
              <c:f>('NYSICA 2016 Membership  Survey'!$C$128:$C$129,'NYSICA 2016 Membership  Survey'!$C$131)</c:f>
              <c:numCache>
                <c:formatCode>0</c:formatCode>
                <c:ptCount val="3"/>
                <c:pt idx="0">
                  <c:v>3</c:v>
                </c:pt>
                <c:pt idx="1">
                  <c:v>6</c:v>
                </c:pt>
                <c:pt idx="2">
                  <c:v>5</c:v>
                </c:pt>
              </c:numCache>
              <c:extLst/>
            </c:numRef>
          </c:val>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1" i="0" u="none" strike="noStrike" kern="1200" baseline="0">
                <a:solidFill>
                  <a:schemeClr val="dk1">
                    <a:lumMod val="65000"/>
                    <a:lumOff val="35000"/>
                  </a:schemeClr>
                </a:solidFill>
                <a:effectLst/>
                <a:latin typeface="+mn-lt"/>
                <a:ea typeface="+mn-ea"/>
                <a:cs typeface="+mn-cs"/>
              </a:defRPr>
            </a:pPr>
            <a:r>
              <a:rPr lang="en-US" b="1" dirty="0" smtClean="0"/>
              <a:t>Internal </a:t>
            </a:r>
            <a:r>
              <a:rPr lang="en-US" b="1" dirty="0"/>
              <a:t>Control Awareness Methods</a:t>
            </a:r>
          </a:p>
        </c:rich>
      </c:tx>
      <c:layout>
        <c:manualLayout>
          <c:xMode val="edge"/>
          <c:yMode val="edge"/>
          <c:x val="0.24568044619422566"/>
          <c:y val="3.2407407407407406E-2"/>
        </c:manualLayout>
      </c:layout>
      <c:overlay val="0"/>
      <c:spPr>
        <a:noFill/>
        <a:ln>
          <a:noFill/>
        </a:ln>
        <a:effectLst/>
      </c:spPr>
      <c:txPr>
        <a:bodyPr rot="0" spcFirstLastPara="1" vertOverflow="ellipsis" vert="horz" wrap="square" anchor="ctr" anchorCtr="1"/>
        <a:lstStyle/>
        <a:p>
          <a:pPr>
            <a:defRPr b="1"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9.8372032404935028E-3"/>
          <c:y val="8.8207300027362073E-2"/>
          <c:w val="0.9641064253481092"/>
          <c:h val="0.56057210383409617"/>
        </c:manualLayout>
      </c:layout>
      <c:barChart>
        <c:barDir val="col"/>
        <c:grouping val="clustered"/>
        <c:varyColors val="0"/>
        <c:ser>
          <c:idx val="1"/>
          <c:order val="1"/>
          <c:spPr>
            <a:solidFill>
              <a:schemeClr val="bg2"/>
            </a:solidFill>
            <a:ln>
              <a:noFill/>
            </a:ln>
            <a:effectLst>
              <a:outerShdw blurRad="76200" dir="18900000" sy="23000" kx="-1200000" algn="bl" rotWithShape="0">
                <a:prstClr val="black">
                  <a:alpha val="20000"/>
                </a:prst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('NYSICA 2016 Membership  Survey'!$A$89:$A$93,'NYSICA 2016 Membership  Survey'!$A$95)</c:f>
              <c:strCache>
                <c:ptCount val="6"/>
                <c:pt idx="0">
                  <c:v>Presentations</c:v>
                </c:pt>
                <c:pt idx="1">
                  <c:v>Via email blasts</c:v>
                </c:pt>
                <c:pt idx="2">
                  <c:v>Articles </c:v>
                </c:pt>
                <c:pt idx="3">
                  <c:v>Through entity newsletters</c:v>
                </c:pt>
                <c:pt idx="4">
                  <c:v>Posters</c:v>
                </c:pt>
                <c:pt idx="5">
                  <c:v>Other</c:v>
                </c:pt>
              </c:strCache>
              <c:extLst/>
            </c:strRef>
          </c:cat>
          <c:val>
            <c:numRef>
              <c:f>('NYSICA 2016 Membership  Survey'!$C$89:$C$93,'NYSICA 2016 Membership  Survey'!$C$95)</c:f>
              <c:numCache>
                <c:formatCode>0.00</c:formatCode>
                <c:ptCount val="6"/>
                <c:pt idx="0">
                  <c:v>0.6</c:v>
                </c:pt>
                <c:pt idx="1">
                  <c:v>0.44</c:v>
                </c:pt>
                <c:pt idx="2">
                  <c:v>0.36</c:v>
                </c:pt>
                <c:pt idx="3">
                  <c:v>0.24</c:v>
                </c:pt>
                <c:pt idx="4">
                  <c:v>0.16</c:v>
                </c:pt>
                <c:pt idx="5">
                  <c:v>0.48</c:v>
                </c:pt>
              </c:numCache>
              <c:extLst/>
            </c:numRef>
          </c:val>
        </c:ser>
        <c:dLbls>
          <c:dLblPos val="inEnd"/>
          <c:showLegendKey val="0"/>
          <c:showVal val="1"/>
          <c:showCatName val="0"/>
          <c:showSerName val="0"/>
          <c:showPercent val="0"/>
          <c:showBubbleSize val="0"/>
        </c:dLbls>
        <c:gapWidth val="41"/>
        <c:axId val="493781016"/>
        <c:axId val="493779840"/>
        <c:extLst>
          <c:ext xmlns:c15="http://schemas.microsoft.com/office/drawing/2012/chart" uri="{02D57815-91ED-43cb-92C2-25804820EDAC}">
            <c15:filteredBarSeries>
              <c15: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strRef>
                    <c:extLst>
                      <c:ext uri="{02D57815-91ED-43cb-92C2-25804820EDAC}">
                        <c15:formulaRef>
                          <c15:sqref>('NYSICA 2016 Membership  Survey'!$A$89:$A$93,'NYSICA 2016 Membership  Survey'!$A$95)</c15:sqref>
                        </c15:formulaRef>
                      </c:ext>
                    </c:extLst>
                    <c:strCache>
                      <c:ptCount val="6"/>
                      <c:pt idx="0">
                        <c:v>Presentations</c:v>
                      </c:pt>
                      <c:pt idx="1">
                        <c:v>Via email blasts</c:v>
                      </c:pt>
                      <c:pt idx="2">
                        <c:v>Articles </c:v>
                      </c:pt>
                      <c:pt idx="3">
                        <c:v>Through entity newsletters</c:v>
                      </c:pt>
                      <c:pt idx="4">
                        <c:v>Posters</c:v>
                      </c:pt>
                      <c:pt idx="5">
                        <c:v>Other</c:v>
                      </c:pt>
                    </c:strCache>
                  </c:strRef>
                </c:cat>
                <c:val>
                  <c:numRef>
                    <c:extLst>
                      <c:ext uri="{02D57815-91ED-43cb-92C2-25804820EDAC}">
                        <c15:formulaRef>
                          <c15:sqref>('NYSICA 2016 Membership  Survey'!$B$28:$B$32,'NYSICA 2016 Membership  Survey'!$B$34:$B$38,'NYSICA 2016 Membership  Survey'!$B$40)</c15:sqref>
                        </c15:formulaRef>
                      </c:ext>
                    </c:extLst>
                    <c:numCache>
                      <c:formatCode>General</c:formatCode>
                      <c:ptCount val="11"/>
                    </c:numCache>
                  </c:numRef>
                </c:val>
              </c15:ser>
            </c15:filteredBarSeries>
          </c:ext>
        </c:extLst>
      </c:barChart>
      <c:catAx>
        <c:axId val="493781016"/>
        <c:scaling>
          <c:orientation val="minMax"/>
        </c:scaling>
        <c:delete val="0"/>
        <c:axPos val="b"/>
        <c:numFmt formatCode="General" sourceLinked="1"/>
        <c:majorTickMark val="none"/>
        <c:minorTickMark val="none"/>
        <c:tickLblPos val="nextTo"/>
        <c:spPr>
          <a:noFill/>
          <a:ln>
            <a:noFill/>
          </a:ln>
          <a:effectLst/>
        </c:spPr>
        <c:txPr>
          <a:bodyPr rot="-3000000" spcFirstLastPara="1" vertOverflow="ellipsis"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493779840"/>
        <c:crosses val="autoZero"/>
        <c:auto val="1"/>
        <c:lblAlgn val="ctr"/>
        <c:lblOffset val="100"/>
        <c:noMultiLvlLbl val="0"/>
      </c:catAx>
      <c:valAx>
        <c:axId val="493779840"/>
        <c:scaling>
          <c:orientation val="minMax"/>
        </c:scaling>
        <c:delete val="1"/>
        <c:axPos val="l"/>
        <c:numFmt formatCode="0.00" sourceLinked="1"/>
        <c:majorTickMark val="none"/>
        <c:minorTickMark val="none"/>
        <c:tickLblPos val="nextTo"/>
        <c:crossAx val="493781016"/>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1" i="0" u="none" strike="noStrike" kern="1200" baseline="0">
                <a:solidFill>
                  <a:schemeClr val="dk1">
                    <a:lumMod val="65000"/>
                    <a:lumOff val="35000"/>
                  </a:schemeClr>
                </a:solidFill>
                <a:effectLst/>
                <a:latin typeface="+mn-lt"/>
                <a:ea typeface="+mn-ea"/>
                <a:cs typeface="+mn-cs"/>
              </a:defRPr>
            </a:pPr>
            <a:r>
              <a:rPr lang="en-US" b="1"/>
              <a:t>Internl Audit Staff</a:t>
            </a:r>
          </a:p>
        </c:rich>
      </c:tx>
      <c:layout>
        <c:manualLayout>
          <c:xMode val="edge"/>
          <c:yMode val="edge"/>
          <c:x val="0.24568044619422566"/>
          <c:y val="3.2407407407407406E-2"/>
        </c:manualLayout>
      </c:layout>
      <c:overlay val="0"/>
      <c:spPr>
        <a:noFill/>
        <a:ln>
          <a:noFill/>
        </a:ln>
        <a:effectLst/>
      </c:spPr>
      <c:txPr>
        <a:bodyPr rot="0" spcFirstLastPara="1" vertOverflow="ellipsis" vert="horz" wrap="square" anchor="ctr" anchorCtr="1"/>
        <a:lstStyle/>
        <a:p>
          <a:pPr>
            <a:defRPr b="1"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1"/>
          <c:order val="1"/>
          <c:spPr>
            <a:solidFill>
              <a:schemeClr val="bg2"/>
            </a:solidFill>
            <a:ln>
              <a:noFill/>
            </a:ln>
            <a:effectLst>
              <a:outerShdw blurRad="76200" dir="18900000" sy="23000" kx="-1200000" algn="bl" rotWithShape="0">
                <a:prstClr val="black">
                  <a:alpha val="20000"/>
                </a:prst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'NYSICA 2016 Membership  Survey'!$A$177:$B$180</c:f>
              <c:strCache>
                <c:ptCount val="4"/>
                <c:pt idx="0">
                  <c:v>1 -3 staff</c:v>
                </c:pt>
                <c:pt idx="1">
                  <c:v>4 - 6 staff</c:v>
                </c:pt>
                <c:pt idx="2">
                  <c:v>7-10 staff</c:v>
                </c:pt>
                <c:pt idx="3">
                  <c:v>10+ staff</c:v>
                </c:pt>
              </c:strCache>
            </c:strRef>
          </c:cat>
          <c:val>
            <c:numRef>
              <c:f>'NYSICA 2016 Membership  Survey'!$C$177:$C$180</c:f>
              <c:numCache>
                <c:formatCode>0%</c:formatCode>
                <c:ptCount val="4"/>
                <c:pt idx="0">
                  <c:v>0.45400000000000001</c:v>
                </c:pt>
                <c:pt idx="1">
                  <c:v>0.22700000000000001</c:v>
                </c:pt>
                <c:pt idx="2">
                  <c:v>0.13600000000000001</c:v>
                </c:pt>
                <c:pt idx="3">
                  <c:v>0.18099999999999999</c:v>
                </c:pt>
              </c:numCache>
            </c:numRef>
          </c:val>
        </c:ser>
        <c:dLbls>
          <c:dLblPos val="inEnd"/>
          <c:showLegendKey val="0"/>
          <c:showVal val="1"/>
          <c:showCatName val="0"/>
          <c:showSerName val="0"/>
          <c:showPercent val="0"/>
          <c:showBubbleSize val="0"/>
        </c:dLbls>
        <c:gapWidth val="41"/>
        <c:axId val="404107688"/>
        <c:axId val="404108080"/>
        <c:extLst>
          <c:ext xmlns:c15="http://schemas.microsoft.com/office/drawing/2012/chart" uri="{02D57815-91ED-43cb-92C2-25804820EDAC}">
            <c15:filteredBarSeries>
              <c15: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strRef>
                    <c:extLst>
                      <c:ext uri="{02D57815-91ED-43cb-92C2-25804820EDAC}">
                        <c15:formulaRef>
                          <c15:sqref>'NYSICA 2016 Membership  Survey'!$A$177:$B$180</c15:sqref>
                        </c15:formulaRef>
                      </c:ext>
                    </c:extLst>
                    <c:strCache>
                      <c:ptCount val="4"/>
                      <c:pt idx="0">
                        <c:v>1 -3 staff</c:v>
                      </c:pt>
                      <c:pt idx="1">
                        <c:v>4 - 6 staff</c:v>
                      </c:pt>
                      <c:pt idx="2">
                        <c:v>7-10 staff</c:v>
                      </c:pt>
                      <c:pt idx="3">
                        <c:v>10+ staff</c:v>
                      </c:pt>
                    </c:strCache>
                  </c:strRef>
                </c:cat>
                <c:val>
                  <c:numRef>
                    <c:extLst>
                      <c:ext uri="{02D57815-91ED-43cb-92C2-25804820EDAC}">
                        <c15:formulaRef>
                          <c15:sqref>('NYSICA 2016 Membership  Survey'!$B$28:$B$32,'NYSICA 2016 Membership  Survey'!$B$34:$B$38,'NYSICA 2016 Membership  Survey'!$B$40)</c15:sqref>
                        </c15:formulaRef>
                      </c:ext>
                    </c:extLst>
                    <c:numCache>
                      <c:formatCode>General</c:formatCode>
                      <c:ptCount val="11"/>
                    </c:numCache>
                  </c:numRef>
                </c:val>
              </c15:ser>
            </c15:filteredBarSeries>
          </c:ext>
        </c:extLst>
      </c:barChart>
      <c:catAx>
        <c:axId val="404107688"/>
        <c:scaling>
          <c:orientation val="minMax"/>
        </c:scaling>
        <c:delete val="0"/>
        <c:axPos val="b"/>
        <c:numFmt formatCode="General" sourceLinked="1"/>
        <c:majorTickMark val="none"/>
        <c:minorTickMark val="none"/>
        <c:tickLblPos val="nextTo"/>
        <c:spPr>
          <a:noFill/>
          <a:ln>
            <a:noFill/>
          </a:ln>
          <a:effectLst/>
        </c:spPr>
        <c:txPr>
          <a:bodyPr rot="-3000000" spcFirstLastPara="1" vertOverflow="ellipsis" wrap="square" anchor="ctr" anchorCtr="1"/>
          <a:lstStyle/>
          <a:p>
            <a:pPr>
              <a:defRPr sz="1800" b="0" i="0" u="none" strike="noStrike" kern="1200" baseline="0">
                <a:solidFill>
                  <a:schemeClr val="dk1">
                    <a:lumMod val="65000"/>
                    <a:lumOff val="35000"/>
                  </a:schemeClr>
                </a:solidFill>
                <a:effectLst/>
                <a:latin typeface="+mn-lt"/>
                <a:ea typeface="+mn-ea"/>
                <a:cs typeface="+mn-cs"/>
              </a:defRPr>
            </a:pPr>
            <a:endParaRPr lang="en-US"/>
          </a:p>
        </c:txPr>
        <c:crossAx val="404108080"/>
        <c:crosses val="autoZero"/>
        <c:auto val="1"/>
        <c:lblAlgn val="ctr"/>
        <c:lblOffset val="100"/>
        <c:noMultiLvlLbl val="0"/>
      </c:catAx>
      <c:valAx>
        <c:axId val="404108080"/>
        <c:scaling>
          <c:orientation val="minMax"/>
        </c:scaling>
        <c:delete val="1"/>
        <c:axPos val="l"/>
        <c:numFmt formatCode="0%" sourceLinked="1"/>
        <c:majorTickMark val="none"/>
        <c:minorTickMark val="none"/>
        <c:tickLblPos val="nextTo"/>
        <c:crossAx val="404107688"/>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65000"/>
                    <a:lumOff val="35000"/>
                  </a:schemeClr>
                </a:solidFill>
                <a:effectLst/>
                <a:latin typeface="+mn-lt"/>
                <a:ea typeface="+mn-ea"/>
                <a:cs typeface="+mn-cs"/>
              </a:defRPr>
            </a:pPr>
            <a:r>
              <a:rPr lang="en-US" sz="2800" b="1"/>
              <a:t>Biggest Challenges</a:t>
            </a:r>
          </a:p>
        </c:rich>
      </c:tx>
      <c:layout>
        <c:manualLayout>
          <c:xMode val="edge"/>
          <c:yMode val="edge"/>
          <c:x val="1.7033446071290377E-2"/>
          <c:y val="1.2305005339782541E-2"/>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0.12425961052467802"/>
          <c:y val="0.12730810853933086"/>
          <c:w val="0.86144995067906183"/>
          <c:h val="0.44552891547251655"/>
        </c:manualLayout>
      </c:layout>
      <c:barChart>
        <c:barDir val="col"/>
        <c:grouping val="clustered"/>
        <c:varyColors val="0"/>
        <c:ser>
          <c:idx val="1"/>
          <c:order val="1"/>
          <c:spPr>
            <a:solidFill>
              <a:schemeClr val="bg2"/>
            </a:solidFill>
            <a:ln>
              <a:noFill/>
            </a:ln>
            <a:effectLst>
              <a:outerShdw blurRad="76200" dir="18900000" sy="23000" kx="-1200000" algn="bl" rotWithShape="0">
                <a:prstClr val="black">
                  <a:alpha val="20000"/>
                </a:prst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'NYSICA 2016 Membership  Survey'!$A$139:$B$144</c:f>
              <c:strCache>
                <c:ptCount val="6"/>
                <c:pt idx="0">
                  <c:v>Management Support / Buy-in</c:v>
                </c:pt>
                <c:pt idx="1">
                  <c:v>Resource limitations</c:v>
                </c:pt>
                <c:pt idx="2">
                  <c:v>Time</c:v>
                </c:pt>
                <c:pt idx="3">
                  <c:v>Organization education / skills training</c:v>
                </c:pt>
                <c:pt idx="4">
                  <c:v>Push-back on recommendations</c:v>
                </c:pt>
                <c:pt idx="5">
                  <c:v>Other</c:v>
                </c:pt>
              </c:strCache>
            </c:strRef>
          </c:cat>
          <c:val>
            <c:numRef>
              <c:f>'NYSICA 2016 Membership  Survey'!$C$139:$C$144</c:f>
              <c:numCache>
                <c:formatCode>0.0</c:formatCode>
                <c:ptCount val="6"/>
                <c:pt idx="0" formatCode="0.000">
                  <c:v>0.34699999999999998</c:v>
                </c:pt>
                <c:pt idx="1">
                  <c:v>0.65200000000000002</c:v>
                </c:pt>
                <c:pt idx="2">
                  <c:v>0.39100000000000001</c:v>
                </c:pt>
                <c:pt idx="3">
                  <c:v>0.34699999999999998</c:v>
                </c:pt>
                <c:pt idx="4">
                  <c:v>8.5999999999999993E-2</c:v>
                </c:pt>
                <c:pt idx="5">
                  <c:v>8.5999999999999993E-2</c:v>
                </c:pt>
              </c:numCache>
            </c:numRef>
          </c:val>
        </c:ser>
        <c:dLbls>
          <c:dLblPos val="inEnd"/>
          <c:showLegendKey val="0"/>
          <c:showVal val="1"/>
          <c:showCatName val="0"/>
          <c:showSerName val="0"/>
          <c:showPercent val="0"/>
          <c:showBubbleSize val="0"/>
        </c:dLbls>
        <c:gapWidth val="41"/>
        <c:axId val="392834872"/>
        <c:axId val="392834088"/>
        <c:extLst>
          <c:ext xmlns:c15="http://schemas.microsoft.com/office/drawing/2012/chart" uri="{02D57815-91ED-43cb-92C2-25804820EDAC}">
            <c15:filteredBarSeries>
              <c15: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strRef>
                    <c:extLst>
                      <c:ext uri="{02D57815-91ED-43cb-92C2-25804820EDAC}">
                        <c15:formulaRef>
                          <c15:sqref>'NYSICA 2016 Membership  Survey'!$A$139:$B$144</c15:sqref>
                        </c15:formulaRef>
                      </c:ext>
                    </c:extLst>
                    <c:strCache>
                      <c:ptCount val="6"/>
                      <c:pt idx="0">
                        <c:v>Management Support / Buy-in</c:v>
                      </c:pt>
                      <c:pt idx="1">
                        <c:v>Resource limitations</c:v>
                      </c:pt>
                      <c:pt idx="2">
                        <c:v>Time</c:v>
                      </c:pt>
                      <c:pt idx="3">
                        <c:v>Organization education / skills training</c:v>
                      </c:pt>
                      <c:pt idx="4">
                        <c:v>Push-back on recommendations</c:v>
                      </c:pt>
                      <c:pt idx="5">
                        <c:v>Other</c:v>
                      </c:pt>
                    </c:strCache>
                  </c:strRef>
                </c:cat>
                <c:val>
                  <c:numRef>
                    <c:extLst>
                      <c:ext uri="{02D57815-91ED-43cb-92C2-25804820EDAC}">
                        <c15:formulaRef>
                          <c15:sqref>('NYSICA 2016 Membership  Survey'!$B$28:$B$32,'NYSICA 2016 Membership  Survey'!$B$34:$B$38,'NYSICA 2016 Membership  Survey'!$B$40)</c15:sqref>
                        </c15:formulaRef>
                      </c:ext>
                    </c:extLst>
                    <c:numCache>
                      <c:formatCode>General</c:formatCode>
                      <c:ptCount val="11"/>
                    </c:numCache>
                  </c:numRef>
                </c:val>
              </c15:ser>
            </c15:filteredBarSeries>
          </c:ext>
        </c:extLst>
      </c:barChart>
      <c:catAx>
        <c:axId val="392834872"/>
        <c:scaling>
          <c:orientation val="minMax"/>
        </c:scaling>
        <c:delete val="0"/>
        <c:axPos val="b"/>
        <c:numFmt formatCode="General" sourceLinked="1"/>
        <c:majorTickMark val="none"/>
        <c:minorTickMark val="none"/>
        <c:tickLblPos val="nextTo"/>
        <c:spPr>
          <a:noFill/>
          <a:ln>
            <a:noFill/>
          </a:ln>
          <a:effectLst/>
        </c:spPr>
        <c:txPr>
          <a:bodyPr rot="-3000000" spcFirstLastPara="1" vertOverflow="ellipsis" wrap="square" anchor="ctr" anchorCtr="1"/>
          <a:lstStyle/>
          <a:p>
            <a:pPr>
              <a:defRPr sz="1800" b="0" i="0" u="none" strike="noStrike" kern="1200" baseline="0">
                <a:solidFill>
                  <a:schemeClr val="dk1">
                    <a:lumMod val="65000"/>
                    <a:lumOff val="35000"/>
                  </a:schemeClr>
                </a:solidFill>
                <a:effectLst/>
                <a:latin typeface="+mn-lt"/>
                <a:ea typeface="+mn-ea"/>
                <a:cs typeface="+mn-cs"/>
              </a:defRPr>
            </a:pPr>
            <a:endParaRPr lang="en-US"/>
          </a:p>
        </c:txPr>
        <c:crossAx val="392834088"/>
        <c:crosses val="autoZero"/>
        <c:auto val="1"/>
        <c:lblAlgn val="ctr"/>
        <c:lblOffset val="100"/>
        <c:noMultiLvlLbl val="0"/>
      </c:catAx>
      <c:valAx>
        <c:axId val="392834088"/>
        <c:scaling>
          <c:orientation val="minMax"/>
        </c:scaling>
        <c:delete val="1"/>
        <c:axPos val="l"/>
        <c:numFmt formatCode="0.000" sourceLinked="1"/>
        <c:majorTickMark val="none"/>
        <c:minorTickMark val="none"/>
        <c:tickLblPos val="nextTo"/>
        <c:crossAx val="392834872"/>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dk1">
                    <a:lumMod val="65000"/>
                    <a:lumOff val="35000"/>
                  </a:schemeClr>
                </a:solidFill>
                <a:effectLst/>
                <a:latin typeface="+mn-lt"/>
                <a:ea typeface="+mn-ea"/>
                <a:cs typeface="+mn-cs"/>
              </a:defRPr>
            </a:pPr>
            <a:r>
              <a:rPr lang="en-US" sz="2000" b="1"/>
              <a:t>How can NYSICA help</a:t>
            </a:r>
          </a:p>
        </c:rich>
      </c:tx>
      <c:layout>
        <c:manualLayout>
          <c:xMode val="edge"/>
          <c:yMode val="edge"/>
          <c:x val="3.0658286510843048E-2"/>
          <c:y val="2.6161708475576525E-2"/>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8.9866949001971883E-2"/>
          <c:y val="9.9902649524469367E-2"/>
          <c:w val="0.89427977658949875"/>
          <c:h val="0.49952087174182064"/>
        </c:manualLayout>
      </c:layout>
      <c:barChart>
        <c:barDir val="col"/>
        <c:grouping val="clustered"/>
        <c:varyColors val="0"/>
        <c:ser>
          <c:idx val="1"/>
          <c:order val="0"/>
          <c:spPr>
            <a:solidFill>
              <a:schemeClr val="bg2"/>
            </a:solidFill>
            <a:ln>
              <a:noFill/>
            </a:ln>
            <a:effectLst>
              <a:outerShdw blurRad="76200" dir="18900000" sy="23000" kx="-1200000" algn="bl" rotWithShape="0">
                <a:prstClr val="black">
                  <a:alpha val="20000"/>
                </a:prst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'NYSICA 2016 Membership  Survey'!$A$195:$A$200</c:f>
              <c:strCache>
                <c:ptCount val="6"/>
                <c:pt idx="0">
                  <c:v>Training on Internal Controls and implementing the Internal Control Act of 1987</c:v>
                </c:pt>
                <c:pt idx="1">
                  <c:v>Guidance / Best Practices</c:v>
                </c:pt>
                <c:pt idx="2">
                  <c:v>Tools / Forms</c:v>
                </c:pt>
                <c:pt idx="3">
                  <c:v>Expand offerings and topics and training</c:v>
                </c:pt>
                <c:pt idx="4">
                  <c:v>Training Materials</c:v>
                </c:pt>
                <c:pt idx="5">
                  <c:v>Marketing tools</c:v>
                </c:pt>
              </c:strCache>
              <c:extLst/>
            </c:strRef>
          </c:cat>
          <c:val>
            <c:numRef>
              <c:f>'NYSICA 2016 Membership  Survey'!$D$195:$D$200</c:f>
              <c:numCache>
                <c:formatCode>0%</c:formatCode>
                <c:ptCount val="6"/>
                <c:pt idx="0">
                  <c:v>0.52</c:v>
                </c:pt>
                <c:pt idx="1">
                  <c:v>0.84</c:v>
                </c:pt>
                <c:pt idx="2">
                  <c:v>0.72</c:v>
                </c:pt>
                <c:pt idx="3">
                  <c:v>0.48</c:v>
                </c:pt>
                <c:pt idx="4">
                  <c:v>0.72</c:v>
                </c:pt>
                <c:pt idx="5">
                  <c:v>0.32</c:v>
                </c:pt>
              </c:numCache>
              <c:extLst/>
            </c:numRef>
          </c:val>
        </c:ser>
        <c:dLbls>
          <c:dLblPos val="inEnd"/>
          <c:showLegendKey val="0"/>
          <c:showVal val="1"/>
          <c:showCatName val="0"/>
          <c:showSerName val="0"/>
          <c:showPercent val="0"/>
          <c:showBubbleSize val="0"/>
        </c:dLbls>
        <c:gapWidth val="41"/>
        <c:axId val="499658496"/>
        <c:axId val="499658888"/>
        <c:extLst/>
      </c:barChart>
      <c:catAx>
        <c:axId val="499658496"/>
        <c:scaling>
          <c:orientation val="minMax"/>
        </c:scaling>
        <c:delete val="0"/>
        <c:axPos val="b"/>
        <c:numFmt formatCode="General" sourceLinked="1"/>
        <c:majorTickMark val="none"/>
        <c:minorTickMark val="none"/>
        <c:tickLblPos val="nextTo"/>
        <c:spPr>
          <a:noFill/>
          <a:ln>
            <a:noFill/>
          </a:ln>
          <a:effectLst/>
        </c:spPr>
        <c:txPr>
          <a:bodyPr rot="-3000000" spcFirstLastPara="1" vertOverflow="ellipsis"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499658888"/>
        <c:crosses val="autoZero"/>
        <c:auto val="1"/>
        <c:lblAlgn val="ctr"/>
        <c:lblOffset val="100"/>
        <c:noMultiLvlLbl val="0"/>
      </c:catAx>
      <c:valAx>
        <c:axId val="499658888"/>
        <c:scaling>
          <c:orientation val="minMax"/>
        </c:scaling>
        <c:delete val="1"/>
        <c:axPos val="l"/>
        <c:numFmt formatCode="0%" sourceLinked="1"/>
        <c:majorTickMark val="none"/>
        <c:minorTickMark val="none"/>
        <c:tickLblPos val="nextTo"/>
        <c:crossAx val="499658496"/>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0.6625</cdr:x>
      <cdr:y>0.08507</cdr:y>
    </cdr:from>
    <cdr:to>
      <cdr:x>0.98333</cdr:x>
      <cdr:y>0.2309</cdr:y>
    </cdr:to>
    <cdr:sp macro="" textlink="">
      <cdr:nvSpPr>
        <cdr:cNvPr id="2" name="TextBox 1"/>
        <cdr:cNvSpPr txBox="1"/>
      </cdr:nvSpPr>
      <cdr:spPr>
        <a:xfrm xmlns:a="http://schemas.openxmlformats.org/drawingml/2006/main">
          <a:off x="3028950" y="233363"/>
          <a:ext cx="1466850" cy="400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t>Other Duties</a:t>
          </a:r>
        </a:p>
      </cdr:txBody>
    </cdr:sp>
  </cdr:relSizeAnchor>
</c:userShapes>
</file>

<file path=ppt/drawings/drawing2.xml><?xml version="1.0" encoding="utf-8"?>
<c:userShapes xmlns:c="http://schemas.openxmlformats.org/drawingml/2006/chart">
  <cdr:relSizeAnchor xmlns:cdr="http://schemas.openxmlformats.org/drawingml/2006/chartDrawing">
    <cdr:from>
      <cdr:x>0.7046</cdr:x>
      <cdr:y>0.1844</cdr:y>
    </cdr:from>
    <cdr:to>
      <cdr:x>1</cdr:x>
      <cdr:y>0.55786</cdr:y>
    </cdr:to>
    <cdr:sp macro="" textlink="">
      <cdr:nvSpPr>
        <cdr:cNvPr id="2" name="TextBox 1"/>
        <cdr:cNvSpPr txBox="1"/>
      </cdr:nvSpPr>
      <cdr:spPr>
        <a:xfrm xmlns:a="http://schemas.openxmlformats.org/drawingml/2006/main">
          <a:off x="3677801" y="605281"/>
          <a:ext cx="1541899" cy="122586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a:t>Internal Control and Internal Audit Separate</a:t>
          </a:r>
        </a:p>
      </cdr:txBody>
    </cdr:sp>
  </cdr:relSizeAnchor>
</c:userShapes>
</file>

<file path=ppt/drawings/drawing3.xml><?xml version="1.0" encoding="utf-8"?>
<c:userShapes xmlns:c="http://schemas.openxmlformats.org/drawingml/2006/chart">
  <cdr:relSizeAnchor xmlns:cdr="http://schemas.openxmlformats.org/drawingml/2006/chartDrawing">
    <cdr:from>
      <cdr:x>0.7046</cdr:x>
      <cdr:y>0.1844</cdr:y>
    </cdr:from>
    <cdr:to>
      <cdr:x>1</cdr:x>
      <cdr:y>0.55786</cdr:y>
    </cdr:to>
    <cdr:sp macro="" textlink="">
      <cdr:nvSpPr>
        <cdr:cNvPr id="2" name="TextBox 1"/>
        <cdr:cNvSpPr txBox="1"/>
      </cdr:nvSpPr>
      <cdr:spPr>
        <a:xfrm xmlns:a="http://schemas.openxmlformats.org/drawingml/2006/main">
          <a:off x="3677801" y="605281"/>
          <a:ext cx="1541899" cy="122586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dirty="0"/>
            <a:t>Internal Control and </a:t>
          </a:r>
          <a:r>
            <a:rPr lang="en-US" sz="1600" b="1" dirty="0" smtClean="0"/>
            <a:t>Information</a:t>
          </a:r>
          <a:r>
            <a:rPr lang="en-US" sz="1600" b="1" baseline="0" dirty="0" smtClean="0"/>
            <a:t> </a:t>
          </a:r>
          <a:r>
            <a:rPr lang="en-US" sz="1600" b="1" baseline="0" dirty="0"/>
            <a:t>Security Separate</a:t>
          </a:r>
          <a:endParaRPr lang="en-US" sz="1600" b="1" dirty="0"/>
        </a:p>
      </cdr:txBody>
    </cdr:sp>
  </cdr:relSizeAnchor>
</c:userShapes>
</file>

<file path=ppt/drawings/drawing4.xml><?xml version="1.0" encoding="utf-8"?>
<c:userShapes xmlns:c="http://schemas.openxmlformats.org/drawingml/2006/chart">
  <cdr:relSizeAnchor xmlns:cdr="http://schemas.openxmlformats.org/drawingml/2006/chartDrawing">
    <cdr:from>
      <cdr:x>0.6625</cdr:x>
      <cdr:y>0.08507</cdr:y>
    </cdr:from>
    <cdr:to>
      <cdr:x>0.98333</cdr:x>
      <cdr:y>0.3125</cdr:y>
    </cdr:to>
    <cdr:sp macro="" textlink="">
      <cdr:nvSpPr>
        <cdr:cNvPr id="2" name="TextBox 1"/>
        <cdr:cNvSpPr txBox="1"/>
      </cdr:nvSpPr>
      <cdr:spPr>
        <a:xfrm xmlns:a="http://schemas.openxmlformats.org/drawingml/2006/main">
          <a:off x="3028950" y="233364"/>
          <a:ext cx="1466835" cy="6238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smtClean="0"/>
            <a:t>Additional </a:t>
          </a:r>
          <a:r>
            <a:rPr lang="en-US" sz="2000" b="1" dirty="0"/>
            <a:t>Staff Available</a:t>
          </a:r>
        </a:p>
      </cdr:txBody>
    </cdr:sp>
  </cdr:relSizeAnchor>
</c:userShapes>
</file>

<file path=ppt/drawings/drawing5.xml><?xml version="1.0" encoding="utf-8"?>
<c:userShapes xmlns:c="http://schemas.openxmlformats.org/drawingml/2006/chart">
  <cdr:relSizeAnchor xmlns:cdr="http://schemas.openxmlformats.org/drawingml/2006/chartDrawing">
    <cdr:from>
      <cdr:x>0.72056</cdr:x>
      <cdr:y>0.04846</cdr:y>
    </cdr:from>
    <cdr:to>
      <cdr:x>0.98373</cdr:x>
      <cdr:y>0.23684</cdr:y>
    </cdr:to>
    <cdr:sp macro="" textlink="">
      <cdr:nvSpPr>
        <cdr:cNvPr id="2" name="TextBox 1"/>
        <cdr:cNvSpPr txBox="1"/>
      </cdr:nvSpPr>
      <cdr:spPr>
        <a:xfrm xmlns:a="http://schemas.openxmlformats.org/drawingml/2006/main">
          <a:off x="6003668" y="275539"/>
          <a:ext cx="2192681" cy="10711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t>Does the Organization Define a Risk</a:t>
          </a:r>
          <a:r>
            <a:rPr lang="en-US" sz="1800" b="1" baseline="0" dirty="0"/>
            <a:t> Appetite</a:t>
          </a:r>
          <a:endParaRPr lang="en-US" sz="1800" b="1" dirty="0"/>
        </a:p>
      </cdr:txBody>
    </cdr:sp>
  </cdr:relSizeAnchor>
</c:userShapes>
</file>

<file path=ppt/drawings/drawing6.xml><?xml version="1.0" encoding="utf-8"?>
<c:userShapes xmlns:c="http://schemas.openxmlformats.org/drawingml/2006/chart">
  <cdr:relSizeAnchor xmlns:cdr="http://schemas.openxmlformats.org/drawingml/2006/chartDrawing">
    <cdr:from>
      <cdr:x>0.75</cdr:x>
      <cdr:y>0.06733</cdr:y>
    </cdr:from>
    <cdr:to>
      <cdr:x>0.97726</cdr:x>
      <cdr:y>0.32653</cdr:y>
    </cdr:to>
    <cdr:sp macro="" textlink="">
      <cdr:nvSpPr>
        <cdr:cNvPr id="2" name="TextBox 1"/>
        <cdr:cNvSpPr txBox="1"/>
      </cdr:nvSpPr>
      <cdr:spPr>
        <a:xfrm xmlns:a="http://schemas.openxmlformats.org/drawingml/2006/main">
          <a:off x="5453150" y="383923"/>
          <a:ext cx="1652407" cy="14781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t>Does the Organization Define a Risk</a:t>
          </a:r>
          <a:r>
            <a:rPr lang="en-US" sz="1800" b="1" baseline="0" dirty="0"/>
            <a:t> Appetite</a:t>
          </a:r>
          <a:endParaRPr lang="en-US" sz="1800" b="1" dirty="0"/>
        </a:p>
      </cdr:txBody>
    </cdr:sp>
  </cdr:relSizeAnchor>
</c:userShapes>
</file>

<file path=ppt/drawings/drawing7.xml><?xml version="1.0" encoding="utf-8"?>
<c:userShapes xmlns:c="http://schemas.openxmlformats.org/drawingml/2006/chart">
  <cdr:relSizeAnchor xmlns:cdr="http://schemas.openxmlformats.org/drawingml/2006/chartDrawing">
    <cdr:from>
      <cdr:x>0.66922</cdr:x>
      <cdr:y>0.18263</cdr:y>
    </cdr:from>
    <cdr:to>
      <cdr:x>0.96462</cdr:x>
      <cdr:y>0.73171</cdr:y>
    </cdr:to>
    <cdr:sp macro="" textlink="">
      <cdr:nvSpPr>
        <cdr:cNvPr id="2" name="TextBox 1"/>
        <cdr:cNvSpPr txBox="1"/>
      </cdr:nvSpPr>
      <cdr:spPr>
        <a:xfrm xmlns:a="http://schemas.openxmlformats.org/drawingml/2006/main">
          <a:off x="3326427" y="548641"/>
          <a:ext cx="1468311" cy="16494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a:t>Tracking System for Risks, Weaknesses and Deficiencies</a:t>
          </a:r>
        </a:p>
      </cdr:txBody>
    </cdr:sp>
  </cdr:relSizeAnchor>
</c:userShapes>
</file>

<file path=ppt/drawings/drawing8.xml><?xml version="1.0" encoding="utf-8"?>
<c:userShapes xmlns:c="http://schemas.openxmlformats.org/drawingml/2006/chart">
  <cdr:relSizeAnchor xmlns:cdr="http://schemas.openxmlformats.org/drawingml/2006/chartDrawing">
    <cdr:from>
      <cdr:x>0.7046</cdr:x>
      <cdr:y>0.51922</cdr:y>
    </cdr:from>
    <cdr:to>
      <cdr:x>1</cdr:x>
      <cdr:y>0.89268</cdr:y>
    </cdr:to>
    <cdr:sp macro="" textlink="">
      <cdr:nvSpPr>
        <cdr:cNvPr id="2" name="TextBox 1"/>
        <cdr:cNvSpPr txBox="1"/>
      </cdr:nvSpPr>
      <cdr:spPr>
        <a:xfrm xmlns:a="http://schemas.openxmlformats.org/drawingml/2006/main">
          <a:off x="3502270" y="1559746"/>
          <a:ext cx="1468314" cy="112190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a:t>Type of Tracking System</a:t>
          </a:r>
        </a:p>
      </cdr:txBody>
    </cdr:sp>
  </cdr:relSizeAnchor>
</c:userShapes>
</file>

<file path=ppt/drawings/drawing9.xml><?xml version="1.0" encoding="utf-8"?>
<c:userShapes xmlns:c="http://schemas.openxmlformats.org/drawingml/2006/chart">
  <cdr:relSizeAnchor xmlns:cdr="http://schemas.openxmlformats.org/drawingml/2006/chartDrawing">
    <cdr:from>
      <cdr:x>0.7046</cdr:x>
      <cdr:y>0.1844</cdr:y>
    </cdr:from>
    <cdr:to>
      <cdr:x>0.93024</cdr:x>
      <cdr:y>0.4051</cdr:y>
    </cdr:to>
    <cdr:sp macro="" textlink="">
      <cdr:nvSpPr>
        <cdr:cNvPr id="2" name="TextBox 1"/>
        <cdr:cNvSpPr txBox="1"/>
      </cdr:nvSpPr>
      <cdr:spPr>
        <a:xfrm xmlns:a="http://schemas.openxmlformats.org/drawingml/2006/main">
          <a:off x="5817856" y="1082205"/>
          <a:ext cx="1863105" cy="12952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t>Type of Electronic System</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019F55F-FA12-4390-A662-DC07FB609A1A}" type="datetimeFigureOut">
              <a:rPr lang="en-US" smtClean="0"/>
              <a:t>4/27/2016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41C5691-FC07-4BF2-A2B4-4779D98CA07B}" type="slidenum">
              <a:rPr lang="en-US" smtClean="0"/>
              <a:t>‹#›</a:t>
            </a:fld>
            <a:endParaRPr lang="en-US"/>
          </a:p>
        </p:txBody>
      </p:sp>
    </p:spTree>
    <p:extLst>
      <p:ext uri="{BB962C8B-B14F-4D97-AF65-F5344CB8AC3E}">
        <p14:creationId xmlns:p14="http://schemas.microsoft.com/office/powerpoint/2010/main" val="2263323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1D8281-3467-484F-8E3E-7ECA8079C204}" type="slidenum">
              <a:rPr lang="en-US" smtClean="0"/>
              <a:pPr/>
              <a:t>1</a:t>
            </a:fld>
            <a:endParaRPr lang="en-US"/>
          </a:p>
        </p:txBody>
      </p:sp>
    </p:spTree>
    <p:extLst>
      <p:ext uri="{BB962C8B-B14F-4D97-AF65-F5344CB8AC3E}">
        <p14:creationId xmlns:p14="http://schemas.microsoft.com/office/powerpoint/2010/main" val="371015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We received 25 responses out of membership is around 65-70 organizations. </a:t>
            </a:r>
          </a:p>
          <a:p>
            <a:pPr defTabSz="931774">
              <a:defRPr/>
            </a:pPr>
            <a:endParaRPr lang="en-US" dirty="0"/>
          </a:p>
          <a:p>
            <a:pPr defTabSz="931774">
              <a:defRPr/>
            </a:pPr>
            <a:r>
              <a:rPr lang="en-US" dirty="0"/>
              <a:t>18 State agencies</a:t>
            </a:r>
          </a:p>
          <a:p>
            <a:pPr defTabSz="931774">
              <a:defRPr/>
            </a:pPr>
            <a:r>
              <a:rPr lang="en-US" dirty="0"/>
              <a:t>5 public authorities</a:t>
            </a:r>
          </a:p>
          <a:p>
            <a:pPr defTabSz="931774">
              <a:defRPr/>
            </a:pPr>
            <a:r>
              <a:rPr lang="en-US" dirty="0"/>
              <a:t>A commission</a:t>
            </a:r>
          </a:p>
          <a:p>
            <a:pPr defTabSz="931774">
              <a:defRPr/>
            </a:pPr>
            <a:r>
              <a:rPr lang="en-US" dirty="0"/>
              <a:t>And a consulting firm</a:t>
            </a:r>
          </a:p>
          <a:p>
            <a:pPr defTabSz="931774">
              <a:defRPr/>
            </a:pPr>
            <a:endParaRPr lang="en-US" dirty="0"/>
          </a:p>
          <a:p>
            <a:pPr defTabSz="931774">
              <a:defRPr/>
            </a:pPr>
            <a:r>
              <a:rPr lang="en-US" dirty="0"/>
              <a:t>All indicated there was a named internal control person (Internal control Officer)</a:t>
            </a:r>
          </a:p>
          <a:p>
            <a:pPr defTabSz="931774">
              <a:defRPr/>
            </a:pPr>
            <a:endParaRPr lang="en-US" dirty="0"/>
          </a:p>
          <a:p>
            <a:pPr defTabSz="931774">
              <a:defRPr/>
            </a:pPr>
            <a:r>
              <a:rPr lang="en-US" dirty="0"/>
              <a:t>About half compared to 2013</a:t>
            </a:r>
          </a:p>
          <a:p>
            <a:r>
              <a:rPr lang="en-US" dirty="0" smtClean="0"/>
              <a:t>Comparatively</a:t>
            </a:r>
          </a:p>
          <a:p>
            <a:r>
              <a:rPr lang="en-US" dirty="0" smtClean="0"/>
              <a:t>2013- </a:t>
            </a:r>
            <a:r>
              <a:rPr lang="en-US" dirty="0"/>
              <a:t>51 responses, 45 organizations. </a:t>
            </a:r>
          </a:p>
          <a:p>
            <a:endParaRPr lang="en-US" dirty="0"/>
          </a:p>
          <a:p>
            <a:r>
              <a:rPr lang="en-US" dirty="0"/>
              <a:t>State 35</a:t>
            </a:r>
          </a:p>
          <a:p>
            <a:r>
              <a:rPr lang="en-US" dirty="0"/>
              <a:t>Authorities 5</a:t>
            </a:r>
          </a:p>
          <a:p>
            <a:r>
              <a:rPr lang="en-US" dirty="0"/>
              <a:t>Other 5</a:t>
            </a:r>
          </a:p>
          <a:p>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2</a:t>
            </a:fld>
            <a:endParaRPr lang="en-US"/>
          </a:p>
        </p:txBody>
      </p:sp>
    </p:spTree>
    <p:extLst>
      <p:ext uri="{BB962C8B-B14F-4D97-AF65-F5344CB8AC3E}">
        <p14:creationId xmlns:p14="http://schemas.microsoft.com/office/powerpoint/2010/main" val="2645595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a:t>
            </a:r>
            <a:r>
              <a:rPr lang="en-US" baseline="0" dirty="0" smtClean="0"/>
              <a:t> 60 percent report to the Head or Operational Head of the Organization.  This is a decline from 2013.  What was added this year is 20 percent report to another designee at the senior staff level.  For the rest, it appears that most  report to the head of Admin, finance or some similar title and still others report to the Internal Audit Director.</a:t>
            </a:r>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3</a:t>
            </a:fld>
            <a:endParaRPr lang="en-US"/>
          </a:p>
        </p:txBody>
      </p:sp>
    </p:spTree>
    <p:extLst>
      <p:ext uri="{BB962C8B-B14F-4D97-AF65-F5344CB8AC3E}">
        <p14:creationId xmlns:p14="http://schemas.microsoft.com/office/powerpoint/2010/main" val="2413381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a:t>In 2013 we broke the question out by grade level.  Not sure how this compares to now.  Currently Over 1/2 of Internal Control Officers hold executive or senior management positions.  This seems in line with other duties as well as the next slide.  I also hope that it is reflective of the importance that organizations place on this function.</a:t>
            </a:r>
            <a:endParaRPr lang="en-US" sz="1600" dirty="0"/>
          </a:p>
        </p:txBody>
      </p:sp>
      <p:sp>
        <p:nvSpPr>
          <p:cNvPr id="4" name="Slide Number Placeholder 3"/>
          <p:cNvSpPr>
            <a:spLocks noGrp="1"/>
          </p:cNvSpPr>
          <p:nvPr>
            <p:ph type="sldNum" sz="quarter" idx="10"/>
          </p:nvPr>
        </p:nvSpPr>
        <p:spPr/>
        <p:txBody>
          <a:bodyPr/>
          <a:lstStyle/>
          <a:p>
            <a:fld id="{741D8281-3467-484F-8E3E-7ECA8079C204}" type="slidenum">
              <a:rPr lang="en-US" smtClean="0"/>
              <a:pPr/>
              <a:t>4</a:t>
            </a:fld>
            <a:endParaRPr lang="en-US"/>
          </a:p>
        </p:txBody>
      </p:sp>
    </p:spTree>
    <p:extLst>
      <p:ext uri="{BB962C8B-B14F-4D97-AF65-F5344CB8AC3E}">
        <p14:creationId xmlns:p14="http://schemas.microsoft.com/office/powerpoint/2010/main" val="3696878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dirty="0"/>
          </a:p>
          <a:p>
            <a:pPr defTabSz="931774">
              <a:defRPr/>
            </a:pPr>
            <a:r>
              <a:rPr lang="en-US" sz="1600" dirty="0"/>
              <a:t>The first 4 items are inline with what we traditionally think of for an Internal Control Officer’s duties in New York Government.  As with the 2013 survey it  appears we are expanding our duties to other areas of risk management.  This actually mirrors private industry.  </a:t>
            </a:r>
          </a:p>
          <a:p>
            <a:endParaRPr lang="en-US" sz="1600" dirty="0"/>
          </a:p>
        </p:txBody>
      </p:sp>
      <p:sp>
        <p:nvSpPr>
          <p:cNvPr id="4" name="Slide Number Placeholder 3"/>
          <p:cNvSpPr>
            <a:spLocks noGrp="1"/>
          </p:cNvSpPr>
          <p:nvPr>
            <p:ph type="sldNum" sz="quarter" idx="10"/>
          </p:nvPr>
        </p:nvSpPr>
        <p:spPr/>
        <p:txBody>
          <a:bodyPr/>
          <a:lstStyle/>
          <a:p>
            <a:fld id="{741D8281-3467-484F-8E3E-7ECA8079C204}" type="slidenum">
              <a:rPr lang="en-US" smtClean="0"/>
              <a:pPr/>
              <a:t>5</a:t>
            </a:fld>
            <a:endParaRPr lang="en-US"/>
          </a:p>
        </p:txBody>
      </p:sp>
    </p:spTree>
    <p:extLst>
      <p:ext uri="{BB962C8B-B14F-4D97-AF65-F5344CB8AC3E}">
        <p14:creationId xmlns:p14="http://schemas.microsoft.com/office/powerpoint/2010/main" val="2750745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Such items as tracking incidents and recommending improvements, Emergency Planning and Business Continuity , Strategic Planning and Information security which are all based in risk analysis.  Yes it does appear we are maturing.  From 2013, Incident tracking, emergency planning. Information security and privacy are all up.  The only category that dropped was dealing with external auditors.</a:t>
            </a:r>
          </a:p>
          <a:p>
            <a:pPr defTabSz="931774">
              <a:defRPr/>
            </a:pPr>
            <a:endParaRPr lang="en-US" dirty="0"/>
          </a:p>
          <a:p>
            <a:pPr defTabSz="931774">
              <a:defRPr/>
            </a:pPr>
            <a:r>
              <a:rPr lang="en-US" dirty="0"/>
              <a:t>For the Other category there is an increase.  Not everyone that responded with Other describe, but a few did and some of those items included Strategic planning and IT Security.  </a:t>
            </a:r>
          </a:p>
          <a:p>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6</a:t>
            </a:fld>
            <a:endParaRPr lang="en-US"/>
          </a:p>
        </p:txBody>
      </p:sp>
    </p:spTree>
    <p:extLst>
      <p:ext uri="{BB962C8B-B14F-4D97-AF65-F5344CB8AC3E}">
        <p14:creationId xmlns:p14="http://schemas.microsoft.com/office/powerpoint/2010/main" val="2374714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a:t>
            </a:r>
            <a:r>
              <a:rPr lang="en-US" baseline="0" dirty="0" smtClean="0"/>
              <a:t> 2/3 of ICO’s have other duties outside of Internal control and risk management</a:t>
            </a:r>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7</a:t>
            </a:fld>
            <a:endParaRPr lang="en-US"/>
          </a:p>
        </p:txBody>
      </p:sp>
    </p:spTree>
    <p:extLst>
      <p:ext uri="{BB962C8B-B14F-4D97-AF65-F5344CB8AC3E}">
        <p14:creationId xmlns:p14="http://schemas.microsoft.com/office/powerpoint/2010/main" val="2393869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essentially</a:t>
            </a:r>
            <a:r>
              <a:rPr lang="en-US" baseline="0" dirty="0" smtClean="0"/>
              <a:t> the same as in 2013  (if the no responses are really just no).</a:t>
            </a:r>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8</a:t>
            </a:fld>
            <a:endParaRPr lang="en-US"/>
          </a:p>
        </p:txBody>
      </p:sp>
    </p:spTree>
    <p:extLst>
      <p:ext uri="{BB962C8B-B14F-4D97-AF65-F5344CB8AC3E}">
        <p14:creationId xmlns:p14="http://schemas.microsoft.com/office/powerpoint/2010/main" val="2179466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ironically</a:t>
            </a:r>
            <a:r>
              <a:rPr lang="en-US" baseline="0" dirty="0" smtClean="0"/>
              <a:t> we see similar numbers for Information Security.  This is not required to be separate and technically is an area of internal control.  This may also be reflective to the organizing of IT in a central location for State agencies.</a:t>
            </a:r>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9</a:t>
            </a:fld>
            <a:endParaRPr lang="en-US"/>
          </a:p>
        </p:txBody>
      </p:sp>
    </p:spTree>
    <p:extLst>
      <p:ext uri="{BB962C8B-B14F-4D97-AF65-F5344CB8AC3E}">
        <p14:creationId xmlns:p14="http://schemas.microsoft.com/office/powerpoint/2010/main" val="3107245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50/50 on the staff available.</a:t>
            </a:r>
            <a:r>
              <a:rPr lang="en-US" baseline="0" dirty="0" smtClean="0"/>
              <a:t>  This unfortunately is a drop for 2013 survey were we found approximately 60 percent had staff.  This year 22 responses indicated staffing between 1 and 3 and 6 indicated staffing of 4 to 6.   In 2013 we found that there was on average 1.75 staff assigned in addition to the ICO.  Because of the wording change in the question—its difficult to compare that data.  This could impact implementing the standards, so alternatives should be pursued such as those suggested in the previous survey of cross agency teams </a:t>
            </a:r>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10</a:t>
            </a:fld>
            <a:endParaRPr lang="en-US"/>
          </a:p>
        </p:txBody>
      </p:sp>
    </p:spTree>
    <p:extLst>
      <p:ext uri="{BB962C8B-B14F-4D97-AF65-F5344CB8AC3E}">
        <p14:creationId xmlns:p14="http://schemas.microsoft.com/office/powerpoint/2010/main" val="1641982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11</a:t>
            </a:fld>
            <a:endParaRPr lang="en-US"/>
          </a:p>
        </p:txBody>
      </p:sp>
    </p:spTree>
    <p:extLst>
      <p:ext uri="{BB962C8B-B14F-4D97-AF65-F5344CB8AC3E}">
        <p14:creationId xmlns:p14="http://schemas.microsoft.com/office/powerpoint/2010/main" val="539905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see some improvement with identifying</a:t>
            </a:r>
            <a:r>
              <a:rPr lang="en-US" baseline="0" dirty="0" smtClean="0"/>
              <a:t> risk tolerance.  Again indicating a growing maturity in risk management.</a:t>
            </a:r>
            <a:endParaRPr lang="en-US" dirty="0"/>
          </a:p>
        </p:txBody>
      </p:sp>
      <p:sp>
        <p:nvSpPr>
          <p:cNvPr id="4" name="Slide Number Placeholder 3"/>
          <p:cNvSpPr>
            <a:spLocks noGrp="1"/>
          </p:cNvSpPr>
          <p:nvPr>
            <p:ph type="sldNum" sz="quarter" idx="10"/>
          </p:nvPr>
        </p:nvSpPr>
        <p:spPr/>
        <p:txBody>
          <a:bodyPr/>
          <a:lstStyle/>
          <a:p>
            <a:fld id="{741D8281-3467-484F-8E3E-7ECA8079C204}" type="slidenum">
              <a:rPr lang="en-US" smtClean="0"/>
              <a:pPr/>
              <a:t>12</a:t>
            </a:fld>
            <a:endParaRPr lang="en-US"/>
          </a:p>
        </p:txBody>
      </p:sp>
    </p:spTree>
    <p:extLst>
      <p:ext uri="{BB962C8B-B14F-4D97-AF65-F5344CB8AC3E}">
        <p14:creationId xmlns:p14="http://schemas.microsoft.com/office/powerpoint/2010/main" val="849519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C5691-FC07-4BF2-A2B4-4779D98CA07B}" type="slidenum">
              <a:rPr lang="en-US" smtClean="0"/>
              <a:t>13</a:t>
            </a:fld>
            <a:endParaRPr lang="en-US"/>
          </a:p>
        </p:txBody>
      </p:sp>
    </p:spTree>
    <p:extLst>
      <p:ext uri="{BB962C8B-B14F-4D97-AF65-F5344CB8AC3E}">
        <p14:creationId xmlns:p14="http://schemas.microsoft.com/office/powerpoint/2010/main" val="1460776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C5691-FC07-4BF2-A2B4-4779D98CA07B}" type="slidenum">
              <a:rPr lang="en-US" smtClean="0"/>
              <a:t>14</a:t>
            </a:fld>
            <a:endParaRPr lang="en-US"/>
          </a:p>
        </p:txBody>
      </p:sp>
    </p:spTree>
    <p:extLst>
      <p:ext uri="{BB962C8B-B14F-4D97-AF65-F5344CB8AC3E}">
        <p14:creationId xmlns:p14="http://schemas.microsoft.com/office/powerpoint/2010/main" val="2553222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12 said they had electronic systems</a:t>
            </a:r>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15</a:t>
            </a:fld>
            <a:endParaRPr lang="en-US"/>
          </a:p>
        </p:txBody>
      </p:sp>
    </p:spTree>
    <p:extLst>
      <p:ext uri="{BB962C8B-B14F-4D97-AF65-F5344CB8AC3E}">
        <p14:creationId xmlns:p14="http://schemas.microsoft.com/office/powerpoint/2010/main" val="835418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16</a:t>
            </a:fld>
            <a:endParaRPr lang="en-US"/>
          </a:p>
        </p:txBody>
      </p:sp>
    </p:spTree>
    <p:extLst>
      <p:ext uri="{BB962C8B-B14F-4D97-AF65-F5344CB8AC3E}">
        <p14:creationId xmlns:p14="http://schemas.microsoft.com/office/powerpoint/2010/main" val="2411748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Pretty predictable.  The interesting things were:</a:t>
            </a:r>
          </a:p>
          <a:p>
            <a:endParaRPr lang="en-US" dirty="0" smtClean="0"/>
          </a:p>
          <a:p>
            <a:r>
              <a:rPr lang="en-US" dirty="0" smtClean="0"/>
              <a:t>Facilitated Risk Assessment sessions</a:t>
            </a:r>
          </a:p>
          <a:p>
            <a:r>
              <a:rPr lang="en-US" dirty="0" smtClean="0"/>
              <a:t>Monthly Executive Level meetings focused on Risks and Controls</a:t>
            </a:r>
          </a:p>
          <a:p>
            <a:r>
              <a:rPr lang="en-US" dirty="0" smtClean="0"/>
              <a:t>Participation in Agency-wide events</a:t>
            </a:r>
          </a:p>
          <a:p>
            <a:r>
              <a:rPr lang="en-US" dirty="0" smtClean="0"/>
              <a:t>Teaming up with other risk/control functions and focusing on specific areas (fraud, privacy, information security, emergency planning)</a:t>
            </a:r>
          </a:p>
          <a:p>
            <a:r>
              <a:rPr lang="en-US" dirty="0" smtClean="0"/>
              <a:t>Annual surveys</a:t>
            </a:r>
          </a:p>
          <a:p>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17</a:t>
            </a:fld>
            <a:endParaRPr lang="en-US"/>
          </a:p>
        </p:txBody>
      </p:sp>
    </p:spTree>
    <p:extLst>
      <p:ext uri="{BB962C8B-B14F-4D97-AF65-F5344CB8AC3E}">
        <p14:creationId xmlns:p14="http://schemas.microsoft.com/office/powerpoint/2010/main" val="1437100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18</a:t>
            </a:fld>
            <a:endParaRPr lang="en-US"/>
          </a:p>
        </p:txBody>
      </p:sp>
    </p:spTree>
    <p:extLst>
      <p:ext uri="{BB962C8B-B14F-4D97-AF65-F5344CB8AC3E}">
        <p14:creationId xmlns:p14="http://schemas.microsoft.com/office/powerpoint/2010/main" val="4210098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think these are fairly in line with what we would think with resources topping the list.</a:t>
            </a:r>
          </a:p>
          <a:p>
            <a:endParaRPr lang="en-US" dirty="0" smtClean="0"/>
          </a:p>
          <a:p>
            <a:r>
              <a:rPr lang="en-US" dirty="0" smtClean="0"/>
              <a:t>Interestingly</a:t>
            </a:r>
            <a:r>
              <a:rPr lang="en-US" baseline="0" dirty="0" smtClean="0"/>
              <a:t> this is up from 2013 which was 46%.  Management support was number one in 2013 at almost 54%.</a:t>
            </a:r>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19</a:t>
            </a:fld>
            <a:endParaRPr lang="en-US"/>
          </a:p>
        </p:txBody>
      </p:sp>
    </p:spTree>
    <p:extLst>
      <p:ext uri="{BB962C8B-B14F-4D97-AF65-F5344CB8AC3E}">
        <p14:creationId xmlns:p14="http://schemas.microsoft.com/office/powerpoint/2010/main" val="3021805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NYSICAs take away.  As you can see, more than half of responders want more training on internal controls and implementing the act.  I would suspect that the 2</a:t>
            </a:r>
            <a:r>
              <a:rPr lang="en-US" baseline="30000" dirty="0"/>
              <a:t>nd</a:t>
            </a:r>
            <a:r>
              <a:rPr lang="en-US" dirty="0"/>
              <a:t> category actually overlaps with the first.  NYSICA will use this to help establish our program of presentations for the coming year.  But I am also hoping today will address some of this</a:t>
            </a:r>
          </a:p>
          <a:p>
            <a:endParaRPr lang="en-US" dirty="0"/>
          </a:p>
          <a:p>
            <a:r>
              <a:rPr lang="en-US" dirty="0"/>
              <a:t>In addition, there seems to be a call for forms tools and even a how too guide on implementing, promoting and monitoring controls.  </a:t>
            </a:r>
          </a:p>
          <a:p>
            <a:endParaRPr lang="en-US" dirty="0"/>
          </a:p>
          <a:p>
            <a:r>
              <a:rPr lang="en-US" dirty="0"/>
              <a:t>As some of you may be aware, we have been updating our web site and as part of this, we reviewing our library of presentations and tools.  Most of that is available, but pleas shoot us a not if there is a specific item you are looking for. </a:t>
            </a:r>
          </a:p>
          <a:p>
            <a:r>
              <a:rPr lang="en-US" dirty="0"/>
              <a:t>We will also use this as a new call to develop and obtain tools for you to access.  This is probably a good time to mention that if you have material you think is worth sharing, then please reach out to any of the board members.</a:t>
            </a:r>
          </a:p>
          <a:p>
            <a:endParaRPr lang="en-US" dirty="0"/>
          </a:p>
          <a:p>
            <a:r>
              <a:rPr lang="en-US" dirty="0"/>
              <a:t>To wrap up, we are still looking over this data and will continue to learn from it to help address your concerns and meet your needs.</a:t>
            </a:r>
          </a:p>
          <a:p>
            <a:endParaRPr lang="en-US" dirty="0"/>
          </a:p>
          <a:p>
            <a:r>
              <a:rPr lang="en-US" dirty="0"/>
              <a:t>This slide show will also be posted online for your reference.</a:t>
            </a:r>
          </a:p>
          <a:p>
            <a:endParaRPr lang="en-US" dirty="0"/>
          </a:p>
        </p:txBody>
      </p:sp>
      <p:sp>
        <p:nvSpPr>
          <p:cNvPr id="4" name="Slide Number Placeholder 3"/>
          <p:cNvSpPr>
            <a:spLocks noGrp="1"/>
          </p:cNvSpPr>
          <p:nvPr>
            <p:ph type="sldNum" sz="quarter" idx="10"/>
          </p:nvPr>
        </p:nvSpPr>
        <p:spPr/>
        <p:txBody>
          <a:bodyPr/>
          <a:lstStyle/>
          <a:p>
            <a:fld id="{041C5691-FC07-4BF2-A2B4-4779D98CA07B}" type="slidenum">
              <a:rPr lang="en-US" smtClean="0"/>
              <a:t>20</a:t>
            </a:fld>
            <a:endParaRPr lang="en-US"/>
          </a:p>
        </p:txBody>
      </p:sp>
    </p:spTree>
    <p:extLst>
      <p:ext uri="{BB962C8B-B14F-4D97-AF65-F5344CB8AC3E}">
        <p14:creationId xmlns:p14="http://schemas.microsoft.com/office/powerpoint/2010/main" val="3034110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C5691-FC07-4BF2-A2B4-4779D98CA07B}" type="slidenum">
              <a:rPr lang="en-US" smtClean="0"/>
              <a:t>21</a:t>
            </a:fld>
            <a:endParaRPr lang="en-US"/>
          </a:p>
        </p:txBody>
      </p:sp>
    </p:spTree>
    <p:extLst>
      <p:ext uri="{BB962C8B-B14F-4D97-AF65-F5344CB8AC3E}">
        <p14:creationId xmlns:p14="http://schemas.microsoft.com/office/powerpoint/2010/main" val="3451805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4134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9402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1822873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8F16F6-713D-457D-80AB-B92BC0E47E3C}" type="datetimeFigureOut">
              <a:rPr lang="en-US" smtClean="0"/>
              <a:t>4/27/2016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3577330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8F16F6-713D-457D-80AB-B92BC0E47E3C}" type="datetimeFigureOut">
              <a:rPr lang="en-US" smtClean="0"/>
              <a:t>4/27/2016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1607630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8F16F6-713D-457D-80AB-B92BC0E47E3C}" type="datetimeFigureOut">
              <a:rPr lang="en-US" smtClean="0"/>
              <a:t>4/27/2016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226283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8F16F6-713D-457D-80AB-B92BC0E47E3C}" type="datetimeFigureOut">
              <a:rPr lang="en-US" smtClean="0"/>
              <a:t>4/27/2016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765792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8F16F6-713D-457D-80AB-B92BC0E47E3C}" type="datetimeFigureOut">
              <a:rPr lang="en-US" smtClean="0"/>
              <a:t>4/27/2016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3735301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8F16F6-713D-457D-80AB-B92BC0E47E3C}" type="datetimeFigureOut">
              <a:rPr lang="en-US" smtClean="0"/>
              <a:t>4/27/2016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42087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708F16F6-713D-457D-80AB-B92BC0E47E3C}" type="datetimeFigureOut">
              <a:rPr lang="en-US" smtClean="0"/>
              <a:t>4/27/2016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125293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3835563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281937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2604409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86849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821599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2268281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8F16F6-713D-457D-80AB-B92BC0E47E3C}" type="datetimeFigureOut">
              <a:rPr lang="en-US" smtClean="0"/>
              <a:t>4/27/2016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01A71-C687-4252-8A7E-F21974CD0334}" type="slidenum">
              <a:rPr lang="en-US" smtClean="0"/>
              <a:t>‹#›</a:t>
            </a:fld>
            <a:endParaRPr lang="en-US"/>
          </a:p>
        </p:txBody>
      </p:sp>
    </p:spTree>
    <p:extLst>
      <p:ext uri="{BB962C8B-B14F-4D97-AF65-F5344CB8AC3E}">
        <p14:creationId xmlns:p14="http://schemas.microsoft.com/office/powerpoint/2010/main" val="4114889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708F16F6-713D-457D-80AB-B92BC0E47E3C}" type="datetimeFigureOut">
              <a:rPr lang="en-US" smtClean="0"/>
              <a:t>4/27/2016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AB501A71-C687-4252-8A7E-F21974CD0334}" type="slidenum">
              <a:rPr lang="en-US" smtClean="0"/>
              <a:t>‹#›</a:t>
            </a:fld>
            <a:endParaRPr lang="en-US"/>
          </a:p>
        </p:txBody>
      </p:sp>
    </p:spTree>
    <p:extLst>
      <p:ext uri="{BB962C8B-B14F-4D97-AF65-F5344CB8AC3E}">
        <p14:creationId xmlns:p14="http://schemas.microsoft.com/office/powerpoint/2010/main" val="2155446860"/>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4212" y="685800"/>
            <a:ext cx="8001000" cy="2223656"/>
          </a:xfrm>
        </p:spPr>
        <p:txBody>
          <a:bodyPr/>
          <a:lstStyle/>
          <a:p>
            <a:r>
              <a:rPr lang="en-US" sz="4400" dirty="0"/>
              <a:t>NYSICA </a:t>
            </a:r>
            <a:r>
              <a:rPr lang="en-US" sz="4400" dirty="0" smtClean="0"/>
              <a:t>2016Membership </a:t>
            </a:r>
            <a:r>
              <a:rPr lang="en-US" sz="4400" dirty="0"/>
              <a:t>survey</a:t>
            </a:r>
          </a:p>
        </p:txBody>
      </p:sp>
      <p:sp>
        <p:nvSpPr>
          <p:cNvPr id="6" name="Subtitle 5"/>
          <p:cNvSpPr>
            <a:spLocks noGrp="1"/>
          </p:cNvSpPr>
          <p:nvPr>
            <p:ph type="subTitle" idx="1"/>
          </p:nvPr>
        </p:nvSpPr>
        <p:spPr>
          <a:xfrm>
            <a:off x="684212" y="3278601"/>
            <a:ext cx="6400800" cy="1947333"/>
          </a:xfrm>
        </p:spPr>
        <p:txBody>
          <a:bodyPr>
            <a:normAutofit/>
          </a:bodyPr>
          <a:lstStyle/>
          <a:p>
            <a:r>
              <a:rPr lang="en-US" sz="2400" b="1" dirty="0" smtClean="0"/>
              <a:t>April 28, 2016</a:t>
            </a:r>
            <a:endParaRPr lang="en-US" sz="2400" b="1" dirty="0"/>
          </a:p>
        </p:txBody>
      </p:sp>
    </p:spTree>
    <p:extLst>
      <p:ext uri="{BB962C8B-B14F-4D97-AF65-F5344CB8AC3E}">
        <p14:creationId xmlns:p14="http://schemas.microsoft.com/office/powerpoint/2010/main" val="3565204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2"/>
          </p:nvPr>
        </p:nvSpPr>
        <p:spPr>
          <a:xfrm>
            <a:off x="7145972" y="1249679"/>
            <a:ext cx="3657600" cy="2460675"/>
          </a:xfrm>
        </p:spPr>
        <p:txBody>
          <a:bodyPr>
            <a:noAutofit/>
          </a:bodyPr>
          <a:lstStyle/>
          <a:p>
            <a:r>
              <a:rPr lang="en-US" sz="2400" b="1" u="sng" dirty="0" smtClean="0"/>
              <a:t>2016 Survey</a:t>
            </a:r>
          </a:p>
          <a:p>
            <a:r>
              <a:rPr lang="en-US" sz="2400" b="1" dirty="0" smtClean="0"/>
              <a:t>25 responses from organizations</a:t>
            </a:r>
            <a:endParaRPr lang="en-US" sz="2400" b="1" dirty="0"/>
          </a:p>
          <a:p>
            <a:r>
              <a:rPr lang="en-US" sz="2400" b="1" dirty="0" smtClean="0"/>
              <a:t>18 State Agencies</a:t>
            </a:r>
          </a:p>
          <a:p>
            <a:r>
              <a:rPr lang="en-US" sz="2400" b="1" dirty="0" smtClean="0"/>
              <a:t>5 Public Authorities</a:t>
            </a:r>
          </a:p>
          <a:p>
            <a:r>
              <a:rPr lang="en-US" sz="2400" b="1" dirty="0" smtClean="0"/>
              <a:t>2 other (consulting firm and commission)</a:t>
            </a:r>
          </a:p>
          <a:p>
            <a:r>
              <a:rPr lang="en-US" sz="2400" b="1" dirty="0" smtClean="0"/>
              <a:t>19 questions</a:t>
            </a:r>
          </a:p>
          <a:p>
            <a:endParaRPr lang="en-US" sz="2000" dirty="0" smtClean="0"/>
          </a:p>
          <a:p>
            <a:endParaRPr lang="en-US" sz="2000" dirty="0"/>
          </a:p>
          <a:p>
            <a:endParaRPr lang="en-US" sz="2000" dirty="0"/>
          </a:p>
          <a:p>
            <a:endParaRPr lang="en-US" sz="2000" dirty="0"/>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4216496686"/>
              </p:ext>
            </p:extLst>
          </p:nvPr>
        </p:nvGraphicFramePr>
        <p:xfrm>
          <a:off x="684213" y="685800"/>
          <a:ext cx="5943600" cy="5308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4107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34781836"/>
              </p:ext>
            </p:extLst>
          </p:nvPr>
        </p:nvGraphicFramePr>
        <p:xfrm>
          <a:off x="121920" y="0"/>
          <a:ext cx="6385560" cy="50063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p:cNvGraphicFramePr>
            <a:graphicFrameLocks/>
          </p:cNvGraphicFramePr>
          <p:nvPr>
            <p:extLst>
              <p:ext uri="{D42A27DB-BD31-4B8C-83A1-F6EECF244321}">
                <p14:modId xmlns:p14="http://schemas.microsoft.com/office/powerpoint/2010/main" val="1270676980"/>
              </p:ext>
            </p:extLst>
          </p:nvPr>
        </p:nvGraphicFramePr>
        <p:xfrm>
          <a:off x="4396154" y="1706880"/>
          <a:ext cx="7795846" cy="51511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79519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65036111"/>
              </p:ext>
            </p:extLst>
          </p:nvPr>
        </p:nvGraphicFramePr>
        <p:xfrm>
          <a:off x="0" y="0"/>
          <a:ext cx="8061959" cy="5852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p:cNvGraphicFramePr>
            <a:graphicFrameLocks/>
          </p:cNvGraphicFramePr>
          <p:nvPr>
            <p:extLst>
              <p:ext uri="{D42A27DB-BD31-4B8C-83A1-F6EECF244321}">
                <p14:modId xmlns:p14="http://schemas.microsoft.com/office/powerpoint/2010/main" val="4230568631"/>
              </p:ext>
            </p:extLst>
          </p:nvPr>
        </p:nvGraphicFramePr>
        <p:xfrm>
          <a:off x="2690553" y="198120"/>
          <a:ext cx="8864138" cy="64354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5803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3" grpId="1">
        <p:bldAsOne/>
      </p:bldGraphic>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extLst>
              <p:ext uri="{D42A27DB-BD31-4B8C-83A1-F6EECF244321}">
                <p14:modId xmlns:p14="http://schemas.microsoft.com/office/powerpoint/2010/main" val="1265242398"/>
              </p:ext>
            </p:extLst>
          </p:nvPr>
        </p:nvGraphicFramePr>
        <p:xfrm>
          <a:off x="934328" y="872197"/>
          <a:ext cx="10247143" cy="4937277"/>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5134708" y="1325880"/>
            <a:ext cx="5158154" cy="2331720"/>
          </a:xfrm>
          <a:prstGeom prst="rect">
            <a:avLst/>
          </a:prstGeom>
          <a:noFill/>
          <a:ln w="444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108395" y="1342292"/>
            <a:ext cx="2932528" cy="2316480"/>
          </a:xfrm>
          <a:prstGeom prst="rect">
            <a:avLst/>
          </a:prstGeom>
          <a:noFill/>
          <a:ln w="412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270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3"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3"/>
          <a:srcRect l="36537" t="21314" r="15385" b="12501"/>
          <a:stretch/>
        </p:blipFill>
        <p:spPr bwMode="auto">
          <a:xfrm>
            <a:off x="0" y="152400"/>
            <a:ext cx="5802337" cy="4314092"/>
          </a:xfrm>
          <a:prstGeom prst="rect">
            <a:avLst/>
          </a:prstGeom>
          <a:ln>
            <a:noFill/>
          </a:ln>
          <a:extLst>
            <a:ext uri="{53640926-AAD7-44D8-BBD7-CCE9431645EC}">
              <a14:shadowObscured xmlns:a14="http://schemas.microsoft.com/office/drawing/2010/main"/>
            </a:ext>
          </a:extLst>
        </p:spPr>
      </p:pic>
      <p:sp>
        <p:nvSpPr>
          <p:cNvPr id="4" name="TextBox 3"/>
          <p:cNvSpPr txBox="1"/>
          <p:nvPr/>
        </p:nvSpPr>
        <p:spPr>
          <a:xfrm>
            <a:off x="3197269" y="5182582"/>
            <a:ext cx="1920240" cy="584775"/>
          </a:xfrm>
          <a:prstGeom prst="rect">
            <a:avLst/>
          </a:prstGeom>
          <a:noFill/>
        </p:spPr>
        <p:txBody>
          <a:bodyPr wrap="square" rtlCol="0">
            <a:spAutoFit/>
          </a:bodyPr>
          <a:lstStyle/>
          <a:p>
            <a:r>
              <a:rPr lang="en-US" sz="3200" b="1" dirty="0" smtClean="0">
                <a:solidFill>
                  <a:schemeClr val="bg1"/>
                </a:solidFill>
              </a:rPr>
              <a:t>2016</a:t>
            </a:r>
            <a:endParaRPr lang="en-US" b="1" dirty="0">
              <a:solidFill>
                <a:schemeClr val="bg1"/>
              </a:solidFill>
            </a:endParaRPr>
          </a:p>
        </p:txBody>
      </p:sp>
      <p:sp>
        <p:nvSpPr>
          <p:cNvPr id="5" name="TextBox 4"/>
          <p:cNvSpPr txBox="1"/>
          <p:nvPr/>
        </p:nvSpPr>
        <p:spPr>
          <a:xfrm>
            <a:off x="6503148" y="584895"/>
            <a:ext cx="2727960" cy="584775"/>
          </a:xfrm>
          <a:prstGeom prst="rect">
            <a:avLst/>
          </a:prstGeom>
          <a:noFill/>
        </p:spPr>
        <p:txBody>
          <a:bodyPr wrap="square" rtlCol="0">
            <a:spAutoFit/>
          </a:bodyPr>
          <a:lstStyle/>
          <a:p>
            <a:r>
              <a:rPr lang="en-US" sz="3200" b="1" dirty="0" smtClean="0">
                <a:solidFill>
                  <a:schemeClr val="bg1"/>
                </a:solidFill>
              </a:rPr>
              <a:t>2013</a:t>
            </a:r>
            <a:endParaRPr lang="en-US" sz="3200" b="1" dirty="0">
              <a:solidFill>
                <a:schemeClr val="bg1"/>
              </a:solidFill>
            </a:endParaRPr>
          </a:p>
        </p:txBody>
      </p:sp>
      <p:pic>
        <p:nvPicPr>
          <p:cNvPr id="6" name="Picture 5"/>
          <p:cNvPicPr/>
          <p:nvPr/>
        </p:nvPicPr>
        <p:blipFill rotWithShape="1">
          <a:blip r:embed="rId4"/>
          <a:srcRect l="50256" t="30930" r="8975" b="26763"/>
          <a:stretch/>
        </p:blipFill>
        <p:spPr bwMode="auto">
          <a:xfrm>
            <a:off x="5802337" y="2372970"/>
            <a:ext cx="6389663" cy="44850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67066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557292376"/>
              </p:ext>
            </p:extLst>
          </p:nvPr>
        </p:nvGraphicFramePr>
        <p:xfrm>
          <a:off x="370573" y="248653"/>
          <a:ext cx="8364354" cy="57430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6630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701113589"/>
              </p:ext>
            </p:extLst>
          </p:nvPr>
        </p:nvGraphicFramePr>
        <p:xfrm>
          <a:off x="335279" y="477129"/>
          <a:ext cx="7966509" cy="54905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5550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521261689"/>
              </p:ext>
            </p:extLst>
          </p:nvPr>
        </p:nvGraphicFramePr>
        <p:xfrm>
          <a:off x="627393" y="657143"/>
          <a:ext cx="8398041" cy="55585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95638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292750672"/>
              </p:ext>
            </p:extLst>
          </p:nvPr>
        </p:nvGraphicFramePr>
        <p:xfrm>
          <a:off x="579120" y="1005840"/>
          <a:ext cx="7955280" cy="55168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12302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120877246"/>
              </p:ext>
            </p:extLst>
          </p:nvPr>
        </p:nvGraphicFramePr>
        <p:xfrm>
          <a:off x="249381" y="448886"/>
          <a:ext cx="8794865" cy="60184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507659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096729802"/>
              </p:ext>
            </p:extLst>
          </p:nvPr>
        </p:nvGraphicFramePr>
        <p:xfrm>
          <a:off x="156557" y="0"/>
          <a:ext cx="7696200" cy="5943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a:graphicFrameLocks/>
          </p:cNvGraphicFramePr>
          <p:nvPr>
            <p:extLst>
              <p:ext uri="{D42A27DB-BD31-4B8C-83A1-F6EECF244321}">
                <p14:modId xmlns:p14="http://schemas.microsoft.com/office/powerpoint/2010/main" val="2721652330"/>
              </p:ext>
            </p:extLst>
          </p:nvPr>
        </p:nvGraphicFramePr>
        <p:xfrm>
          <a:off x="4921135" y="931024"/>
          <a:ext cx="7270865" cy="570253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731896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76004663"/>
              </p:ext>
            </p:extLst>
          </p:nvPr>
        </p:nvGraphicFramePr>
        <p:xfrm>
          <a:off x="577517" y="505326"/>
          <a:ext cx="782793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669474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049449361"/>
              </p:ext>
            </p:extLst>
          </p:nvPr>
        </p:nvGraphicFramePr>
        <p:xfrm>
          <a:off x="731520" y="1014153"/>
          <a:ext cx="7849772" cy="49377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559000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361703502"/>
              </p:ext>
            </p:extLst>
          </p:nvPr>
        </p:nvGraphicFramePr>
        <p:xfrm>
          <a:off x="349135" y="332509"/>
          <a:ext cx="8356715" cy="58687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46930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051256724"/>
              </p:ext>
            </p:extLst>
          </p:nvPr>
        </p:nvGraphicFramePr>
        <p:xfrm>
          <a:off x="332508" y="349135"/>
          <a:ext cx="8695114" cy="60682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5276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462871748"/>
              </p:ext>
            </p:extLst>
          </p:nvPr>
        </p:nvGraphicFramePr>
        <p:xfrm>
          <a:off x="621323" y="703385"/>
          <a:ext cx="7784123" cy="51933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63248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466552162"/>
              </p:ext>
            </p:extLst>
          </p:nvPr>
        </p:nvGraphicFramePr>
        <p:xfrm>
          <a:off x="609599" y="240633"/>
          <a:ext cx="8462211" cy="63526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7343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274440880"/>
              </p:ext>
            </p:extLst>
          </p:nvPr>
        </p:nvGraphicFramePr>
        <p:xfrm>
          <a:off x="349134" y="157942"/>
          <a:ext cx="9775767" cy="63176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731815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23504378"/>
              </p:ext>
            </p:extLst>
          </p:nvPr>
        </p:nvGraphicFramePr>
        <p:xfrm>
          <a:off x="112735" y="237995"/>
          <a:ext cx="9613156" cy="62958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296466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ys"/>
          <p:cNvPicPr>
            <a:picLocks noChangeAspect="1" noChangeArrowheads="1"/>
          </p:cNvPicPr>
          <p:nvPr/>
        </p:nvPicPr>
        <p:blipFill>
          <a:blip r:embed="rId3" cstate="print"/>
          <a:srcRect/>
          <a:stretch>
            <a:fillRect/>
          </a:stretch>
        </p:blipFill>
        <p:spPr bwMode="auto">
          <a:xfrm>
            <a:off x="1130531" y="1035363"/>
            <a:ext cx="2057400" cy="1671638"/>
          </a:xfrm>
          <a:prstGeom prst="rect">
            <a:avLst/>
          </a:prstGeom>
          <a:noFill/>
        </p:spPr>
      </p:pic>
      <p:sp>
        <p:nvSpPr>
          <p:cNvPr id="3" name="Rectangle 1"/>
          <p:cNvSpPr>
            <a:spLocks noChangeArrowheads="1"/>
          </p:cNvSpPr>
          <p:nvPr/>
        </p:nvSpPr>
        <p:spPr bwMode="auto">
          <a:xfrm>
            <a:off x="1562793" y="1680410"/>
            <a:ext cx="9144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US" sz="3900" b="0" i="0" u="none" strike="noStrike" cap="none" normalizeH="0" baseline="0" dirty="0" smtClean="0">
                <a:ln>
                  <a:noFill/>
                </a:ln>
                <a:solidFill>
                  <a:schemeClr val="tx1"/>
                </a:solidFill>
                <a:effectLst/>
                <a:latin typeface="Arial" charset="0"/>
              </a:rPr>
              <a:t> </a:t>
            </a:r>
            <a:r>
              <a:rPr kumimoji="0" lang="en-US" sz="1800" b="0" i="0" u="none" strike="noStrike" cap="none" normalizeH="0" baseline="0" dirty="0" smtClean="0">
                <a:ln>
                  <a:noFill/>
                </a:ln>
                <a:solidFill>
                  <a:schemeClr val="tx1"/>
                </a:solidFill>
                <a:effectLst/>
                <a:latin typeface="Arial" charset="0"/>
              </a:rPr>
              <a:t>                             </a:t>
            </a:r>
            <a:r>
              <a:rPr lang="en-US" sz="4800" b="1" dirty="0" smtClean="0">
                <a:latin typeface="Arial" charset="0"/>
              </a:rPr>
              <a:t>NYSICA</a:t>
            </a:r>
            <a:endParaRPr lang="en-US" sz="2200" b="1" dirty="0" smtClean="0">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                                New York State Internal Control Association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4" name="Rectangle 3"/>
          <p:cNvSpPr/>
          <p:nvPr/>
        </p:nvSpPr>
        <p:spPr>
          <a:xfrm>
            <a:off x="2159231" y="3597049"/>
            <a:ext cx="7326284" cy="1754326"/>
          </a:xfrm>
          <a:prstGeom prst="rect">
            <a:avLst/>
          </a:prstGeom>
          <a:solidFill>
            <a:srgbClr val="B1D9F5"/>
          </a:solidFill>
        </p:spPr>
        <p:txBody>
          <a:bodyPr wrap="square">
            <a:spAutoFit/>
          </a:bodyPr>
          <a:lstStyle/>
          <a:p>
            <a:r>
              <a:rPr lang="en-US" sz="3600" dirty="0">
                <a:solidFill>
                  <a:schemeClr val="bg1"/>
                </a:solidFill>
              </a:rPr>
              <a:t>Thank You  -  We Look Forward to Continuing to Meet Your Internal Control Needs</a:t>
            </a:r>
          </a:p>
        </p:txBody>
      </p:sp>
    </p:spTree>
    <p:extLst>
      <p:ext uri="{BB962C8B-B14F-4D97-AF65-F5344CB8AC3E}">
        <p14:creationId xmlns:p14="http://schemas.microsoft.com/office/powerpoint/2010/main" val="1719922965"/>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TM02900771[[fn=Slice]]</Template>
  <TotalTime>775</TotalTime>
  <Words>1067</Words>
  <Application>Microsoft Office PowerPoint</Application>
  <PresentationFormat>Widescreen</PresentationFormat>
  <Paragraphs>139</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Century Gothic</vt:lpstr>
      <vt:lpstr>Wingdings 3</vt:lpstr>
      <vt:lpstr>Slice</vt:lpstr>
      <vt:lpstr>NYSICA 2016Membership survey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NYSICA 2016Membership survey</dc:title>
  <dc:creator>Laurel J Jolliffe</dc:creator>
  <cp:lastModifiedBy>Laurel J Jolliffe</cp:lastModifiedBy>
  <cp:revision>38</cp:revision>
  <cp:lastPrinted>2016-04-27T17:48:48Z</cp:lastPrinted>
  <dcterms:created xsi:type="dcterms:W3CDTF">2016-04-22T18:10:22Z</dcterms:created>
  <dcterms:modified xsi:type="dcterms:W3CDTF">2016-04-27T18:27:12Z</dcterms:modified>
</cp:coreProperties>
</file>