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handoutMasterIdLst>
    <p:handoutMasterId r:id="rId30"/>
  </p:handoutMasterIdLst>
  <p:sldIdLst>
    <p:sldId id="538" r:id="rId2"/>
    <p:sldId id="616" r:id="rId3"/>
    <p:sldId id="617" r:id="rId4"/>
    <p:sldId id="618" r:id="rId5"/>
    <p:sldId id="619" r:id="rId6"/>
    <p:sldId id="621" r:id="rId7"/>
    <p:sldId id="622" r:id="rId8"/>
    <p:sldId id="623" r:id="rId9"/>
    <p:sldId id="639" r:id="rId10"/>
    <p:sldId id="640" r:id="rId11"/>
    <p:sldId id="641" r:id="rId12"/>
    <p:sldId id="642" r:id="rId13"/>
    <p:sldId id="643" r:id="rId14"/>
    <p:sldId id="644" r:id="rId15"/>
    <p:sldId id="645" r:id="rId16"/>
    <p:sldId id="646" r:id="rId17"/>
    <p:sldId id="647" r:id="rId18"/>
    <p:sldId id="648" r:id="rId19"/>
    <p:sldId id="649" r:id="rId20"/>
    <p:sldId id="650" r:id="rId21"/>
    <p:sldId id="651" r:id="rId22"/>
    <p:sldId id="637" r:id="rId23"/>
    <p:sldId id="638" r:id="rId24"/>
    <p:sldId id="652" r:id="rId25"/>
    <p:sldId id="611" r:id="rId26"/>
    <p:sldId id="615" r:id="rId27"/>
    <p:sldId id="612" r:id="rId28"/>
  </p:sldIdLst>
  <p:sldSz cx="18288000" cy="13716000"/>
  <p:notesSz cx="6858000" cy="9144000"/>
  <p:defaultTextStyle>
    <a:defPPr>
      <a:defRPr lang="en-US"/>
    </a:defPPr>
    <a:lvl1pPr marL="0" algn="l" defTabSz="1219261" rtl="0" eaLnBrk="1" latinLnBrk="0" hangingPunct="1">
      <a:defRPr sz="4800" kern="1200">
        <a:solidFill>
          <a:schemeClr val="tx1"/>
        </a:solidFill>
        <a:latin typeface="+mn-lt"/>
        <a:ea typeface="+mn-ea"/>
        <a:cs typeface="+mn-cs"/>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8136" userDrawn="1">
          <p15:clr>
            <a:srgbClr val="A4A3A4"/>
          </p15:clr>
        </p15:guide>
        <p15:guide id="2" orient="horz" pos="1392" userDrawn="1">
          <p15:clr>
            <a:srgbClr val="A4A3A4"/>
          </p15:clr>
        </p15:guide>
        <p15:guide id="4" pos="10080" userDrawn="1">
          <p15:clr>
            <a:srgbClr val="A4A3A4"/>
          </p15:clr>
        </p15:guide>
        <p15:guide id="5" pos="888" userDrawn="1">
          <p15:clr>
            <a:srgbClr val="A4A3A4"/>
          </p15:clr>
        </p15:guide>
        <p15:guide id="6" orient="horz" pos="936" userDrawn="1">
          <p15:clr>
            <a:srgbClr val="A4A3A4"/>
          </p15:clr>
        </p15:guide>
        <p15:guide id="7" pos="1152" userDrawn="1">
          <p15:clr>
            <a:srgbClr val="A4A3A4"/>
          </p15:clr>
        </p15:guide>
        <p15:guide id="8" pos="66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EFEF"/>
    <a:srgbClr val="FFFFFF"/>
    <a:srgbClr val="003950"/>
    <a:srgbClr val="B8C284"/>
    <a:srgbClr val="4A5B74"/>
    <a:srgbClr val="2F3A49"/>
    <a:srgbClr val="1D8EEA"/>
    <a:srgbClr val="3A3B39"/>
    <a:srgbClr val="191F29"/>
    <a:srgbClr val="252E3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1120" autoAdjust="0"/>
    <p:restoredTop sz="70457" autoAdjust="0"/>
  </p:normalViewPr>
  <p:slideViewPr>
    <p:cSldViewPr snapToGrid="0" snapToObjects="1" showGuides="1">
      <p:cViewPr>
        <p:scale>
          <a:sx n="50" d="100"/>
          <a:sy n="50" d="100"/>
        </p:scale>
        <p:origin x="-1152" y="-24"/>
      </p:cViewPr>
      <p:guideLst>
        <p:guide orient="horz" pos="8136"/>
        <p:guide orient="horz" pos="1392"/>
        <p:guide orient="horz" pos="936"/>
        <p:guide pos="10080"/>
        <p:guide pos="888"/>
        <p:guide pos="1152"/>
        <p:guide pos="6624"/>
      </p:guideLst>
    </p:cSldViewPr>
  </p:slideViewPr>
  <p:notesTextViewPr>
    <p:cViewPr>
      <p:scale>
        <a:sx n="100" d="100"/>
        <a:sy n="100" d="100"/>
      </p:scale>
      <p:origin x="0" y="0"/>
    </p:cViewPr>
  </p:notesTextViewPr>
  <p:sorterViewPr>
    <p:cViewPr>
      <p:scale>
        <a:sx n="35" d="100"/>
        <a:sy n="3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4407128-DDAF-174D-AC9A-DC86CD5042AC}" type="datetimeFigureOut">
              <a:rPr lang="en-US" smtClean="0"/>
              <a:t>10/26/2015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3A46550-E5E4-D34A-93E8-596215AA6414}" type="slidenum">
              <a:rPr lang="en-US" smtClean="0"/>
              <a:t>‹#›</a:t>
            </a:fld>
            <a:endParaRPr lang="en-US" dirty="0"/>
          </a:p>
        </p:txBody>
      </p:sp>
    </p:spTree>
    <p:extLst>
      <p:ext uri="{BB962C8B-B14F-4D97-AF65-F5344CB8AC3E}">
        <p14:creationId xmlns:p14="http://schemas.microsoft.com/office/powerpoint/2010/main" val="17365039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B8F910-0FFC-2042-8417-D511A8591713}" type="datetimeFigureOut">
              <a:rPr lang="en-US" smtClean="0"/>
              <a:t>10/26/2015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304753-555F-844E-94E6-C0459ACEDBCC}" type="slidenum">
              <a:rPr lang="en-US" smtClean="0"/>
              <a:t>‹#›</a:t>
            </a:fld>
            <a:endParaRPr lang="en-US" dirty="0"/>
          </a:p>
        </p:txBody>
      </p:sp>
    </p:spTree>
    <p:extLst>
      <p:ext uri="{BB962C8B-B14F-4D97-AF65-F5344CB8AC3E}">
        <p14:creationId xmlns:p14="http://schemas.microsoft.com/office/powerpoint/2010/main" val="3945496591"/>
      </p:ext>
    </p:extLst>
  </p:cSld>
  <p:clrMap bg1="lt1" tx1="dk1" bg2="lt2" tx2="dk2" accent1="accent1" accent2="accent2" accent3="accent3" accent4="accent4" accent5="accent5" accent6="accent6" hlink="hlink" folHlink="folHlink"/>
  <p:hf hdr="0" ftr="0" dt="0"/>
  <p:notesStyle>
    <a:lvl1pPr marL="0" algn="l" defTabSz="1219261" rtl="0" eaLnBrk="1" latinLnBrk="0" hangingPunct="1">
      <a:defRPr sz="3200" kern="1200">
        <a:solidFill>
          <a:schemeClr val="tx1"/>
        </a:solidFill>
        <a:latin typeface="+mn-lt"/>
        <a:ea typeface="+mn-ea"/>
        <a:cs typeface="+mn-cs"/>
      </a:defRPr>
    </a:lvl1pPr>
    <a:lvl2pPr marL="1219261" algn="l" defTabSz="1219261" rtl="0" eaLnBrk="1" latinLnBrk="0" hangingPunct="1">
      <a:defRPr sz="3200" kern="1200">
        <a:solidFill>
          <a:schemeClr val="tx1"/>
        </a:solidFill>
        <a:latin typeface="+mn-lt"/>
        <a:ea typeface="+mn-ea"/>
        <a:cs typeface="+mn-cs"/>
      </a:defRPr>
    </a:lvl2pPr>
    <a:lvl3pPr marL="2438522" algn="l" defTabSz="1219261" rtl="0" eaLnBrk="1" latinLnBrk="0" hangingPunct="1">
      <a:defRPr sz="3200" kern="1200">
        <a:solidFill>
          <a:schemeClr val="tx1"/>
        </a:solidFill>
        <a:latin typeface="+mn-lt"/>
        <a:ea typeface="+mn-ea"/>
        <a:cs typeface="+mn-cs"/>
      </a:defRPr>
    </a:lvl3pPr>
    <a:lvl4pPr marL="3657783" algn="l" defTabSz="1219261" rtl="0" eaLnBrk="1" latinLnBrk="0" hangingPunct="1">
      <a:defRPr sz="3200" kern="1200">
        <a:solidFill>
          <a:schemeClr val="tx1"/>
        </a:solidFill>
        <a:latin typeface="+mn-lt"/>
        <a:ea typeface="+mn-ea"/>
        <a:cs typeface="+mn-cs"/>
      </a:defRPr>
    </a:lvl4pPr>
    <a:lvl5pPr marL="4877044" algn="l" defTabSz="1219261" rtl="0" eaLnBrk="1" latinLnBrk="0" hangingPunct="1">
      <a:defRPr sz="3200" kern="1200">
        <a:solidFill>
          <a:schemeClr val="tx1"/>
        </a:solidFill>
        <a:latin typeface="+mn-lt"/>
        <a:ea typeface="+mn-ea"/>
        <a:cs typeface="+mn-cs"/>
      </a:defRPr>
    </a:lvl5pPr>
    <a:lvl6pPr marL="6096305" algn="l" defTabSz="1219261" rtl="0" eaLnBrk="1" latinLnBrk="0" hangingPunct="1">
      <a:defRPr sz="3200" kern="1200">
        <a:solidFill>
          <a:schemeClr val="tx1"/>
        </a:solidFill>
        <a:latin typeface="+mn-lt"/>
        <a:ea typeface="+mn-ea"/>
        <a:cs typeface="+mn-cs"/>
      </a:defRPr>
    </a:lvl6pPr>
    <a:lvl7pPr marL="7315566" algn="l" defTabSz="1219261" rtl="0" eaLnBrk="1" latinLnBrk="0" hangingPunct="1">
      <a:defRPr sz="3200" kern="1200">
        <a:solidFill>
          <a:schemeClr val="tx1"/>
        </a:solidFill>
        <a:latin typeface="+mn-lt"/>
        <a:ea typeface="+mn-ea"/>
        <a:cs typeface="+mn-cs"/>
      </a:defRPr>
    </a:lvl7pPr>
    <a:lvl8pPr marL="8534827" algn="l" defTabSz="1219261" rtl="0" eaLnBrk="1" latinLnBrk="0" hangingPunct="1">
      <a:defRPr sz="3200" kern="1200">
        <a:solidFill>
          <a:schemeClr val="tx1"/>
        </a:solidFill>
        <a:latin typeface="+mn-lt"/>
        <a:ea typeface="+mn-ea"/>
        <a:cs typeface="+mn-cs"/>
      </a:defRPr>
    </a:lvl8pPr>
    <a:lvl9pPr marL="9754088" algn="l" defTabSz="1219261" rtl="0" eaLnBrk="1" latinLnBrk="0" hangingPunct="1">
      <a:defRPr sz="3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Drag Picture and Send to Back</a:t>
            </a:r>
            <a:endParaRPr lang="en-US" dirty="0"/>
          </a:p>
        </p:txBody>
      </p:sp>
      <p:sp>
        <p:nvSpPr>
          <p:cNvPr id="4" name="Slide Number Placeholder 3"/>
          <p:cNvSpPr>
            <a:spLocks noGrp="1"/>
          </p:cNvSpPr>
          <p:nvPr>
            <p:ph type="sldNum" sz="quarter" idx="10"/>
          </p:nvPr>
        </p:nvSpPr>
        <p:spPr/>
        <p:txBody>
          <a:bodyPr/>
          <a:lstStyle/>
          <a:p>
            <a:fld id="{D2304753-555F-844E-94E6-C0459ACEDBCC}" type="slidenum">
              <a:rPr lang="en-US" smtClean="0"/>
              <a:t>1</a:t>
            </a:fld>
            <a:endParaRPr lang="en-US" dirty="0"/>
          </a:p>
        </p:txBody>
      </p:sp>
    </p:spTree>
    <p:extLst>
      <p:ext uri="{BB962C8B-B14F-4D97-AF65-F5344CB8AC3E}">
        <p14:creationId xmlns:p14="http://schemas.microsoft.com/office/powerpoint/2010/main" val="1082729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1" dirty="0" smtClean="0">
                <a:latin typeface="Lucida Sans" charset="0"/>
              </a:rPr>
              <a:t>Official Definition of </a:t>
            </a:r>
            <a:r>
              <a:rPr lang="en-US" dirty="0" smtClean="0">
                <a:latin typeface="Lucida Sans" charset="0"/>
              </a:rPr>
              <a:t>Ethics</a:t>
            </a:r>
          </a:p>
          <a:p>
            <a:pPr marL="342900" lvl="1" indent="-342900">
              <a:spcBef>
                <a:spcPct val="0"/>
              </a:spcBef>
              <a:buFontTx/>
              <a:buNone/>
            </a:pPr>
            <a:r>
              <a:rPr lang="en-US" sz="1200" dirty="0" smtClean="0">
                <a:latin typeface="Arial" charset="0"/>
                <a:cs typeface="Arial" charset="0"/>
              </a:rPr>
              <a:t> </a:t>
            </a:r>
          </a:p>
          <a:p>
            <a:pPr marL="342900" lvl="1" indent="-342900">
              <a:spcBef>
                <a:spcPct val="0"/>
              </a:spcBef>
              <a:buFontTx/>
              <a:buNone/>
            </a:pPr>
            <a:endParaRPr lang="en-US" sz="1200" dirty="0" smtClean="0">
              <a:latin typeface="Arial" charset="0"/>
              <a:cs typeface="Arial" charset="0"/>
            </a:endParaRPr>
          </a:p>
          <a:p>
            <a:pPr marL="342900" lvl="1" indent="-342900">
              <a:spcBef>
                <a:spcPct val="0"/>
              </a:spcBef>
              <a:buFontTx/>
              <a:buNone/>
            </a:pPr>
            <a:r>
              <a:rPr lang="en-US" sz="2000" dirty="0" smtClean="0">
                <a:latin typeface="Lucida Sans" charset="0"/>
                <a:cs typeface="Calibri" charset="0"/>
              </a:rPr>
              <a:t>From the Greek word </a:t>
            </a:r>
            <a:r>
              <a:rPr lang="en-US" sz="2000" i="1" dirty="0" smtClean="0">
                <a:latin typeface="Lucida Sans" charset="0"/>
                <a:cs typeface="Calibri" charset="0"/>
              </a:rPr>
              <a:t>Ethikos</a:t>
            </a:r>
            <a:r>
              <a:rPr lang="en-US" sz="2000" dirty="0" smtClean="0">
                <a:latin typeface="Lucida Sans" charset="0"/>
                <a:cs typeface="Calibri" charset="0"/>
              </a:rPr>
              <a:t> (theory of living), translated as ethos. </a:t>
            </a:r>
          </a:p>
          <a:p>
            <a:pPr marL="342900" lvl="1" indent="-342900">
              <a:spcBef>
                <a:spcPct val="0"/>
              </a:spcBef>
              <a:buFontTx/>
              <a:buNone/>
            </a:pPr>
            <a:endParaRPr lang="en-US" sz="2000" dirty="0" smtClean="0">
              <a:latin typeface="Lucida Sans" charset="0"/>
              <a:cs typeface="Calibri" charset="0"/>
            </a:endParaRPr>
          </a:p>
          <a:p>
            <a:pPr marL="342900" lvl="1" indent="-342900">
              <a:spcBef>
                <a:spcPct val="0"/>
              </a:spcBef>
              <a:buFont typeface="Wingdings" charset="0"/>
              <a:buChar char="§"/>
            </a:pPr>
            <a:r>
              <a:rPr lang="en-US" sz="2000" dirty="0" smtClean="0">
                <a:latin typeface="Lucida Sans" charset="0"/>
                <a:cs typeface="Calibri" charset="0"/>
              </a:rPr>
              <a:t>Definition: Principles or standards of human conduct, sometimes called morals. </a:t>
            </a:r>
          </a:p>
          <a:p>
            <a:pPr marL="742950" lvl="2" indent="-342900">
              <a:spcBef>
                <a:spcPct val="0"/>
              </a:spcBef>
              <a:buFont typeface="Wingdings" charset="0"/>
              <a:buChar char="§"/>
            </a:pPr>
            <a:endParaRPr lang="en-US" sz="1600" dirty="0" smtClean="0">
              <a:latin typeface="Lucida Sans" charset="0"/>
              <a:cs typeface="Calibri" charset="0"/>
            </a:endParaRPr>
          </a:p>
          <a:p>
            <a:pPr marL="342900" lvl="1" indent="-342900">
              <a:spcBef>
                <a:spcPct val="0"/>
              </a:spcBef>
              <a:buFont typeface="Wingdings" charset="0"/>
              <a:buChar char="§"/>
            </a:pPr>
            <a:r>
              <a:rPr lang="en-US" sz="2000" dirty="0" smtClean="0">
                <a:latin typeface="Lucida Sans" charset="0"/>
                <a:cs typeface="Calibri" charset="0"/>
              </a:rPr>
              <a:t>Webster</a:t>
            </a:r>
            <a:r>
              <a:rPr lang="ja-JP" altLang="en-US" sz="2000" dirty="0" smtClean="0">
                <a:latin typeface="Lucida Sans" charset="0"/>
                <a:cs typeface="Calibri" charset="0"/>
              </a:rPr>
              <a:t>’</a:t>
            </a:r>
            <a:r>
              <a:rPr lang="en-US" sz="2000" dirty="0" smtClean="0">
                <a:latin typeface="Lucida Sans" charset="0"/>
                <a:cs typeface="Calibri" charset="0"/>
              </a:rPr>
              <a:t>s dictionary: Discipline dealing with what is good and bad, with moral duty and obligation.</a:t>
            </a:r>
          </a:p>
          <a:p>
            <a:pPr marL="342900" lvl="1" indent="-342900">
              <a:spcBef>
                <a:spcPct val="0"/>
              </a:spcBef>
              <a:buFontTx/>
              <a:buNone/>
            </a:pPr>
            <a:endParaRPr lang="en-US" sz="2000" dirty="0" smtClean="0">
              <a:latin typeface="Lucida Sans" charset="0"/>
              <a:cs typeface="Calibri" charset="0"/>
            </a:endParaRPr>
          </a:p>
          <a:p>
            <a:pPr marL="342900" lvl="1" indent="-342900">
              <a:spcBef>
                <a:spcPct val="0"/>
              </a:spcBef>
              <a:buFont typeface="Wingdings" charset="0"/>
              <a:buChar char="§"/>
            </a:pPr>
            <a:r>
              <a:rPr lang="en-US" sz="2000" dirty="0" smtClean="0">
                <a:latin typeface="Lucida Sans" charset="0"/>
                <a:cs typeface="Calibri" charset="0"/>
              </a:rPr>
              <a:t>Key Ethical Dilemma- What is the Difference between what the Law Allows and Ethics, do ethics differ from morals?</a:t>
            </a:r>
          </a:p>
          <a:p>
            <a:pPr marL="342900" lvl="1" indent="-342900">
              <a:spcBef>
                <a:spcPct val="0"/>
              </a:spcBef>
              <a:buFontTx/>
              <a:buNone/>
            </a:pPr>
            <a:endParaRPr lang="en-US" sz="2000" dirty="0" smtClean="0">
              <a:latin typeface="Calibri" charset="0"/>
            </a:endParaRPr>
          </a:p>
          <a:p>
            <a:pPr marL="342900" lvl="1" indent="-342900">
              <a:spcBef>
                <a:spcPct val="0"/>
              </a:spcBef>
              <a:buFontTx/>
              <a:buNone/>
            </a:pPr>
            <a:r>
              <a:rPr lang="en-US" sz="2000" dirty="0" smtClean="0">
                <a:latin typeface="Calibri" charset="0"/>
              </a:rPr>
              <a:t>Chief Justice Potter Stewart said it best:  Knowing the difference between what you have a right to do and</a:t>
            </a:r>
            <a:r>
              <a:rPr lang="en-US" sz="1100" dirty="0" smtClean="0">
                <a:latin typeface="Calibri" charset="0"/>
              </a:rPr>
              <a:t> </a:t>
            </a:r>
            <a:r>
              <a:rPr lang="en-US" sz="2000" dirty="0" smtClean="0">
                <a:latin typeface="Calibri" charset="0"/>
              </a:rPr>
              <a:t>what is right to do.</a:t>
            </a:r>
            <a:endParaRPr lang="en-US" sz="2000" dirty="0" smtClean="0">
              <a:latin typeface="Lucida Sans" charset="0"/>
            </a:endParaRPr>
          </a:p>
          <a:p>
            <a:endParaRPr lang="en-US" dirty="0"/>
          </a:p>
        </p:txBody>
      </p:sp>
      <p:sp>
        <p:nvSpPr>
          <p:cNvPr id="4" name="Slide Number Placeholder 3"/>
          <p:cNvSpPr>
            <a:spLocks noGrp="1"/>
          </p:cNvSpPr>
          <p:nvPr>
            <p:ph type="sldNum" sz="quarter" idx="10"/>
          </p:nvPr>
        </p:nvSpPr>
        <p:spPr/>
        <p:txBody>
          <a:bodyPr/>
          <a:lstStyle/>
          <a:p>
            <a:fld id="{D2304753-555F-844E-94E6-C0459ACEDBCC}" type="slidenum">
              <a:rPr lang="en-US" smtClean="0"/>
              <a:t>2</a:t>
            </a:fld>
            <a:endParaRPr lang="en-US" dirty="0"/>
          </a:p>
        </p:txBody>
      </p:sp>
    </p:spTree>
    <p:extLst>
      <p:ext uri="{BB962C8B-B14F-4D97-AF65-F5344CB8AC3E}">
        <p14:creationId xmlns:p14="http://schemas.microsoft.com/office/powerpoint/2010/main" val="4058516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charset="0"/>
              <a:buChar char="§"/>
            </a:pPr>
            <a:r>
              <a:rPr lang="en-US" sz="1600" b="1" u="sng" dirty="0" smtClean="0">
                <a:latin typeface="Lucida Sans" charset="0"/>
              </a:rPr>
              <a:t>Ancient civilizations </a:t>
            </a:r>
            <a:r>
              <a:rPr lang="en-US" sz="1600" dirty="0" smtClean="0">
                <a:latin typeface="Lucida Sans" charset="0"/>
              </a:rPr>
              <a:t>— Religion played a role in the behavior of groups and the individual.</a:t>
            </a:r>
          </a:p>
          <a:p>
            <a:pPr>
              <a:buFont typeface="Wingdings" charset="0"/>
              <a:buChar char="§"/>
            </a:pPr>
            <a:r>
              <a:rPr lang="en-US" sz="1600" b="1" u="sng" dirty="0" smtClean="0">
                <a:latin typeface="Lucida Sans" charset="0"/>
              </a:rPr>
              <a:t>China </a:t>
            </a:r>
            <a:r>
              <a:rPr lang="en-US" sz="1600" dirty="0" smtClean="0">
                <a:latin typeface="Lucida Sans" charset="0"/>
              </a:rPr>
              <a:t>— The maxims of Confucius were accepted as a moral code.  Egyptians, Sumerians, etc., had maxims and precepts handed down by secular leaders. </a:t>
            </a:r>
          </a:p>
          <a:p>
            <a:pPr>
              <a:buFont typeface="Wingdings" charset="0"/>
              <a:buChar char="§"/>
            </a:pPr>
            <a:r>
              <a:rPr lang="en-US" sz="1600" b="1" u="sng" dirty="0" smtClean="0">
                <a:latin typeface="Lucida Sans" charset="0"/>
              </a:rPr>
              <a:t>In the 5</a:t>
            </a:r>
            <a:r>
              <a:rPr lang="en-US" sz="1600" b="1" u="sng" baseline="30000" dirty="0" smtClean="0">
                <a:latin typeface="Lucida Sans" charset="0"/>
              </a:rPr>
              <a:t>th</a:t>
            </a:r>
            <a:r>
              <a:rPr lang="en-US" sz="1600" b="1" u="sng" dirty="0" smtClean="0">
                <a:latin typeface="Lucida Sans" charset="0"/>
              </a:rPr>
              <a:t> Century BC</a:t>
            </a:r>
            <a:r>
              <a:rPr lang="en-US" sz="1600" dirty="0" smtClean="0">
                <a:latin typeface="Lucida Sans" charset="0"/>
              </a:rPr>
              <a:t>, </a:t>
            </a:r>
            <a:r>
              <a:rPr lang="en-US" sz="2000" dirty="0" smtClean="0">
                <a:latin typeface="Calibri" charset="0"/>
                <a:cs typeface="Calibri" charset="0"/>
              </a:rPr>
              <a:t>Greek philosophers known as Sophists, who taught rhetoric, logic, and civil affairs, were skeptical of moral absolutes.  To the Sophists, human judgment is valid only for oneself</a:t>
            </a:r>
            <a:r>
              <a:rPr lang="en-US" sz="1600" dirty="0" smtClean="0">
                <a:latin typeface="Lucida Sans" charset="0"/>
              </a:rPr>
              <a:t>. </a:t>
            </a:r>
          </a:p>
          <a:p>
            <a:pPr>
              <a:buFont typeface="Wingdings" charset="0"/>
              <a:buChar char="§"/>
            </a:pPr>
            <a:r>
              <a:rPr lang="en-US" sz="1600" b="1" u="sng" dirty="0" smtClean="0">
                <a:latin typeface="Lucida Sans" charset="0"/>
              </a:rPr>
              <a:t>Despite this great heritage the late 1980s with the S&amp;L crisis and Failed banks and the late 1990s and  early 2000s with  the ethical failures of Enron,  and WorldCom saw ethics issues elevated. The Late 2000s and the subprime mortgage scandals came as well.</a:t>
            </a:r>
          </a:p>
          <a:p>
            <a:pPr>
              <a:buFont typeface="Wingdings" charset="0"/>
              <a:buChar char="§"/>
            </a:pPr>
            <a:r>
              <a:rPr lang="en-US" sz="1600" b="1" u="sng" dirty="0" smtClean="0">
                <a:latin typeface="Lucida Sans" charset="0"/>
              </a:rPr>
              <a:t> The Public Accounting profession came under great pressure and it was time to re-evaluate the role of ethics</a:t>
            </a:r>
          </a:p>
          <a:p>
            <a:pPr lvl="1">
              <a:buFont typeface="Wingdings" charset="0"/>
              <a:buChar char="§"/>
            </a:pPr>
            <a:r>
              <a:rPr lang="en-US" sz="1200" b="1" u="sng" dirty="0" smtClean="0">
                <a:latin typeface="Lucida Sans" charset="0"/>
              </a:rPr>
              <a:t>The Sarbanes –Oxley Act was passed </a:t>
            </a:r>
          </a:p>
          <a:p>
            <a:pPr lvl="1">
              <a:buFont typeface="Wingdings" charset="0"/>
              <a:buChar char="§"/>
            </a:pPr>
            <a:r>
              <a:rPr lang="en-US" sz="1200" b="1" u="sng" dirty="0" smtClean="0">
                <a:latin typeface="Lucida Sans" charset="0"/>
              </a:rPr>
              <a:t>Led to a general movement to have the government and and public revaluate the role of ethics in our everyday lives.</a:t>
            </a:r>
          </a:p>
          <a:p>
            <a:endParaRPr lang="en-US" dirty="0"/>
          </a:p>
        </p:txBody>
      </p:sp>
      <p:sp>
        <p:nvSpPr>
          <p:cNvPr id="4" name="Slide Number Placeholder 3"/>
          <p:cNvSpPr>
            <a:spLocks noGrp="1"/>
          </p:cNvSpPr>
          <p:nvPr>
            <p:ph type="sldNum" sz="quarter" idx="10"/>
          </p:nvPr>
        </p:nvSpPr>
        <p:spPr/>
        <p:txBody>
          <a:bodyPr/>
          <a:lstStyle/>
          <a:p>
            <a:fld id="{D2304753-555F-844E-94E6-C0459ACEDBCC}" type="slidenum">
              <a:rPr lang="en-US" smtClean="0"/>
              <a:t>3</a:t>
            </a:fld>
            <a:endParaRPr lang="en-US" dirty="0"/>
          </a:p>
        </p:txBody>
      </p:sp>
    </p:spTree>
    <p:extLst>
      <p:ext uri="{BB962C8B-B14F-4D97-AF65-F5344CB8AC3E}">
        <p14:creationId xmlns:p14="http://schemas.microsoft.com/office/powerpoint/2010/main" val="4058516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 typeface="Wingdings" charset="0"/>
              <a:buChar char="§"/>
            </a:pPr>
            <a:r>
              <a:rPr lang="en-US" sz="1600" b="1" u="sng" dirty="0" smtClean="0">
                <a:latin typeface="Lucida Sans" charset="0"/>
              </a:rPr>
              <a:t>Morals</a:t>
            </a:r>
            <a:r>
              <a:rPr lang="en-US" sz="1600" dirty="0" smtClean="0">
                <a:latin typeface="Lucida Sans" charset="0"/>
              </a:rPr>
              <a:t> imply conformity to established sanctioned codes of accepted notions of right or wrongdoing.</a:t>
            </a:r>
          </a:p>
          <a:p>
            <a:pPr lvl="1">
              <a:lnSpc>
                <a:spcPct val="80000"/>
              </a:lnSpc>
              <a:buFont typeface="Wingdings" charset="0"/>
              <a:buChar char="§"/>
            </a:pPr>
            <a:r>
              <a:rPr lang="en-US" sz="1600" dirty="0" smtClean="0">
                <a:latin typeface="Lucida Sans" charset="0"/>
              </a:rPr>
              <a:t>Implies a level of certitude</a:t>
            </a:r>
          </a:p>
          <a:p>
            <a:pPr>
              <a:lnSpc>
                <a:spcPct val="80000"/>
              </a:lnSpc>
              <a:buFontTx/>
              <a:buNone/>
            </a:pPr>
            <a:endParaRPr lang="en-US" sz="1600" dirty="0" smtClean="0">
              <a:latin typeface="Lucida Sans" charset="0"/>
            </a:endParaRPr>
          </a:p>
          <a:p>
            <a:pPr>
              <a:lnSpc>
                <a:spcPct val="80000"/>
              </a:lnSpc>
              <a:buFont typeface="Wingdings" charset="0"/>
              <a:buChar char="§"/>
            </a:pPr>
            <a:r>
              <a:rPr lang="en-US" sz="1600" b="1" u="sng" dirty="0" smtClean="0">
                <a:latin typeface="Lucida Sans" charset="0"/>
              </a:rPr>
              <a:t>Honesty</a:t>
            </a:r>
            <a:r>
              <a:rPr lang="en-US" sz="1600" dirty="0" smtClean="0">
                <a:latin typeface="Lucida Sans" charset="0"/>
              </a:rPr>
              <a:t> – what</a:t>
            </a:r>
            <a:r>
              <a:rPr lang="ja-JP" altLang="en-US" sz="1600" dirty="0" smtClean="0">
                <a:latin typeface="Lucida Sans" charset="0"/>
              </a:rPr>
              <a:t>’</a:t>
            </a:r>
            <a:r>
              <a:rPr lang="en-US" sz="1600" dirty="0" smtClean="0">
                <a:latin typeface="Lucida Sans" charset="0"/>
              </a:rPr>
              <a:t>s really happening in a particular situation.  </a:t>
            </a:r>
          </a:p>
          <a:p>
            <a:pPr lvl="1">
              <a:lnSpc>
                <a:spcPct val="80000"/>
              </a:lnSpc>
              <a:buFont typeface="Wingdings" charset="0"/>
              <a:buChar char="§"/>
            </a:pPr>
            <a:endParaRPr lang="en-US" sz="1600" dirty="0" smtClean="0">
              <a:latin typeface="Lucida Sans" charset="0"/>
            </a:endParaRPr>
          </a:p>
          <a:p>
            <a:pPr lvl="1">
              <a:lnSpc>
                <a:spcPct val="80000"/>
              </a:lnSpc>
              <a:buFont typeface="Wingdings" charset="0"/>
              <a:buChar char="§"/>
            </a:pPr>
            <a:r>
              <a:rPr lang="en-US" sz="1600" b="1" u="sng" dirty="0" smtClean="0">
                <a:latin typeface="Lucida Sans" charset="0"/>
              </a:rPr>
              <a:t>Truthfulness</a:t>
            </a:r>
            <a:r>
              <a:rPr lang="en-US" sz="1600" dirty="0" smtClean="0">
                <a:latin typeface="Lucida Sans" charset="0"/>
              </a:rPr>
              <a:t> is evidence of honesty, but the truth can differ from person to person.  </a:t>
            </a:r>
          </a:p>
          <a:p>
            <a:pPr lvl="1">
              <a:lnSpc>
                <a:spcPct val="80000"/>
              </a:lnSpc>
              <a:buFont typeface="Wingdings" charset="0"/>
              <a:buChar char="§"/>
            </a:pPr>
            <a:endParaRPr lang="en-US" sz="1600" dirty="0" smtClean="0">
              <a:latin typeface="Lucida Sans" charset="0"/>
            </a:endParaRPr>
          </a:p>
          <a:p>
            <a:pPr lvl="1">
              <a:lnSpc>
                <a:spcPct val="80000"/>
              </a:lnSpc>
              <a:buFont typeface="Wingdings" charset="0"/>
              <a:buChar char="§"/>
            </a:pPr>
            <a:r>
              <a:rPr lang="en-US" sz="1600" dirty="0" smtClean="0">
                <a:latin typeface="Lucida Sans" charset="0"/>
              </a:rPr>
              <a:t>What does truthfulness depend upon? Your vantage point. (Example:  auto accident or slip and fall in store)</a:t>
            </a:r>
          </a:p>
          <a:p>
            <a:pPr lvl="1">
              <a:lnSpc>
                <a:spcPct val="80000"/>
              </a:lnSpc>
              <a:buFont typeface="Wingdings" charset="0"/>
              <a:buChar char="§"/>
            </a:pPr>
            <a:endParaRPr lang="en-US" sz="1600" dirty="0" smtClean="0">
              <a:latin typeface="Lucida Sans" charset="0"/>
            </a:endParaRPr>
          </a:p>
          <a:p>
            <a:pPr>
              <a:lnSpc>
                <a:spcPct val="80000"/>
              </a:lnSpc>
              <a:buFont typeface="Wingdings" charset="0"/>
              <a:buChar char="§"/>
            </a:pPr>
            <a:r>
              <a:rPr lang="en-US" sz="1600" dirty="0" smtClean="0">
                <a:latin typeface="Lucida Sans" charset="0"/>
              </a:rPr>
              <a:t>Ethics suggests involvement </a:t>
            </a:r>
            <a:r>
              <a:rPr lang="en-US" sz="1600" i="1" dirty="0" smtClean="0">
                <a:latin typeface="Lucida Sans" charset="0"/>
              </a:rPr>
              <a:t>of more difficult or subtle questions of rightness, fairness or equity a</a:t>
            </a:r>
            <a:r>
              <a:rPr lang="en-US" sz="1600" dirty="0" smtClean="0">
                <a:latin typeface="Lucida Sans" charset="0"/>
              </a:rPr>
              <a:t>gainst sanctioned codes of conduct. A lesser level of certitude </a:t>
            </a:r>
          </a:p>
          <a:p>
            <a:pPr>
              <a:lnSpc>
                <a:spcPct val="80000"/>
              </a:lnSpc>
              <a:buFont typeface="Wingdings" charset="0"/>
              <a:buChar char="§"/>
            </a:pPr>
            <a:r>
              <a:rPr lang="en-US" sz="1600" i="1" dirty="0" smtClean="0">
                <a:latin typeface="Lucida Sans" charset="0"/>
              </a:rPr>
              <a:t>Understanding of Ethics – Thinking, understanding &amp; making judgments (about fairness &amp; common </a:t>
            </a:r>
            <a:r>
              <a:rPr lang="en-US" sz="1800" i="1" dirty="0" smtClean="0">
                <a:latin typeface="Lucida Sans" charset="0"/>
              </a:rPr>
              <a:t>sense). </a:t>
            </a:r>
            <a:r>
              <a:rPr lang="en-US" sz="1800" b="1" i="1" dirty="0" smtClean="0">
                <a:latin typeface="Lucida Sans" charset="0"/>
              </a:rPr>
              <a:t>A broader and more difficult area than morals</a:t>
            </a:r>
            <a:endParaRPr lang="en-US" sz="1800" b="1" i="1" dirty="0">
              <a:latin typeface="Lucida Sans" charset="0"/>
            </a:endParaRPr>
          </a:p>
        </p:txBody>
      </p:sp>
      <p:sp>
        <p:nvSpPr>
          <p:cNvPr id="4" name="Slide Number Placeholder 3"/>
          <p:cNvSpPr>
            <a:spLocks noGrp="1"/>
          </p:cNvSpPr>
          <p:nvPr>
            <p:ph type="sldNum" sz="quarter" idx="10"/>
          </p:nvPr>
        </p:nvSpPr>
        <p:spPr/>
        <p:txBody>
          <a:bodyPr/>
          <a:lstStyle/>
          <a:p>
            <a:fld id="{D2304753-555F-844E-94E6-C0459ACEDBCC}" type="slidenum">
              <a:rPr lang="en-US" smtClean="0"/>
              <a:t>4</a:t>
            </a:fld>
            <a:endParaRPr lang="en-US" dirty="0"/>
          </a:p>
        </p:txBody>
      </p:sp>
    </p:spTree>
    <p:extLst>
      <p:ext uri="{BB962C8B-B14F-4D97-AF65-F5344CB8AC3E}">
        <p14:creationId xmlns:p14="http://schemas.microsoft.com/office/powerpoint/2010/main" val="2066120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1" dirty="0" smtClean="0">
                <a:latin typeface="Lucida Sans" charset="0"/>
              </a:rPr>
              <a:t>Key Terms: Morals vs. Ethics </a:t>
            </a:r>
          </a:p>
          <a:p>
            <a:pPr>
              <a:buFontTx/>
              <a:buNone/>
            </a:pPr>
            <a:endParaRPr lang="en-US" sz="2000" b="1" dirty="0" smtClean="0">
              <a:latin typeface="Lucida Sans" charset="0"/>
            </a:endParaRPr>
          </a:p>
          <a:p>
            <a:pPr marL="342900" lvl="1" indent="-342900">
              <a:spcBef>
                <a:spcPct val="0"/>
              </a:spcBef>
              <a:buFontTx/>
              <a:buNone/>
            </a:pPr>
            <a:r>
              <a:rPr lang="en-US" sz="1600" b="1" dirty="0" smtClean="0">
                <a:latin typeface="Calibri" charset="0"/>
                <a:cs typeface="Calibri" charset="0"/>
              </a:rPr>
              <a:t>Ethics-   </a:t>
            </a:r>
            <a:r>
              <a:rPr lang="en-US" sz="1600" dirty="0" smtClean="0">
                <a:latin typeface="Calibri" charset="0"/>
                <a:cs typeface="Calibri" charset="0"/>
              </a:rPr>
              <a:t>What are they? The rules of conduct recognized in respect to a particular class of human actions or a particular group or culture.	</a:t>
            </a:r>
          </a:p>
          <a:p>
            <a:pPr marL="342900" lvl="1" indent="-342900">
              <a:spcBef>
                <a:spcPct val="0"/>
              </a:spcBef>
              <a:buFontTx/>
              <a:buNone/>
            </a:pPr>
            <a:r>
              <a:rPr lang="en-US" sz="1600" b="1" dirty="0" smtClean="0">
                <a:latin typeface="Calibri" charset="0"/>
                <a:cs typeface="Calibri" charset="0"/>
              </a:rPr>
              <a:t>Morals- </a:t>
            </a:r>
            <a:r>
              <a:rPr lang="en-US" sz="1600" dirty="0" smtClean="0">
                <a:latin typeface="Calibri" charset="0"/>
                <a:cs typeface="Calibri" charset="0"/>
              </a:rPr>
              <a:t> Principles or habits with respect to right or wrong conduct. While morals also prescribe dos and don'ts, morality is ultimately a personal compass of right and wrong.</a:t>
            </a:r>
          </a:p>
          <a:p>
            <a:pPr marL="342900" lvl="1" indent="-342900">
              <a:spcBef>
                <a:spcPct val="0"/>
              </a:spcBef>
              <a:buFontTx/>
              <a:buNone/>
            </a:pPr>
            <a:r>
              <a:rPr lang="en-US" sz="1600" b="1" dirty="0" smtClean="0">
                <a:latin typeface="Calibri" charset="0"/>
                <a:cs typeface="Calibri" charset="0"/>
              </a:rPr>
              <a:t>Where do they come from?- Ethics: </a:t>
            </a:r>
            <a:r>
              <a:rPr lang="en-US" sz="1600" dirty="0" smtClean="0">
                <a:latin typeface="Calibri" charset="0"/>
                <a:cs typeface="Calibri" charset="0"/>
              </a:rPr>
              <a:t>Social system – External </a:t>
            </a:r>
            <a:r>
              <a:rPr lang="en-US" sz="1600" b="1" dirty="0" smtClean="0">
                <a:latin typeface="Calibri" charset="0"/>
                <a:cs typeface="Calibri" charset="0"/>
              </a:rPr>
              <a:t>Morals</a:t>
            </a:r>
            <a:r>
              <a:rPr lang="en-US" sz="1600" dirty="0" smtClean="0">
                <a:latin typeface="Calibri" charset="0"/>
                <a:cs typeface="Calibri" charset="0"/>
              </a:rPr>
              <a:t>: Individual - Internal</a:t>
            </a:r>
          </a:p>
          <a:p>
            <a:pPr marL="342900" lvl="1" indent="-342900">
              <a:spcBef>
                <a:spcPct val="0"/>
              </a:spcBef>
              <a:buFontTx/>
              <a:buNone/>
            </a:pPr>
            <a:r>
              <a:rPr lang="en-US" sz="1600" b="1" dirty="0" smtClean="0">
                <a:latin typeface="Calibri" charset="0"/>
                <a:cs typeface="Calibri" charset="0"/>
              </a:rPr>
              <a:t>Why we do it?</a:t>
            </a:r>
            <a:r>
              <a:rPr lang="en-US" sz="1600" dirty="0" smtClean="0">
                <a:latin typeface="Calibri" charset="0"/>
                <a:cs typeface="Calibri" charset="0"/>
              </a:rPr>
              <a:t> -</a:t>
            </a:r>
            <a:r>
              <a:rPr lang="en-US" sz="1600" b="1" dirty="0" smtClean="0">
                <a:latin typeface="Calibri" charset="0"/>
                <a:cs typeface="Calibri" charset="0"/>
              </a:rPr>
              <a:t>Ethics</a:t>
            </a:r>
            <a:r>
              <a:rPr lang="en-US" sz="1600" dirty="0" smtClean="0">
                <a:latin typeface="Calibri" charset="0"/>
                <a:cs typeface="Calibri" charset="0"/>
              </a:rPr>
              <a:t> Because society says it is the right thing to do.	</a:t>
            </a:r>
            <a:r>
              <a:rPr lang="en-US" sz="1600" b="1" dirty="0" smtClean="0">
                <a:latin typeface="Calibri" charset="0"/>
                <a:cs typeface="Calibri" charset="0"/>
              </a:rPr>
              <a:t>Morals </a:t>
            </a:r>
            <a:r>
              <a:rPr lang="en-US" sz="1600" dirty="0" smtClean="0">
                <a:latin typeface="Calibri" charset="0"/>
                <a:cs typeface="Calibri" charset="0"/>
              </a:rPr>
              <a:t>Because we believe in something being right or wrong.</a:t>
            </a:r>
          </a:p>
          <a:p>
            <a:pPr marL="342900" lvl="1" indent="-342900">
              <a:spcBef>
                <a:spcPct val="0"/>
              </a:spcBef>
              <a:buFontTx/>
              <a:buNone/>
            </a:pPr>
            <a:r>
              <a:rPr lang="en-US" sz="1600" b="1" dirty="0" smtClean="0">
                <a:latin typeface="Calibri" charset="0"/>
                <a:cs typeface="Calibri" charset="0"/>
              </a:rPr>
              <a:t>Flexibility- Ethics:</a:t>
            </a:r>
            <a:r>
              <a:rPr lang="en-US" sz="1600" dirty="0" smtClean="0">
                <a:latin typeface="Calibri" charset="0"/>
                <a:cs typeface="Calibri" charset="0"/>
              </a:rPr>
              <a:t>	Ethics are dependent on others for definition. They tend to be consistent within a certain context, but can vary between contexts. </a:t>
            </a:r>
            <a:r>
              <a:rPr lang="en-US" sz="1600" b="1" dirty="0" smtClean="0">
                <a:latin typeface="Calibri" charset="0"/>
                <a:cs typeface="Calibri" charset="0"/>
              </a:rPr>
              <a:t>Morals: Usually</a:t>
            </a:r>
            <a:r>
              <a:rPr lang="en-US" sz="1600" dirty="0" smtClean="0">
                <a:latin typeface="Calibri" charset="0"/>
                <a:cs typeface="Calibri" charset="0"/>
              </a:rPr>
              <a:t> consistent, although can change if an individual</a:t>
            </a:r>
            <a:r>
              <a:rPr lang="ja-JP" altLang="en-US" sz="1600" dirty="0" smtClean="0">
                <a:latin typeface="Calibri" charset="0"/>
                <a:cs typeface="Calibri" charset="0"/>
              </a:rPr>
              <a:t>’</a:t>
            </a:r>
            <a:r>
              <a:rPr lang="en-US" sz="1600" dirty="0" smtClean="0">
                <a:latin typeface="Calibri" charset="0"/>
                <a:cs typeface="Calibri" charset="0"/>
              </a:rPr>
              <a:t>s beliefs change.</a:t>
            </a:r>
          </a:p>
          <a:p>
            <a:pPr marL="342900" lvl="1" indent="-342900">
              <a:spcBef>
                <a:spcPct val="0"/>
              </a:spcBef>
              <a:buFontTx/>
              <a:buNone/>
            </a:pPr>
            <a:r>
              <a:rPr lang="en-US" sz="1600" b="1" dirty="0" smtClean="0">
                <a:latin typeface="Calibri" charset="0"/>
                <a:cs typeface="Calibri" charset="0"/>
              </a:rPr>
              <a:t>The "Gray</a:t>
            </a:r>
            <a:r>
              <a:rPr lang="ja-JP" altLang="en-US" sz="1600" b="1" dirty="0" smtClean="0">
                <a:latin typeface="Calibri" charset="0"/>
                <a:cs typeface="Calibri" charset="0"/>
              </a:rPr>
              <a:t>“</a:t>
            </a:r>
            <a:r>
              <a:rPr lang="en-US" sz="1600" b="1" dirty="0" smtClean="0">
                <a:latin typeface="Calibri" charset="0"/>
                <a:cs typeface="Calibri" charset="0"/>
              </a:rPr>
              <a:t>-Ethic </a:t>
            </a:r>
            <a:r>
              <a:rPr lang="en-US" sz="1600" dirty="0" smtClean="0">
                <a:latin typeface="Calibri" charset="0"/>
                <a:cs typeface="Calibri" charset="0"/>
              </a:rPr>
              <a:t>A person strictly following Ethical Principles may not have any Morals at all. Likewise, one could violate Ethical Principles within a given system of rules in order to maintain Moral integrity. </a:t>
            </a:r>
            <a:r>
              <a:rPr lang="en-US" sz="1600" b="1" dirty="0" smtClean="0">
                <a:latin typeface="Calibri" charset="0"/>
                <a:cs typeface="Calibri" charset="0"/>
              </a:rPr>
              <a:t>Morals: </a:t>
            </a:r>
            <a:r>
              <a:rPr lang="en-US" sz="1600" dirty="0" smtClean="0">
                <a:latin typeface="Calibri" charset="0"/>
                <a:cs typeface="Calibri" charset="0"/>
              </a:rPr>
              <a:t>A Moral Person although perhaps bound by a higher covenant, may choose to follow a code of ethics as it would apply to a system. "Make it fit"</a:t>
            </a:r>
          </a:p>
          <a:p>
            <a:pPr marL="342900" lvl="1" indent="-342900">
              <a:spcBef>
                <a:spcPct val="0"/>
              </a:spcBef>
              <a:buFontTx/>
              <a:buNone/>
            </a:pPr>
            <a:r>
              <a:rPr lang="en-US" sz="1600" b="1" dirty="0" smtClean="0">
                <a:latin typeface="Calibri" charset="0"/>
                <a:cs typeface="Calibri" charset="0"/>
              </a:rPr>
              <a:t>Origin-Ethics: Greek</a:t>
            </a:r>
            <a:r>
              <a:rPr lang="en-US" sz="1600" dirty="0" smtClean="0">
                <a:latin typeface="Calibri" charset="0"/>
                <a:cs typeface="Calibri" charset="0"/>
              </a:rPr>
              <a:t> word "ethos" meaning "character"	</a:t>
            </a:r>
            <a:r>
              <a:rPr lang="en-US" sz="1600" b="1" dirty="0" smtClean="0">
                <a:latin typeface="Calibri" charset="0"/>
                <a:cs typeface="Calibri" charset="0"/>
              </a:rPr>
              <a:t>Morals:</a:t>
            </a:r>
            <a:r>
              <a:rPr lang="en-US" sz="1600" dirty="0" smtClean="0">
                <a:latin typeface="Calibri" charset="0"/>
                <a:cs typeface="Calibri" charset="0"/>
              </a:rPr>
              <a:t> Latin word "mos" meaning "custom"</a:t>
            </a:r>
          </a:p>
          <a:p>
            <a:pPr marL="342900" lvl="1" indent="-342900">
              <a:spcBef>
                <a:spcPct val="0"/>
              </a:spcBef>
              <a:buFontTx/>
              <a:buNone/>
            </a:pPr>
            <a:r>
              <a:rPr lang="en-US" sz="1600" b="1" dirty="0" smtClean="0">
                <a:latin typeface="Calibri" charset="0"/>
                <a:cs typeface="Calibri" charset="0"/>
              </a:rPr>
              <a:t>Acceptability-Ethics</a:t>
            </a:r>
            <a:r>
              <a:rPr lang="en-US" sz="1600" dirty="0" smtClean="0">
                <a:latin typeface="Calibri" charset="0"/>
                <a:cs typeface="Calibri" charset="0"/>
              </a:rPr>
              <a:t> are governed by professional and legal guidelines within a particular time and place</a:t>
            </a:r>
            <a:r>
              <a:rPr lang="en-US" sz="2000" dirty="0" smtClean="0">
                <a:latin typeface="Calibri" charset="0"/>
                <a:cs typeface="Calibri" charset="0"/>
              </a:rPr>
              <a:t> </a:t>
            </a:r>
            <a:r>
              <a:rPr lang="en-US" sz="2000" b="1" dirty="0" smtClean="0">
                <a:latin typeface="Calibri" charset="0"/>
                <a:cs typeface="Calibri" charset="0"/>
              </a:rPr>
              <a:t>Morals: Morali</a:t>
            </a:r>
            <a:r>
              <a:rPr lang="en-US" sz="2000" dirty="0" smtClean="0">
                <a:latin typeface="Calibri" charset="0"/>
                <a:cs typeface="Calibri" charset="0"/>
              </a:rPr>
              <a:t>ty transcends cultural norms</a:t>
            </a:r>
          </a:p>
          <a:p>
            <a:pPr marL="342900" lvl="1" indent="-342900">
              <a:spcBef>
                <a:spcPct val="0"/>
              </a:spcBef>
              <a:buFontTx/>
              <a:buNone/>
            </a:pPr>
            <a:endParaRPr lang="en-US" sz="2000" dirty="0" smtClean="0">
              <a:latin typeface="Calibri" charset="0"/>
              <a:cs typeface="Calibri" charset="0"/>
            </a:endParaRPr>
          </a:p>
          <a:p>
            <a:pPr eaLnBrk="1" hangingPunct="1"/>
            <a:r>
              <a:rPr lang="en-US" dirty="0" smtClean="0">
                <a:latin typeface="Lucida Sans" charset="0"/>
              </a:rPr>
              <a:t>Morals historically deal with customs and traditions.</a:t>
            </a:r>
          </a:p>
          <a:p>
            <a:pPr eaLnBrk="1" hangingPunct="1"/>
            <a:endParaRPr lang="en-US" dirty="0" smtClean="0">
              <a:latin typeface="Lucida Sans" charset="0"/>
            </a:endParaRPr>
          </a:p>
          <a:p>
            <a:pPr eaLnBrk="1" hangingPunct="1"/>
            <a:r>
              <a:rPr lang="en-US" dirty="0" smtClean="0">
                <a:latin typeface="Lucida Sans" charset="0"/>
              </a:rPr>
              <a:t>Is there a difference between the truth, the whole truth and nothing but the truth? Truth is relative.</a:t>
            </a:r>
          </a:p>
          <a:p>
            <a:pPr marL="342900" lvl="1" indent="-342900">
              <a:spcBef>
                <a:spcPct val="0"/>
              </a:spcBef>
              <a:buFontTx/>
              <a:buNone/>
            </a:pPr>
            <a:endParaRPr lang="en-US" sz="2000" dirty="0" smtClean="0">
              <a:latin typeface="Calibri" charset="0"/>
              <a:cs typeface="Calibri" charset="0"/>
            </a:endParaRPr>
          </a:p>
          <a:p>
            <a:pPr marL="342900" lvl="1" indent="-342900">
              <a:spcBef>
                <a:spcPct val="0"/>
              </a:spcBef>
              <a:buFontTx/>
              <a:buNone/>
            </a:pPr>
            <a:endParaRPr lang="en-US" sz="2000" dirty="0" smtClean="0">
              <a:latin typeface="Calibri" charset="0"/>
              <a:cs typeface="Calibri" charset="0"/>
            </a:endParaRPr>
          </a:p>
          <a:p>
            <a:pPr marL="342900" lvl="1" indent="-342900">
              <a:spcBef>
                <a:spcPct val="0"/>
              </a:spcBef>
              <a:buFontTx/>
              <a:buNone/>
            </a:pPr>
            <a:endParaRPr lang="en-US" sz="2000" dirty="0" smtClean="0">
              <a:latin typeface="Lucida Sans" charset="0"/>
            </a:endParaRPr>
          </a:p>
          <a:p>
            <a:pPr>
              <a:spcBef>
                <a:spcPct val="0"/>
              </a:spcBef>
              <a:buFontTx/>
              <a:buNone/>
            </a:pPr>
            <a:r>
              <a:rPr lang="en-US" sz="2000" dirty="0" smtClean="0">
                <a:latin typeface="Calibri" charset="0"/>
              </a:rPr>
              <a:t/>
            </a:r>
            <a:br>
              <a:rPr lang="en-US" sz="2000" dirty="0" smtClean="0">
                <a:latin typeface="Calibri" charset="0"/>
              </a:rPr>
            </a:br>
            <a:endParaRPr lang="en-US" sz="2000" dirty="0">
              <a:latin typeface="Calibri" charset="0"/>
            </a:endParaRPr>
          </a:p>
        </p:txBody>
      </p:sp>
      <p:sp>
        <p:nvSpPr>
          <p:cNvPr id="4" name="Slide Number Placeholder 3"/>
          <p:cNvSpPr>
            <a:spLocks noGrp="1"/>
          </p:cNvSpPr>
          <p:nvPr>
            <p:ph type="sldNum" sz="quarter" idx="10"/>
          </p:nvPr>
        </p:nvSpPr>
        <p:spPr/>
        <p:txBody>
          <a:bodyPr/>
          <a:lstStyle/>
          <a:p>
            <a:fld id="{D2304753-555F-844E-94E6-C0459ACEDBCC}" type="slidenum">
              <a:rPr lang="en-US" smtClean="0"/>
              <a:t>5</a:t>
            </a:fld>
            <a:endParaRPr lang="en-US" dirty="0"/>
          </a:p>
        </p:txBody>
      </p:sp>
    </p:spTree>
    <p:extLst>
      <p:ext uri="{BB962C8B-B14F-4D97-AF65-F5344CB8AC3E}">
        <p14:creationId xmlns:p14="http://schemas.microsoft.com/office/powerpoint/2010/main" val="2066120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buFontTx/>
              <a:buNone/>
            </a:pPr>
            <a:r>
              <a:rPr lang="en-US" b="1" dirty="0" smtClean="0">
                <a:latin typeface="Lucida Sans" charset="0"/>
              </a:rPr>
              <a:t>More on the Terminology</a:t>
            </a:r>
          </a:p>
          <a:p>
            <a:pPr>
              <a:buFontTx/>
              <a:buNone/>
            </a:pPr>
            <a:endParaRPr lang="en-US" sz="2000" b="1" dirty="0" smtClean="0">
              <a:latin typeface="Lucida Sans" charset="0"/>
            </a:endParaRPr>
          </a:p>
          <a:p>
            <a:pPr eaLnBrk="1" hangingPunct="1">
              <a:lnSpc>
                <a:spcPct val="90000"/>
              </a:lnSpc>
              <a:buFont typeface="Wingdings" charset="0"/>
              <a:buChar char="§"/>
            </a:pPr>
            <a:r>
              <a:rPr lang="en-US" sz="2400" dirty="0" smtClean="0">
                <a:latin typeface="Lucida Sans" charset="0"/>
              </a:rPr>
              <a:t>Ethics, the ability to make judgments about fairness and the application of morals can be taught.  Crucial to success is the core value of honesty and it is a core behavior.</a:t>
            </a:r>
          </a:p>
          <a:p>
            <a:pPr eaLnBrk="1" hangingPunct="1">
              <a:lnSpc>
                <a:spcPct val="90000"/>
              </a:lnSpc>
              <a:buFont typeface="Wingdings" charset="0"/>
              <a:buChar char="§"/>
            </a:pPr>
            <a:r>
              <a:rPr lang="en-US" sz="2400" dirty="0" smtClean="0">
                <a:latin typeface="Lucida Sans" charset="0"/>
              </a:rPr>
              <a:t>Is there a difference between the truth, the whole truth and nothing but the truth? Truth is relative.</a:t>
            </a:r>
          </a:p>
          <a:p>
            <a:pPr eaLnBrk="1" hangingPunct="1">
              <a:lnSpc>
                <a:spcPct val="90000"/>
              </a:lnSpc>
              <a:buFont typeface="Wingdings" charset="0"/>
              <a:buChar char="§"/>
            </a:pPr>
            <a:r>
              <a:rPr lang="en-US" sz="2400" dirty="0" smtClean="0">
                <a:latin typeface="Lucida Sans" charset="0"/>
              </a:rPr>
              <a:t>Ethics – is about </a:t>
            </a:r>
            <a:r>
              <a:rPr lang="en-US" sz="2400" b="1" dirty="0" smtClean="0">
                <a:latin typeface="Lucida Sans" charset="0"/>
              </a:rPr>
              <a:t>morals,</a:t>
            </a:r>
            <a:r>
              <a:rPr lang="en-US" sz="2400" dirty="0" smtClean="0">
                <a:latin typeface="Lucida Sans" charset="0"/>
              </a:rPr>
              <a:t> </a:t>
            </a:r>
            <a:r>
              <a:rPr lang="en-US" sz="2400" b="1" dirty="0" smtClean="0">
                <a:latin typeface="Lucida Sans" charset="0"/>
              </a:rPr>
              <a:t>values, honesty, fairness</a:t>
            </a:r>
            <a:r>
              <a:rPr lang="en-US" sz="2400" dirty="0" smtClean="0">
                <a:latin typeface="Lucida Sans" charset="0"/>
              </a:rPr>
              <a:t>, rules and regulations as well as organizational policy.  </a:t>
            </a:r>
            <a:r>
              <a:rPr lang="en-US" sz="1400" b="1" i="1" dirty="0" smtClean="0">
                <a:latin typeface="Lucida Sans" charset="0"/>
              </a:rPr>
              <a:t>The first 4 emanate from the individual, the last 2 come from the organization.</a:t>
            </a:r>
          </a:p>
          <a:p>
            <a:pPr eaLnBrk="1" hangingPunct="1">
              <a:lnSpc>
                <a:spcPct val="90000"/>
              </a:lnSpc>
              <a:buFont typeface="Wingdings" charset="0"/>
              <a:buChar char="§"/>
            </a:pPr>
            <a:endParaRPr lang="en-US" sz="1200" dirty="0" smtClean="0">
              <a:latin typeface="Lucida Sans" charset="0"/>
            </a:endParaRPr>
          </a:p>
          <a:p>
            <a:pPr eaLnBrk="1" hangingPunct="1">
              <a:lnSpc>
                <a:spcPct val="90000"/>
              </a:lnSpc>
              <a:buFont typeface="Wingdings" charset="0"/>
              <a:buChar char="§"/>
            </a:pPr>
            <a:r>
              <a:rPr lang="en-US" sz="2400" b="1" dirty="0" smtClean="0">
                <a:latin typeface="Lucida Sans" charset="0"/>
              </a:rPr>
              <a:t>YOU</a:t>
            </a:r>
            <a:r>
              <a:rPr lang="en-US" sz="2400" dirty="0" smtClean="0">
                <a:latin typeface="Lucida Sans" charset="0"/>
              </a:rPr>
              <a:t> as the individual are in control of your personal ethics, which are based on your personal morals, but the organization can assist with sound regulations and sound organizational policy</a:t>
            </a:r>
          </a:p>
          <a:p>
            <a:pPr marL="342900" lvl="1" indent="-342900">
              <a:spcBef>
                <a:spcPct val="0"/>
              </a:spcBef>
              <a:buFontTx/>
              <a:buNone/>
            </a:pPr>
            <a:endParaRPr lang="en-US" sz="2000" dirty="0" smtClean="0">
              <a:latin typeface="Calibri" charset="0"/>
              <a:cs typeface="Calibri" charset="0"/>
            </a:endParaRPr>
          </a:p>
          <a:p>
            <a:pPr marL="342900" lvl="1" indent="-342900">
              <a:spcBef>
                <a:spcPct val="0"/>
              </a:spcBef>
              <a:buFontTx/>
              <a:buNone/>
            </a:pPr>
            <a:endParaRPr lang="en-US" sz="2000" dirty="0" smtClean="0">
              <a:latin typeface="Lucida Sans" charset="0"/>
            </a:endParaRPr>
          </a:p>
          <a:p>
            <a:pPr>
              <a:spcBef>
                <a:spcPct val="0"/>
              </a:spcBef>
              <a:buFontTx/>
              <a:buNone/>
            </a:pPr>
            <a:r>
              <a:rPr lang="en-US" sz="2000" dirty="0" smtClean="0">
                <a:latin typeface="Calibri" charset="0"/>
              </a:rPr>
              <a:t/>
            </a:r>
            <a:br>
              <a:rPr lang="en-US" sz="2000" dirty="0" smtClean="0">
                <a:latin typeface="Calibri" charset="0"/>
              </a:rPr>
            </a:br>
            <a:endParaRPr lang="en-US" sz="2000" dirty="0">
              <a:latin typeface="Calibri" charset="0"/>
            </a:endParaRPr>
          </a:p>
        </p:txBody>
      </p:sp>
      <p:sp>
        <p:nvSpPr>
          <p:cNvPr id="4" name="Slide Number Placeholder 3"/>
          <p:cNvSpPr>
            <a:spLocks noGrp="1"/>
          </p:cNvSpPr>
          <p:nvPr>
            <p:ph type="sldNum" sz="quarter" idx="10"/>
          </p:nvPr>
        </p:nvSpPr>
        <p:spPr/>
        <p:txBody>
          <a:bodyPr/>
          <a:lstStyle/>
          <a:p>
            <a:fld id="{D2304753-555F-844E-94E6-C0459ACEDBCC}" type="slidenum">
              <a:rPr lang="en-US" smtClean="0"/>
              <a:t>6</a:t>
            </a:fld>
            <a:endParaRPr lang="en-US" dirty="0"/>
          </a:p>
        </p:txBody>
      </p:sp>
    </p:spTree>
    <p:extLst>
      <p:ext uri="{BB962C8B-B14F-4D97-AF65-F5344CB8AC3E}">
        <p14:creationId xmlns:p14="http://schemas.microsoft.com/office/powerpoint/2010/main" val="654745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latin typeface="Lucida Sans" charset="0"/>
              </a:rPr>
              <a:t>Who controls your personal ethics? –You do</a:t>
            </a:r>
          </a:p>
          <a:p>
            <a:pPr>
              <a:buFontTx/>
              <a:buNone/>
            </a:pPr>
            <a:r>
              <a:rPr lang="en-US" b="1" dirty="0" smtClean="0">
                <a:latin typeface="Lucida Sans" charset="0"/>
              </a:rPr>
              <a:t>Key components:</a:t>
            </a:r>
          </a:p>
          <a:p>
            <a:r>
              <a:rPr lang="en-US" sz="1600" b="1" dirty="0" smtClean="0">
                <a:latin typeface="Lucida Sans" charset="0"/>
              </a:rPr>
              <a:t>Honesty</a:t>
            </a:r>
          </a:p>
          <a:p>
            <a:r>
              <a:rPr lang="en-US" sz="1600" b="1" dirty="0" smtClean="0">
                <a:latin typeface="Lucida Sans" charset="0"/>
              </a:rPr>
              <a:t>Integrity</a:t>
            </a:r>
          </a:p>
          <a:p>
            <a:r>
              <a:rPr lang="en-US" sz="1600" b="1" dirty="0" smtClean="0">
                <a:latin typeface="Lucida Sans" charset="0"/>
              </a:rPr>
              <a:t>Transparency</a:t>
            </a:r>
          </a:p>
          <a:p>
            <a:r>
              <a:rPr lang="en-US" sz="1600" b="1" dirty="0" smtClean="0">
                <a:latin typeface="Lucida Sans" charset="0"/>
              </a:rPr>
              <a:t>Confidentiality</a:t>
            </a:r>
          </a:p>
          <a:p>
            <a:r>
              <a:rPr lang="en-US" sz="1600" b="1" dirty="0" smtClean="0">
                <a:latin typeface="Lucida Sans" charset="0"/>
              </a:rPr>
              <a:t>Objective—You can be affected by your own bias</a:t>
            </a:r>
          </a:p>
          <a:p>
            <a:r>
              <a:rPr lang="en-US" sz="1600" b="1" dirty="0" smtClean="0">
                <a:latin typeface="Lucida Sans" charset="0"/>
              </a:rPr>
              <a:t>Respectful</a:t>
            </a:r>
          </a:p>
          <a:p>
            <a:r>
              <a:rPr lang="en-US" sz="1600" b="1" dirty="0" smtClean="0">
                <a:latin typeface="Lucida Sans" charset="0"/>
              </a:rPr>
              <a:t>Within the law</a:t>
            </a:r>
          </a:p>
          <a:p>
            <a:r>
              <a:rPr lang="en-US" sz="1600" b="1" dirty="0" smtClean="0">
                <a:latin typeface="Lucida Sans" charset="0"/>
              </a:rPr>
              <a:t>However these are  influenced by Present Day ethical standards including customs and unwritten practices</a:t>
            </a:r>
          </a:p>
          <a:p>
            <a:pPr>
              <a:buFontTx/>
              <a:buNone/>
            </a:pPr>
            <a:r>
              <a:rPr lang="en-US" b="1" dirty="0" smtClean="0">
                <a:latin typeface="Lucida Sans" charset="0"/>
              </a:rPr>
              <a:t>Ethics mirror a society</a:t>
            </a:r>
            <a:r>
              <a:rPr lang="ja-JP" altLang="en-US" b="1" dirty="0" smtClean="0">
                <a:latin typeface="Lucida Sans" charset="0"/>
              </a:rPr>
              <a:t>’</a:t>
            </a:r>
            <a:r>
              <a:rPr lang="en-US" b="1" dirty="0" smtClean="0">
                <a:latin typeface="Lucida Sans" charset="0"/>
              </a:rPr>
              <a:t>s moral beliefs</a:t>
            </a:r>
          </a:p>
          <a:p>
            <a:pPr>
              <a:buFontTx/>
              <a:buNone/>
            </a:pPr>
            <a:endParaRPr lang="en-US" sz="2000" b="1" dirty="0" smtClean="0">
              <a:latin typeface="Lucida Sans" charset="0"/>
            </a:endParaRPr>
          </a:p>
          <a:p>
            <a:pPr>
              <a:buFont typeface="Wingdings" charset="0"/>
              <a:buChar char="§"/>
            </a:pPr>
            <a:endParaRPr lang="en-US" sz="2000" b="1" dirty="0" smtClean="0">
              <a:latin typeface="Lucida Sans" charset="0"/>
            </a:endParaRPr>
          </a:p>
          <a:p>
            <a:pPr marL="342900" lvl="1" indent="-342900">
              <a:spcBef>
                <a:spcPct val="0"/>
              </a:spcBef>
              <a:buFontTx/>
              <a:buNone/>
            </a:pPr>
            <a:endParaRPr lang="en-US" sz="2000" dirty="0" smtClean="0">
              <a:latin typeface="Calibri" charset="0"/>
              <a:cs typeface="Calibri" charset="0"/>
            </a:endParaRPr>
          </a:p>
          <a:p>
            <a:pPr marL="342900" lvl="1" indent="-342900">
              <a:spcBef>
                <a:spcPct val="0"/>
              </a:spcBef>
              <a:buFontTx/>
              <a:buNone/>
            </a:pPr>
            <a:endParaRPr lang="en-US" sz="2000" dirty="0" smtClean="0">
              <a:latin typeface="Lucida Sans" charset="0"/>
            </a:endParaRPr>
          </a:p>
          <a:p>
            <a:pPr>
              <a:spcBef>
                <a:spcPct val="0"/>
              </a:spcBef>
              <a:buFontTx/>
              <a:buNone/>
            </a:pPr>
            <a:r>
              <a:rPr lang="en-US" sz="2000" dirty="0" smtClean="0">
                <a:latin typeface="Calibri" charset="0"/>
              </a:rPr>
              <a:t/>
            </a:r>
            <a:br>
              <a:rPr lang="en-US" sz="2000" dirty="0" smtClean="0">
                <a:latin typeface="Calibri" charset="0"/>
              </a:rPr>
            </a:br>
            <a:endParaRPr lang="en-US" sz="2000" dirty="0">
              <a:latin typeface="Calibri" charset="0"/>
            </a:endParaRPr>
          </a:p>
        </p:txBody>
      </p:sp>
      <p:sp>
        <p:nvSpPr>
          <p:cNvPr id="4" name="Slide Number Placeholder 3"/>
          <p:cNvSpPr>
            <a:spLocks noGrp="1"/>
          </p:cNvSpPr>
          <p:nvPr>
            <p:ph type="sldNum" sz="quarter" idx="10"/>
          </p:nvPr>
        </p:nvSpPr>
        <p:spPr/>
        <p:txBody>
          <a:bodyPr/>
          <a:lstStyle/>
          <a:p>
            <a:fld id="{D2304753-555F-844E-94E6-C0459ACEDBCC}" type="slidenum">
              <a:rPr lang="en-US" smtClean="0"/>
              <a:t>7</a:t>
            </a:fld>
            <a:endParaRPr lang="en-US" dirty="0"/>
          </a:p>
        </p:txBody>
      </p:sp>
    </p:spTree>
    <p:extLst>
      <p:ext uri="{BB962C8B-B14F-4D97-AF65-F5344CB8AC3E}">
        <p14:creationId xmlns:p14="http://schemas.microsoft.com/office/powerpoint/2010/main" val="1886354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charset="0"/>
                <a:ea typeface="ＭＳ Ｐゴシック" charset="0"/>
              </a:defRPr>
            </a:lvl1pPr>
            <a:lvl2pPr marL="729057" indent="-280406">
              <a:defRPr sz="1200">
                <a:solidFill>
                  <a:schemeClr val="tx1"/>
                </a:solidFill>
                <a:latin typeface="Times New Roman" charset="0"/>
                <a:ea typeface="ＭＳ Ｐゴシック" charset="0"/>
              </a:defRPr>
            </a:lvl2pPr>
            <a:lvl3pPr marL="1121626" indent="-224325">
              <a:defRPr sz="1200">
                <a:solidFill>
                  <a:schemeClr val="tx1"/>
                </a:solidFill>
                <a:latin typeface="Times New Roman" charset="0"/>
                <a:ea typeface="ＭＳ Ｐゴシック" charset="0"/>
              </a:defRPr>
            </a:lvl3pPr>
            <a:lvl4pPr marL="1570276" indent="-224325">
              <a:defRPr sz="1200">
                <a:solidFill>
                  <a:schemeClr val="tx1"/>
                </a:solidFill>
                <a:latin typeface="Times New Roman" charset="0"/>
                <a:ea typeface="ＭＳ Ｐゴシック" charset="0"/>
              </a:defRPr>
            </a:lvl4pPr>
            <a:lvl5pPr marL="2018927" indent="-224325">
              <a:defRPr sz="1200">
                <a:solidFill>
                  <a:schemeClr val="tx1"/>
                </a:solidFill>
                <a:latin typeface="Times New Roman" charset="0"/>
                <a:ea typeface="ＭＳ Ｐゴシック" charset="0"/>
              </a:defRPr>
            </a:lvl5pPr>
            <a:lvl6pPr marL="2467577" indent="-224325" eaLnBrk="0" fontAlgn="base" hangingPunct="0">
              <a:spcBef>
                <a:spcPct val="30000"/>
              </a:spcBef>
              <a:spcAft>
                <a:spcPct val="0"/>
              </a:spcAft>
              <a:defRPr sz="1200">
                <a:solidFill>
                  <a:schemeClr val="tx1"/>
                </a:solidFill>
                <a:latin typeface="Times New Roman" charset="0"/>
                <a:ea typeface="ＭＳ Ｐゴシック" charset="0"/>
              </a:defRPr>
            </a:lvl6pPr>
            <a:lvl7pPr marL="2916227" indent="-224325" eaLnBrk="0" fontAlgn="base" hangingPunct="0">
              <a:spcBef>
                <a:spcPct val="30000"/>
              </a:spcBef>
              <a:spcAft>
                <a:spcPct val="0"/>
              </a:spcAft>
              <a:defRPr sz="1200">
                <a:solidFill>
                  <a:schemeClr val="tx1"/>
                </a:solidFill>
                <a:latin typeface="Times New Roman" charset="0"/>
                <a:ea typeface="ＭＳ Ｐゴシック" charset="0"/>
              </a:defRPr>
            </a:lvl7pPr>
            <a:lvl8pPr marL="3364878" indent="-224325" eaLnBrk="0" fontAlgn="base" hangingPunct="0">
              <a:spcBef>
                <a:spcPct val="30000"/>
              </a:spcBef>
              <a:spcAft>
                <a:spcPct val="0"/>
              </a:spcAft>
              <a:defRPr sz="1200">
                <a:solidFill>
                  <a:schemeClr val="tx1"/>
                </a:solidFill>
                <a:latin typeface="Times New Roman" charset="0"/>
                <a:ea typeface="ＭＳ Ｐゴシック" charset="0"/>
              </a:defRPr>
            </a:lvl8pPr>
            <a:lvl9pPr marL="3813528" indent="-224325" eaLnBrk="0" fontAlgn="base" hangingPunct="0">
              <a:spcBef>
                <a:spcPct val="30000"/>
              </a:spcBef>
              <a:spcAft>
                <a:spcPct val="0"/>
              </a:spcAft>
              <a:defRPr sz="1200">
                <a:solidFill>
                  <a:schemeClr val="tx1"/>
                </a:solidFill>
                <a:latin typeface="Times New Roman" charset="0"/>
                <a:ea typeface="ＭＳ Ｐゴシック" charset="0"/>
              </a:defRPr>
            </a:lvl9pPr>
          </a:lstStyle>
          <a:p>
            <a:fld id="{A2C1FB00-5A47-5D48-A838-4E4026E650C0}" type="slidenum">
              <a:rPr lang="en-US"/>
              <a:pPr/>
              <a:t>8</a:t>
            </a:fld>
            <a:endParaRPr lang="en-US" dirty="0"/>
          </a:p>
        </p:txBody>
      </p:sp>
      <p:sp>
        <p:nvSpPr>
          <p:cNvPr id="20482" name="Rectangle 7"/>
          <p:cNvSpPr txBox="1">
            <a:spLocks noGrp="1" noChangeArrowheads="1"/>
          </p:cNvSpPr>
          <p:nvPr/>
        </p:nvSpPr>
        <p:spPr bwMode="auto">
          <a:xfrm>
            <a:off x="3885579" y="8694295"/>
            <a:ext cx="2972421" cy="449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30" tIns="44865" rIns="89730" bIns="44865" anchor="b"/>
          <a:lstStyle>
            <a:lvl1pPr>
              <a:defRPr sz="1200">
                <a:solidFill>
                  <a:schemeClr val="tx1"/>
                </a:solidFill>
                <a:latin typeface="Times New Roman" charset="0"/>
                <a:ea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0"/>
              </a:defRPr>
            </a:lvl9pPr>
          </a:lstStyle>
          <a:p>
            <a:pPr algn="r" eaLnBrk="1" hangingPunct="1"/>
            <a:fld id="{F6CDAF8A-0F3C-244F-BFF1-8C14E2388871}" type="slidenum">
              <a:rPr lang="en-US"/>
              <a:pPr algn="r" eaLnBrk="1" hangingPunct="1"/>
              <a:t>8</a:t>
            </a:fld>
            <a:endParaRPr lang="en-US"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dirty="0">
              <a:latin typeface="Times New Roman" charset="0"/>
            </a:endParaRPr>
          </a:p>
        </p:txBody>
      </p:sp>
    </p:spTree>
    <p:extLst>
      <p:ext uri="{BB962C8B-B14F-4D97-AF65-F5344CB8AC3E}">
        <p14:creationId xmlns:p14="http://schemas.microsoft.com/office/powerpoint/2010/main" val="173970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1" dirty="0" smtClean="0">
                <a:latin typeface="Lucida Sans" charset="0"/>
              </a:rPr>
              <a:t>Establishing Professional Ethics at the Organization Level-</a:t>
            </a:r>
          </a:p>
          <a:p>
            <a:pPr eaLnBrk="1" hangingPunct="1">
              <a:buFont typeface="Wingdings" charset="0"/>
              <a:buChar char="§"/>
            </a:pPr>
            <a:r>
              <a:rPr lang="en-US" sz="3200" dirty="0" smtClean="0">
                <a:latin typeface="Lucida Sans" charset="0"/>
              </a:rPr>
              <a:t>Professional groups –  groups such as AGA, AMA, and ABA establish specific ethical standards in order to operate efficiently/supplement or implement standards of society.</a:t>
            </a:r>
          </a:p>
          <a:p>
            <a:pPr eaLnBrk="1" hangingPunct="1">
              <a:buFont typeface="Wingdings" charset="0"/>
              <a:buChar char="§"/>
            </a:pPr>
            <a:r>
              <a:rPr lang="en-US" sz="3200" dirty="0" smtClean="0">
                <a:latin typeface="Lucida Sans" charset="0"/>
              </a:rPr>
              <a:t>What AGA Does:</a:t>
            </a:r>
          </a:p>
          <a:p>
            <a:pPr eaLnBrk="1" hangingPunct="1">
              <a:buFont typeface="Wingdings" charset="0"/>
              <a:buChar char="§"/>
            </a:pPr>
            <a:r>
              <a:rPr lang="en-US" sz="3200" dirty="0" smtClean="0">
                <a:latin typeface="Lucida Sans" charset="0"/>
              </a:rPr>
              <a:t>We consider ethics to be so important that we have  </a:t>
            </a:r>
          </a:p>
          <a:p>
            <a:pPr>
              <a:buFont typeface="Wingdings" charset="0"/>
              <a:buChar char="§"/>
            </a:pPr>
            <a:r>
              <a:rPr lang="en-US" dirty="0" smtClean="0">
                <a:latin typeface="Lucida Sans" charset="0"/>
              </a:rPr>
              <a:t>Developed and AGA Ethics Handbook – framework for its members and non-members to exercise the highest standards of professionalism and personal conduct to best serve the public interest.</a:t>
            </a:r>
          </a:p>
          <a:p>
            <a:pPr lvl="1" eaLnBrk="1" hangingPunct="1">
              <a:buFont typeface="Wingdings" charset="0"/>
              <a:buChar char="§"/>
            </a:pPr>
            <a:r>
              <a:rPr lang="en-US" dirty="0" smtClean="0">
                <a:latin typeface="Lucida Sans" charset="0"/>
              </a:rPr>
              <a:t>Established and AGA Ethics Board- to review ethical conduct of our members and establish guidelines</a:t>
            </a:r>
          </a:p>
          <a:p>
            <a:pPr lvl="1" eaLnBrk="1" hangingPunct="1">
              <a:buFont typeface="Wingdings" charset="0"/>
              <a:buChar char="§"/>
            </a:pPr>
            <a:r>
              <a:rPr lang="en-US" dirty="0" smtClean="0">
                <a:latin typeface="Lucida Sans" charset="0"/>
              </a:rPr>
              <a:t>Incorporated into the CGFM Exam 1, Governmental Environment, an extensive treatment of ethics.</a:t>
            </a:r>
          </a:p>
          <a:p>
            <a:pPr eaLnBrk="1" hangingPunct="1">
              <a:buFont typeface="Wingdings" charset="0"/>
              <a:buChar char="§"/>
            </a:pPr>
            <a:r>
              <a:rPr lang="en-US" sz="3200" b="1" i="1" u="sng" dirty="0" smtClean="0">
                <a:latin typeface="Lucida Sans" charset="0"/>
              </a:rPr>
              <a:t>Pendulum swing </a:t>
            </a:r>
            <a:r>
              <a:rPr lang="en-US" sz="3200" i="1" dirty="0" smtClean="0">
                <a:latin typeface="Lucida Sans" charset="0"/>
              </a:rPr>
              <a:t>-  there is a movement to a full integration in teaching and examinations. Colleges and universities  have increasingly moved from separate courses to incorporating ethics in the Financial Management curriculum itself</a:t>
            </a:r>
          </a:p>
          <a:p>
            <a:pPr lvl="1">
              <a:spcBef>
                <a:spcPct val="0"/>
              </a:spcBef>
              <a:buFontTx/>
              <a:buNone/>
            </a:pPr>
            <a:endParaRPr lang="en-US" sz="4000" dirty="0" smtClean="0">
              <a:latin typeface="Lucida Sans" charset="0"/>
            </a:endParaRPr>
          </a:p>
          <a:p>
            <a:pPr>
              <a:spcBef>
                <a:spcPct val="0"/>
              </a:spcBef>
              <a:buFontTx/>
              <a:buNone/>
            </a:pPr>
            <a:r>
              <a:rPr lang="en-US" sz="4000" dirty="0" smtClean="0">
                <a:latin typeface="Calibri" charset="0"/>
              </a:rPr>
              <a:t/>
            </a:r>
            <a:br>
              <a:rPr lang="en-US" sz="4000" dirty="0" smtClean="0">
                <a:latin typeface="Calibri" charset="0"/>
              </a:rPr>
            </a:br>
            <a:endParaRPr lang="en-US" sz="4000" dirty="0">
              <a:latin typeface="Calibri" charset="0"/>
            </a:endParaRPr>
          </a:p>
        </p:txBody>
      </p:sp>
      <p:sp>
        <p:nvSpPr>
          <p:cNvPr id="4" name="Slide Number Placeholder 3"/>
          <p:cNvSpPr>
            <a:spLocks noGrp="1"/>
          </p:cNvSpPr>
          <p:nvPr>
            <p:ph type="sldNum" sz="quarter" idx="10"/>
          </p:nvPr>
        </p:nvSpPr>
        <p:spPr/>
        <p:txBody>
          <a:bodyPr/>
          <a:lstStyle/>
          <a:p>
            <a:fld id="{D2304753-555F-844E-94E6-C0459ACEDBCC}" type="slidenum">
              <a:rPr lang="en-US" smtClean="0"/>
              <a:t>9</a:t>
            </a:fld>
            <a:endParaRPr lang="en-US" dirty="0"/>
          </a:p>
        </p:txBody>
      </p:sp>
    </p:spTree>
    <p:extLst>
      <p:ext uri="{BB962C8B-B14F-4D97-AF65-F5344CB8AC3E}">
        <p14:creationId xmlns:p14="http://schemas.microsoft.com/office/powerpoint/2010/main" val="113328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buFontTx/>
              <a:buNone/>
            </a:pPr>
            <a:r>
              <a:rPr lang="en-US" b="1" dirty="0" smtClean="0">
                <a:latin typeface="Lucida Sans" charset="0"/>
              </a:rPr>
              <a:t>Establishing Professional Ethics at the Organization Level-</a:t>
            </a:r>
          </a:p>
          <a:p>
            <a:pPr lvl="1">
              <a:spcBef>
                <a:spcPct val="0"/>
              </a:spcBef>
              <a:buFontTx/>
              <a:buNone/>
            </a:pPr>
            <a:endParaRPr lang="en-US" sz="4000" dirty="0" smtClean="0">
              <a:latin typeface="Lucida Sans" charset="0"/>
            </a:endParaRPr>
          </a:p>
          <a:p>
            <a:r>
              <a:rPr lang="en-US" sz="4000" b="1" dirty="0" smtClean="0">
                <a:latin typeface="Lucida Sans" charset="0"/>
              </a:rPr>
              <a:t>The objectives of the government financial management profession:</a:t>
            </a:r>
          </a:p>
          <a:p>
            <a:r>
              <a:rPr lang="en-US" sz="4000" b="1" dirty="0" smtClean="0">
                <a:latin typeface="Lucida Sans" charset="0"/>
              </a:rPr>
              <a:t>work at the highest standards of professionalism</a:t>
            </a:r>
          </a:p>
          <a:p>
            <a:r>
              <a:rPr lang="en-US" sz="4000" b="1" dirty="0" smtClean="0">
                <a:latin typeface="Lucida Sans" charset="0"/>
              </a:rPr>
              <a:t>attain the highest levels of performance </a:t>
            </a:r>
          </a:p>
          <a:p>
            <a:r>
              <a:rPr lang="en-US" sz="4000" b="1" dirty="0" smtClean="0">
                <a:latin typeface="Lucida Sans" charset="0"/>
              </a:rPr>
              <a:t>meet the public interest requirement set out above</a:t>
            </a:r>
            <a:r>
              <a:rPr lang="en-US" sz="4000" dirty="0" smtClean="0">
                <a:latin typeface="Times New Roman" charset="0"/>
              </a:rPr>
              <a:t>.</a:t>
            </a:r>
          </a:p>
          <a:p>
            <a:pPr>
              <a:spcBef>
                <a:spcPct val="0"/>
              </a:spcBef>
              <a:buFontTx/>
              <a:buNone/>
            </a:pPr>
            <a:r>
              <a:rPr lang="en-US" sz="4000" dirty="0" smtClean="0">
                <a:latin typeface="Calibri" charset="0"/>
              </a:rPr>
              <a:t/>
            </a:r>
            <a:br>
              <a:rPr lang="en-US" sz="4000" dirty="0" smtClean="0">
                <a:latin typeface="Calibri" charset="0"/>
              </a:rPr>
            </a:br>
            <a:endParaRPr lang="en-US" sz="4000" dirty="0" smtClean="0">
              <a:latin typeface="Calibri" charset="0"/>
            </a:endParaRPr>
          </a:p>
          <a:p>
            <a:pPr marL="342900" lvl="1" indent="-342900">
              <a:spcBef>
                <a:spcPct val="0"/>
              </a:spcBef>
              <a:buFontTx/>
              <a:buNone/>
            </a:pPr>
            <a:endParaRPr lang="en-US" sz="2000" dirty="0" smtClean="0">
              <a:latin typeface="Calibri" charset="0"/>
              <a:cs typeface="Calibri" charset="0"/>
            </a:endParaRPr>
          </a:p>
          <a:p>
            <a:pPr marL="342900" lvl="1" indent="-342900">
              <a:spcBef>
                <a:spcPct val="0"/>
              </a:spcBef>
              <a:buFontTx/>
              <a:buNone/>
            </a:pPr>
            <a:endParaRPr lang="en-US" sz="2000" dirty="0" smtClean="0">
              <a:latin typeface="Lucida Sans" charset="0"/>
            </a:endParaRPr>
          </a:p>
          <a:p>
            <a:pPr>
              <a:spcBef>
                <a:spcPct val="0"/>
              </a:spcBef>
              <a:buFontTx/>
              <a:buNone/>
            </a:pPr>
            <a:r>
              <a:rPr lang="en-US" sz="2000" dirty="0" smtClean="0">
                <a:latin typeface="Calibri" charset="0"/>
              </a:rPr>
              <a:t/>
            </a:r>
            <a:br>
              <a:rPr lang="en-US" sz="2000" dirty="0" smtClean="0">
                <a:latin typeface="Calibri" charset="0"/>
              </a:rPr>
            </a:br>
            <a:endParaRPr lang="en-US" sz="2000" dirty="0">
              <a:latin typeface="Calibri" charset="0"/>
            </a:endParaRPr>
          </a:p>
        </p:txBody>
      </p:sp>
      <p:sp>
        <p:nvSpPr>
          <p:cNvPr id="4" name="Slide Number Placeholder 3"/>
          <p:cNvSpPr>
            <a:spLocks noGrp="1"/>
          </p:cNvSpPr>
          <p:nvPr>
            <p:ph type="sldNum" sz="quarter" idx="10"/>
          </p:nvPr>
        </p:nvSpPr>
        <p:spPr/>
        <p:txBody>
          <a:bodyPr/>
          <a:lstStyle/>
          <a:p>
            <a:fld id="{D2304753-555F-844E-94E6-C0459ACEDBCC}" type="slidenum">
              <a:rPr lang="en-US" smtClean="0"/>
              <a:t>10</a:t>
            </a:fld>
            <a:endParaRPr lang="en-US" dirty="0"/>
          </a:p>
        </p:txBody>
      </p:sp>
    </p:spTree>
    <p:extLst>
      <p:ext uri="{BB962C8B-B14F-4D97-AF65-F5344CB8AC3E}">
        <p14:creationId xmlns:p14="http://schemas.microsoft.com/office/powerpoint/2010/main" val="1900328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1" dirty="0" smtClean="0">
                <a:latin typeface="Lucida Sans" charset="0"/>
              </a:rPr>
              <a:t>Principles of Professional Ethics</a:t>
            </a:r>
          </a:p>
          <a:p>
            <a:pPr>
              <a:buFontTx/>
              <a:buNone/>
            </a:pPr>
            <a:endParaRPr lang="en-US" sz="2400" dirty="0" smtClean="0">
              <a:latin typeface="Lucida Sans" charset="0"/>
            </a:endParaRPr>
          </a:p>
          <a:p>
            <a:pPr eaLnBrk="1" hangingPunct="1">
              <a:buFont typeface="Wingdings" charset="0"/>
              <a:buChar char="§"/>
            </a:pPr>
            <a:r>
              <a:rPr lang="en-US" sz="3200" b="1" dirty="0" smtClean="0">
                <a:latin typeface="Lucida Sans" charset="0"/>
              </a:rPr>
              <a:t>Integrity-</a:t>
            </a:r>
            <a:r>
              <a:rPr lang="en-US" sz="3200" dirty="0" smtClean="0">
                <a:latin typeface="Lucida Sans" charset="0"/>
              </a:rPr>
              <a:t>straightforward and honest in performing professional services</a:t>
            </a:r>
          </a:p>
          <a:p>
            <a:pPr eaLnBrk="1" hangingPunct="1">
              <a:buFont typeface="Wingdings" charset="0"/>
              <a:buChar char="§"/>
            </a:pPr>
            <a:r>
              <a:rPr lang="en-US" sz="3200" b="1" dirty="0" smtClean="0">
                <a:latin typeface="Lucida Sans" charset="0"/>
              </a:rPr>
              <a:t>Objectivity</a:t>
            </a:r>
            <a:r>
              <a:rPr lang="en-US" sz="3200" dirty="0" smtClean="0">
                <a:latin typeface="Lucida Sans" charset="0"/>
              </a:rPr>
              <a:t>-be fair and do not allow bias, conflict of interest or influence of others to override objectivity</a:t>
            </a:r>
          </a:p>
          <a:p>
            <a:pPr eaLnBrk="1" hangingPunct="1">
              <a:buFont typeface="Wingdings" charset="0"/>
              <a:buChar char="§"/>
            </a:pPr>
            <a:r>
              <a:rPr lang="en-US" sz="3200" b="1" dirty="0" smtClean="0">
                <a:latin typeface="Lucida Sans" charset="0"/>
              </a:rPr>
              <a:t>Professional Competence and duty of care</a:t>
            </a:r>
            <a:r>
              <a:rPr lang="en-US" sz="3200" dirty="0" smtClean="0">
                <a:latin typeface="Lucida Sans" charset="0"/>
              </a:rPr>
              <a:t>-perform services with due care, competence and diligence</a:t>
            </a:r>
          </a:p>
          <a:p>
            <a:pPr eaLnBrk="1" hangingPunct="1">
              <a:buFont typeface="Wingdings" charset="0"/>
              <a:buChar char="§"/>
            </a:pPr>
            <a:r>
              <a:rPr lang="en-US" sz="3200" b="1" dirty="0" smtClean="0">
                <a:latin typeface="Lucida Sans" charset="0"/>
              </a:rPr>
              <a:t>Confidentiality-</a:t>
            </a:r>
            <a:r>
              <a:rPr lang="en-US" sz="3200" dirty="0" smtClean="0">
                <a:latin typeface="Lucida Sans" charset="0"/>
              </a:rPr>
              <a:t>respect the confidentiality of information gathered</a:t>
            </a:r>
          </a:p>
          <a:p>
            <a:pPr eaLnBrk="1" hangingPunct="1">
              <a:buFont typeface="Wingdings" charset="0"/>
              <a:buChar char="§"/>
            </a:pPr>
            <a:r>
              <a:rPr lang="en-US" sz="3200" b="1" dirty="0" smtClean="0">
                <a:latin typeface="Lucida Sans" charset="0"/>
              </a:rPr>
              <a:t>Professional Behavior and Fidelity to professional responsibilities-</a:t>
            </a:r>
            <a:r>
              <a:rPr lang="en-US" sz="3200" dirty="0" smtClean="0">
                <a:latin typeface="Lucida Sans" charset="0"/>
              </a:rPr>
              <a:t>do not discredit profession</a:t>
            </a:r>
          </a:p>
          <a:p>
            <a:pPr eaLnBrk="1" hangingPunct="1">
              <a:buFont typeface="Wingdings" charset="0"/>
              <a:buChar char="§"/>
            </a:pPr>
            <a:r>
              <a:rPr lang="en-US" sz="3200" b="1" dirty="0" smtClean="0">
                <a:latin typeface="Lucida Sans" charset="0"/>
              </a:rPr>
              <a:t>Impartiality/objectivity </a:t>
            </a:r>
          </a:p>
          <a:p>
            <a:pPr eaLnBrk="1" hangingPunct="1">
              <a:buFont typeface="Wingdings" charset="0"/>
              <a:buChar char="§"/>
            </a:pPr>
            <a:r>
              <a:rPr lang="en-US" sz="3200" b="1" dirty="0" smtClean="0">
                <a:latin typeface="Lucida Sans" charset="0"/>
              </a:rPr>
              <a:t>Openness/full disclosure and avoiding potential or apparent conflict of interest</a:t>
            </a:r>
          </a:p>
          <a:p>
            <a:pPr lvl="1" eaLnBrk="1" hangingPunct="1">
              <a:buFont typeface="Wingdings" charset="0"/>
              <a:buChar char="§"/>
            </a:pPr>
            <a:r>
              <a:rPr lang="en-US" sz="3600" i="1" dirty="0" smtClean="0">
                <a:latin typeface="Lucida Sans" charset="0"/>
              </a:rPr>
              <a:t>These are all incorporated in the work of the AGA Ethics Board and Our Ethics handbook</a:t>
            </a:r>
          </a:p>
          <a:p>
            <a:pPr>
              <a:buFont typeface="Wingdings" charset="0"/>
              <a:buChar char="§"/>
            </a:pPr>
            <a:endParaRPr lang="en-US" sz="2000" b="1" dirty="0" smtClean="0">
              <a:latin typeface="Lucida Sans" charset="0"/>
            </a:endParaRPr>
          </a:p>
          <a:p>
            <a:pPr marL="342900" lvl="1" indent="-342900">
              <a:spcBef>
                <a:spcPct val="0"/>
              </a:spcBef>
              <a:buFontTx/>
              <a:buNone/>
            </a:pPr>
            <a:endParaRPr lang="en-US" sz="2000" dirty="0" smtClean="0">
              <a:latin typeface="Calibri" charset="0"/>
              <a:cs typeface="Calibri" charset="0"/>
            </a:endParaRPr>
          </a:p>
          <a:p>
            <a:pPr marL="342900" lvl="1" indent="-342900">
              <a:spcBef>
                <a:spcPct val="0"/>
              </a:spcBef>
              <a:buFontTx/>
              <a:buNone/>
            </a:pPr>
            <a:endParaRPr lang="en-US" sz="2000" dirty="0" smtClean="0">
              <a:latin typeface="Lucida Sans" charset="0"/>
            </a:endParaRPr>
          </a:p>
          <a:p>
            <a:pPr>
              <a:spcBef>
                <a:spcPct val="0"/>
              </a:spcBef>
              <a:buFontTx/>
              <a:buNone/>
            </a:pPr>
            <a:r>
              <a:rPr lang="en-US" sz="2000" dirty="0" smtClean="0">
                <a:latin typeface="Calibri" charset="0"/>
              </a:rPr>
              <a:t/>
            </a:r>
            <a:br>
              <a:rPr lang="en-US" sz="2000" dirty="0" smtClean="0">
                <a:latin typeface="Calibri" charset="0"/>
              </a:rPr>
            </a:br>
            <a:endParaRPr lang="en-US" sz="2000" dirty="0">
              <a:latin typeface="Calibri" charset="0"/>
            </a:endParaRPr>
          </a:p>
        </p:txBody>
      </p:sp>
      <p:sp>
        <p:nvSpPr>
          <p:cNvPr id="4" name="Slide Number Placeholder 3"/>
          <p:cNvSpPr>
            <a:spLocks noGrp="1"/>
          </p:cNvSpPr>
          <p:nvPr>
            <p:ph type="sldNum" sz="quarter" idx="10"/>
          </p:nvPr>
        </p:nvSpPr>
        <p:spPr/>
        <p:txBody>
          <a:bodyPr/>
          <a:lstStyle/>
          <a:p>
            <a:fld id="{D2304753-555F-844E-94E6-C0459ACEDBCC}" type="slidenum">
              <a:rPr lang="en-US" smtClean="0"/>
              <a:t>11</a:t>
            </a:fld>
            <a:endParaRPr lang="en-US" dirty="0"/>
          </a:p>
        </p:txBody>
      </p:sp>
    </p:spTree>
    <p:extLst>
      <p:ext uri="{BB962C8B-B14F-4D97-AF65-F5344CB8AC3E}">
        <p14:creationId xmlns:p14="http://schemas.microsoft.com/office/powerpoint/2010/main" val="352902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6200" b="1" dirty="0" smtClean="0">
                <a:latin typeface="Lucida Sans" charset="0"/>
              </a:rPr>
              <a:t>Things to Remember about Ethics</a:t>
            </a:r>
          </a:p>
          <a:p>
            <a:pPr>
              <a:buFontTx/>
              <a:buNone/>
            </a:pPr>
            <a:endParaRPr lang="en-US" sz="4000" b="1" dirty="0" smtClean="0">
              <a:latin typeface="Lucida Sans" charset="0"/>
            </a:endParaRPr>
          </a:p>
          <a:p>
            <a:pPr eaLnBrk="1" hangingPunct="1">
              <a:buFont typeface="Wingdings" charset="0"/>
              <a:buChar char="§"/>
            </a:pPr>
            <a:r>
              <a:rPr lang="en-US" sz="4800" b="1" u="sng" dirty="0" smtClean="0">
                <a:latin typeface="Lucida Sans" charset="0"/>
              </a:rPr>
              <a:t>Ethics</a:t>
            </a:r>
            <a:r>
              <a:rPr lang="en-US" sz="4800" dirty="0" smtClean="0">
                <a:latin typeface="Lucida Sans" charset="0"/>
              </a:rPr>
              <a:t> is about how we lead and live our lives personally and professionally..</a:t>
            </a:r>
          </a:p>
          <a:p>
            <a:pPr eaLnBrk="1" hangingPunct="1">
              <a:buFont typeface="Wingdings" charset="0"/>
              <a:buChar char="§"/>
            </a:pPr>
            <a:r>
              <a:rPr lang="en-US" sz="4800" b="1" u="sng" dirty="0" smtClean="0">
                <a:latin typeface="Lucida Sans" charset="0"/>
              </a:rPr>
              <a:t>Reputation </a:t>
            </a:r>
            <a:r>
              <a:rPr lang="en-US" sz="4800" dirty="0" smtClean="0">
                <a:latin typeface="Lucida Sans" charset="0"/>
              </a:rPr>
              <a:t>is who they think you are.  Character is who you really are.</a:t>
            </a:r>
          </a:p>
          <a:p>
            <a:pPr eaLnBrk="1" hangingPunct="1">
              <a:buFont typeface="Wingdings" charset="0"/>
              <a:buChar char="§"/>
            </a:pPr>
            <a:endParaRPr lang="en-US" sz="4800" dirty="0" smtClean="0">
              <a:latin typeface="Lucida Sans" charset="0"/>
            </a:endParaRPr>
          </a:p>
          <a:p>
            <a:pPr marL="685800" lvl="1" indent="-685800">
              <a:spcBef>
                <a:spcPct val="0"/>
              </a:spcBef>
            </a:pPr>
            <a:r>
              <a:rPr lang="en-US" sz="4800" b="1" u="sng" dirty="0" smtClean="0">
                <a:latin typeface="Lucida Sans" charset="0"/>
              </a:rPr>
              <a:t>You will not get all the answers that you need in any book as you traverse your professional journey-</a:t>
            </a:r>
            <a:r>
              <a:rPr lang="en-US" sz="4800" b="1" i="1" u="sng" dirty="0" smtClean="0">
                <a:latin typeface="Lucida Sans" charset="0"/>
              </a:rPr>
              <a:t>refer back to principles, codes of conduct and authoritative outside bodies who can help</a:t>
            </a:r>
          </a:p>
          <a:p>
            <a:pPr marL="685800" lvl="1" indent="-685800">
              <a:spcBef>
                <a:spcPct val="0"/>
              </a:spcBef>
            </a:pPr>
            <a:endParaRPr lang="en-US" sz="4000" dirty="0" smtClean="0">
              <a:latin typeface="Lucida Sans" charset="0"/>
            </a:endParaRPr>
          </a:p>
          <a:p>
            <a:pPr>
              <a:spcBef>
                <a:spcPct val="0"/>
              </a:spcBef>
              <a:buFontTx/>
              <a:buNone/>
            </a:pPr>
            <a:r>
              <a:rPr lang="en-US" sz="4000" dirty="0" smtClean="0">
                <a:latin typeface="Calibri" charset="0"/>
              </a:rPr>
              <a:t/>
            </a:r>
            <a:br>
              <a:rPr lang="en-US" sz="4000" dirty="0" smtClean="0">
                <a:latin typeface="Calibri" charset="0"/>
              </a:rPr>
            </a:br>
            <a:endParaRPr lang="en-US" sz="4000" dirty="0">
              <a:latin typeface="Calibri" charset="0"/>
            </a:endParaRPr>
          </a:p>
        </p:txBody>
      </p:sp>
      <p:sp>
        <p:nvSpPr>
          <p:cNvPr id="4" name="Slide Number Placeholder 3"/>
          <p:cNvSpPr>
            <a:spLocks noGrp="1"/>
          </p:cNvSpPr>
          <p:nvPr>
            <p:ph type="sldNum" sz="quarter" idx="10"/>
          </p:nvPr>
        </p:nvSpPr>
        <p:spPr/>
        <p:txBody>
          <a:bodyPr/>
          <a:lstStyle/>
          <a:p>
            <a:fld id="{D2304753-555F-844E-94E6-C0459ACEDBCC}" type="slidenum">
              <a:rPr lang="en-US" smtClean="0"/>
              <a:t>12</a:t>
            </a:fld>
            <a:endParaRPr lang="en-US" dirty="0"/>
          </a:p>
        </p:txBody>
      </p:sp>
    </p:spTree>
    <p:extLst>
      <p:ext uri="{BB962C8B-B14F-4D97-AF65-F5344CB8AC3E}">
        <p14:creationId xmlns:p14="http://schemas.microsoft.com/office/powerpoint/2010/main" val="1357748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304753-555F-844E-94E6-C0459ACEDBCC}" type="slidenum">
              <a:rPr lang="en-US" smtClean="0"/>
              <a:t>13</a:t>
            </a:fld>
            <a:endParaRPr lang="en-US" dirty="0"/>
          </a:p>
        </p:txBody>
      </p:sp>
    </p:spTree>
    <p:extLst>
      <p:ext uri="{BB962C8B-B14F-4D97-AF65-F5344CB8AC3E}">
        <p14:creationId xmlns:p14="http://schemas.microsoft.com/office/powerpoint/2010/main" val="16180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1" dirty="0" smtClean="0">
                <a:latin typeface="Lucida Sans" charset="0"/>
              </a:rPr>
              <a:t>Why do organizations like AGA have a Code of Ethics?</a:t>
            </a:r>
          </a:p>
          <a:p>
            <a:pPr>
              <a:buFontTx/>
              <a:buNone/>
            </a:pPr>
            <a:endParaRPr lang="en-US" sz="2400" b="1" dirty="0" smtClean="0">
              <a:latin typeface="Lucida Sans" charset="0"/>
            </a:endParaRPr>
          </a:p>
          <a:p>
            <a:pPr eaLnBrk="1" hangingPunct="1">
              <a:lnSpc>
                <a:spcPct val="90000"/>
              </a:lnSpc>
              <a:buFont typeface="Wingdings" charset="0"/>
              <a:buChar char="§"/>
            </a:pPr>
            <a:r>
              <a:rPr lang="en-US" sz="3200" dirty="0" smtClean="0">
                <a:latin typeface="Lucida Sans" charset="0"/>
              </a:rPr>
              <a:t>Code of Ethics and professional standards are the hallmarks of the profession.</a:t>
            </a:r>
          </a:p>
          <a:p>
            <a:pPr eaLnBrk="1" hangingPunct="1">
              <a:lnSpc>
                <a:spcPct val="90000"/>
              </a:lnSpc>
              <a:buFont typeface="Wingdings" charset="0"/>
              <a:buChar char="§"/>
            </a:pPr>
            <a:r>
              <a:rPr lang="en-US" sz="3200" dirty="0" smtClean="0">
                <a:latin typeface="Lucida Sans" charset="0"/>
              </a:rPr>
              <a:t>Reinforces organizational commitment to ethics and set the tone at the top</a:t>
            </a:r>
          </a:p>
          <a:p>
            <a:pPr eaLnBrk="1" hangingPunct="1">
              <a:lnSpc>
                <a:spcPct val="90000"/>
              </a:lnSpc>
              <a:buFont typeface="Wingdings" charset="0"/>
              <a:buChar char="§"/>
            </a:pPr>
            <a:r>
              <a:rPr lang="en-US" sz="3200" dirty="0" smtClean="0">
                <a:latin typeface="Lucida Sans" charset="0"/>
              </a:rPr>
              <a:t>Accounting, auditing, medical profession, architectural profession, etc. – there is a cost of ethical failure- look at cost of liability insurance.  Having strong ethics is good business</a:t>
            </a:r>
            <a:endParaRPr lang="en-US" sz="3200" dirty="0">
              <a:latin typeface="Lucida Sans" charset="0"/>
            </a:endParaRPr>
          </a:p>
        </p:txBody>
      </p:sp>
      <p:sp>
        <p:nvSpPr>
          <p:cNvPr id="4" name="Slide Number Placeholder 3"/>
          <p:cNvSpPr>
            <a:spLocks noGrp="1"/>
          </p:cNvSpPr>
          <p:nvPr>
            <p:ph type="sldNum" sz="quarter" idx="10"/>
          </p:nvPr>
        </p:nvSpPr>
        <p:spPr/>
        <p:txBody>
          <a:bodyPr/>
          <a:lstStyle/>
          <a:p>
            <a:fld id="{D2304753-555F-844E-94E6-C0459ACEDBCC}" type="slidenum">
              <a:rPr lang="en-US" smtClean="0"/>
              <a:t>14</a:t>
            </a:fld>
            <a:endParaRPr lang="en-US" dirty="0"/>
          </a:p>
        </p:txBody>
      </p:sp>
    </p:spTree>
    <p:extLst>
      <p:ext uri="{BB962C8B-B14F-4D97-AF65-F5344CB8AC3E}">
        <p14:creationId xmlns:p14="http://schemas.microsoft.com/office/powerpoint/2010/main" val="10878964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1" dirty="0" smtClean="0">
                <a:latin typeface="Lucida Sans" charset="0"/>
              </a:rPr>
              <a:t>Further Thoughts on Ethics</a:t>
            </a:r>
          </a:p>
          <a:p>
            <a:pPr>
              <a:buFontTx/>
              <a:buNone/>
            </a:pPr>
            <a:endParaRPr lang="en-US" sz="4000" b="1" dirty="0" smtClean="0">
              <a:latin typeface="Lucida Sans" charset="0"/>
            </a:endParaRPr>
          </a:p>
          <a:p>
            <a:pPr eaLnBrk="1" hangingPunct="1">
              <a:buFont typeface="Wingdings" charset="0"/>
              <a:buChar char="§"/>
            </a:pPr>
            <a:r>
              <a:rPr lang="en-US" sz="4800" dirty="0" smtClean="0">
                <a:latin typeface="Lucida Sans" charset="0"/>
              </a:rPr>
              <a:t>Advice:  If you are new to an organization what is the first thing you should do?-consult the code of ethics and existing policies</a:t>
            </a:r>
          </a:p>
          <a:p>
            <a:pPr eaLnBrk="1" hangingPunct="1">
              <a:buFont typeface="Wingdings" charset="0"/>
              <a:buChar char="§"/>
            </a:pPr>
            <a:endParaRPr lang="en-US" sz="2400" dirty="0" smtClean="0">
              <a:latin typeface="Lucida Sans" charset="0"/>
            </a:endParaRPr>
          </a:p>
          <a:p>
            <a:pPr eaLnBrk="1" hangingPunct="1">
              <a:buFont typeface="Wingdings" charset="0"/>
              <a:buChar char="§"/>
            </a:pPr>
            <a:r>
              <a:rPr lang="en-US" sz="4800" dirty="0" smtClean="0">
                <a:latin typeface="Lucida Sans" charset="0"/>
              </a:rPr>
              <a:t>Questions to ask yourself as you go about your work: Why should anyone want to lead you? And why should anyone want to be led by you?</a:t>
            </a:r>
          </a:p>
          <a:p>
            <a:pPr eaLnBrk="1" hangingPunct="1">
              <a:buFont typeface="Wingdings" charset="0"/>
              <a:buChar char="§"/>
            </a:pPr>
            <a:r>
              <a:rPr lang="en-US" sz="4800" dirty="0" smtClean="0">
                <a:latin typeface="Lucida Sans" charset="0"/>
              </a:rPr>
              <a:t>Remember your obligations to the public and the accounting profession</a:t>
            </a:r>
          </a:p>
          <a:p>
            <a:pPr eaLnBrk="1" hangingPunct="1">
              <a:buFont typeface="Wingdings" charset="0"/>
              <a:buChar char="§"/>
            </a:pPr>
            <a:endParaRPr lang="en-US" sz="2400" dirty="0" smtClean="0">
              <a:latin typeface="Lucida Sans" charset="0"/>
            </a:endParaRPr>
          </a:p>
          <a:p>
            <a:pPr eaLnBrk="1" hangingPunct="1">
              <a:buFont typeface="Wingdings" charset="0"/>
              <a:buChar char="§"/>
            </a:pPr>
            <a:endParaRPr lang="en-US" sz="4800" dirty="0" smtClean="0">
              <a:latin typeface="Lucida Sans" charset="0"/>
            </a:endParaRPr>
          </a:p>
          <a:p>
            <a:pPr marL="685800" lvl="1" indent="-685800">
              <a:spcBef>
                <a:spcPct val="0"/>
              </a:spcBef>
            </a:pPr>
            <a:endParaRPr lang="en-US" sz="4000" dirty="0" smtClean="0">
              <a:latin typeface="Calibri" charset="0"/>
              <a:cs typeface="Calibri" charset="0"/>
            </a:endParaRPr>
          </a:p>
          <a:p>
            <a:pPr marL="685800" lvl="1" indent="-685800">
              <a:spcBef>
                <a:spcPct val="0"/>
              </a:spcBef>
            </a:pPr>
            <a:endParaRPr lang="en-US" sz="4000" dirty="0" smtClean="0">
              <a:latin typeface="Lucida Sans" charset="0"/>
            </a:endParaRPr>
          </a:p>
          <a:p>
            <a:pPr>
              <a:spcBef>
                <a:spcPct val="0"/>
              </a:spcBef>
              <a:buFontTx/>
              <a:buNone/>
            </a:pPr>
            <a:r>
              <a:rPr lang="en-US" sz="4000" dirty="0" smtClean="0">
                <a:latin typeface="Calibri" charset="0"/>
              </a:rPr>
              <a:t/>
            </a:r>
            <a:br>
              <a:rPr lang="en-US" sz="4000" dirty="0" smtClean="0">
                <a:latin typeface="Calibri" charset="0"/>
              </a:rPr>
            </a:br>
            <a:endParaRPr lang="en-US" sz="4000" dirty="0" smtClean="0">
              <a:latin typeface="Calibri" charset="0"/>
            </a:endParaRPr>
          </a:p>
          <a:p>
            <a:pPr marL="685800" lvl="1" indent="-685800">
              <a:spcBef>
                <a:spcPct val="0"/>
              </a:spcBef>
            </a:pPr>
            <a:endParaRPr lang="en-US" sz="4000" dirty="0" smtClean="0">
              <a:latin typeface="Lucida Sans" charset="0"/>
            </a:endParaRPr>
          </a:p>
          <a:p>
            <a:pPr>
              <a:spcBef>
                <a:spcPct val="0"/>
              </a:spcBef>
              <a:buFontTx/>
              <a:buNone/>
            </a:pPr>
            <a:r>
              <a:rPr lang="en-US" sz="4000" dirty="0" smtClean="0">
                <a:latin typeface="Calibri" charset="0"/>
              </a:rPr>
              <a:t/>
            </a:r>
            <a:br>
              <a:rPr lang="en-US" sz="4000" dirty="0" smtClean="0">
                <a:latin typeface="Calibri" charset="0"/>
              </a:rPr>
            </a:br>
            <a:endParaRPr lang="en-US" sz="4000" dirty="0">
              <a:latin typeface="Calibri" charset="0"/>
            </a:endParaRPr>
          </a:p>
        </p:txBody>
      </p:sp>
      <p:sp>
        <p:nvSpPr>
          <p:cNvPr id="4" name="Slide Number Placeholder 3"/>
          <p:cNvSpPr>
            <a:spLocks noGrp="1"/>
          </p:cNvSpPr>
          <p:nvPr>
            <p:ph type="sldNum" sz="quarter" idx="10"/>
          </p:nvPr>
        </p:nvSpPr>
        <p:spPr/>
        <p:txBody>
          <a:bodyPr/>
          <a:lstStyle/>
          <a:p>
            <a:fld id="{D2304753-555F-844E-94E6-C0459ACEDBCC}" type="slidenum">
              <a:rPr lang="en-US" smtClean="0"/>
              <a:t>15</a:t>
            </a:fld>
            <a:endParaRPr lang="en-US" dirty="0"/>
          </a:p>
        </p:txBody>
      </p:sp>
    </p:spTree>
    <p:extLst>
      <p:ext uri="{BB962C8B-B14F-4D97-AF65-F5344CB8AC3E}">
        <p14:creationId xmlns:p14="http://schemas.microsoft.com/office/powerpoint/2010/main" val="1042218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1" dirty="0" smtClean="0">
                <a:latin typeface="Lucida Sans" charset="0"/>
              </a:rPr>
              <a:t>Ethical Dilemmas</a:t>
            </a:r>
          </a:p>
          <a:p>
            <a:pPr>
              <a:buFontTx/>
              <a:buNone/>
            </a:pPr>
            <a:endParaRPr lang="en-US" sz="4000" b="1" dirty="0" smtClean="0">
              <a:latin typeface="Lucida Sans" charset="0"/>
            </a:endParaRPr>
          </a:p>
          <a:p>
            <a:pPr eaLnBrk="1" hangingPunct="1">
              <a:buFont typeface="Wingdings" charset="0"/>
              <a:buChar char="§"/>
            </a:pPr>
            <a:r>
              <a:rPr lang="en-US" sz="4800" dirty="0" smtClean="0">
                <a:latin typeface="Lucida Sans" charset="0"/>
              </a:rPr>
              <a:t>Do you sometimes overlook transgressions, bending the rule to help a colleague, overlooking information that may be damaging?</a:t>
            </a:r>
          </a:p>
          <a:p>
            <a:pPr eaLnBrk="1" hangingPunct="1">
              <a:buFont typeface="Wingdings" charset="0"/>
              <a:buChar char="§"/>
            </a:pPr>
            <a:r>
              <a:rPr lang="en-US" sz="4800" dirty="0" smtClean="0">
                <a:latin typeface="Lucida Sans" charset="0"/>
              </a:rPr>
              <a:t>Too busy – not focused sometimes</a:t>
            </a:r>
          </a:p>
          <a:p>
            <a:pPr eaLnBrk="1" hangingPunct="1">
              <a:buFont typeface="Wingdings" charset="0"/>
              <a:buChar char="§"/>
            </a:pPr>
            <a:r>
              <a:rPr lang="en-US" sz="4800" dirty="0" smtClean="0">
                <a:latin typeface="Lucida Sans" charset="0"/>
              </a:rPr>
              <a:t>Back to basics – Ethics is about</a:t>
            </a:r>
          </a:p>
          <a:p>
            <a:pPr lvl="1" eaLnBrk="1" hangingPunct="1">
              <a:buFont typeface="Wingdings" charset="0"/>
              <a:buChar char="§"/>
            </a:pPr>
            <a:r>
              <a:rPr lang="en-US" sz="4800" dirty="0" smtClean="0">
                <a:latin typeface="Lucida Sans" charset="0"/>
              </a:rPr>
              <a:t>Relationships, </a:t>
            </a:r>
          </a:p>
          <a:p>
            <a:pPr lvl="1" eaLnBrk="1" hangingPunct="1">
              <a:buFont typeface="Wingdings" charset="0"/>
              <a:buChar char="§"/>
            </a:pPr>
            <a:r>
              <a:rPr lang="en-US" sz="4800" dirty="0" smtClean="0">
                <a:latin typeface="Lucida Sans" charset="0"/>
              </a:rPr>
              <a:t>Well-informed conscience, </a:t>
            </a:r>
          </a:p>
          <a:p>
            <a:pPr lvl="1" eaLnBrk="1" hangingPunct="1">
              <a:buFont typeface="Wingdings" charset="0"/>
              <a:buChar char="§"/>
            </a:pPr>
            <a:r>
              <a:rPr lang="en-US" sz="4800" dirty="0" smtClean="0">
                <a:latin typeface="Lucida Sans" charset="0"/>
              </a:rPr>
              <a:t>Being true to the idea of who we are and what we stand for, and </a:t>
            </a:r>
          </a:p>
          <a:p>
            <a:pPr lvl="1" eaLnBrk="1" hangingPunct="1">
              <a:buFont typeface="Wingdings" charset="0"/>
              <a:buChar char="§"/>
            </a:pPr>
            <a:r>
              <a:rPr lang="en-US" sz="4800" dirty="0" smtClean="0">
                <a:latin typeface="Lucida Sans" charset="0"/>
              </a:rPr>
              <a:t>Having the courage to explore difficult questions and accepting the costs (accountability and responsibility)</a:t>
            </a:r>
          </a:p>
          <a:p>
            <a:pPr>
              <a:buFontTx/>
              <a:buNone/>
            </a:pPr>
            <a:endParaRPr lang="en-US" sz="4000" b="1" dirty="0" smtClean="0">
              <a:latin typeface="Lucida Sans" charset="0"/>
            </a:endParaRPr>
          </a:p>
          <a:p>
            <a:pPr lvl="1">
              <a:spcBef>
                <a:spcPct val="0"/>
              </a:spcBef>
              <a:buFontTx/>
              <a:buNone/>
            </a:pPr>
            <a:endParaRPr lang="en-US" sz="4000" dirty="0" smtClean="0">
              <a:latin typeface="Calibri" charset="0"/>
              <a:cs typeface="Calibri" charset="0"/>
            </a:endParaRPr>
          </a:p>
          <a:p>
            <a:pPr lvl="1">
              <a:spcBef>
                <a:spcPct val="0"/>
              </a:spcBef>
              <a:buFontTx/>
              <a:buNone/>
            </a:pPr>
            <a:endParaRPr lang="en-US" sz="4000" dirty="0" smtClean="0">
              <a:latin typeface="Lucida Sans" charset="0"/>
            </a:endParaRPr>
          </a:p>
          <a:p>
            <a:pPr>
              <a:spcBef>
                <a:spcPct val="0"/>
              </a:spcBef>
              <a:buFontTx/>
              <a:buNone/>
            </a:pPr>
            <a:r>
              <a:rPr lang="en-US" sz="4000" dirty="0" smtClean="0">
                <a:latin typeface="Calibri" charset="0"/>
              </a:rPr>
              <a:t/>
            </a:r>
            <a:br>
              <a:rPr lang="en-US" sz="4000" dirty="0" smtClean="0">
                <a:latin typeface="Calibri" charset="0"/>
              </a:rPr>
            </a:br>
            <a:endParaRPr lang="en-US" sz="4000" dirty="0" smtClean="0">
              <a:latin typeface="Calibri" charset="0"/>
            </a:endParaRPr>
          </a:p>
          <a:p>
            <a:pPr fontAlgn="base"/>
            <a:endParaRPr lang="en-US" u="none" dirty="0">
              <a:solidFill>
                <a:srgbClr val="003950"/>
              </a:solidFill>
            </a:endParaRPr>
          </a:p>
        </p:txBody>
      </p:sp>
      <p:sp>
        <p:nvSpPr>
          <p:cNvPr id="4" name="Slide Number Placeholder 3"/>
          <p:cNvSpPr>
            <a:spLocks noGrp="1"/>
          </p:cNvSpPr>
          <p:nvPr>
            <p:ph type="sldNum" sz="quarter" idx="10"/>
          </p:nvPr>
        </p:nvSpPr>
        <p:spPr/>
        <p:txBody>
          <a:bodyPr/>
          <a:lstStyle/>
          <a:p>
            <a:fld id="{D2304753-555F-844E-94E6-C0459ACEDBCC}" type="slidenum">
              <a:rPr lang="en-US" smtClean="0"/>
              <a:t>16</a:t>
            </a:fld>
            <a:endParaRPr lang="en-US" dirty="0"/>
          </a:p>
        </p:txBody>
      </p:sp>
    </p:spTree>
    <p:extLst>
      <p:ext uri="{BB962C8B-B14F-4D97-AF65-F5344CB8AC3E}">
        <p14:creationId xmlns:p14="http://schemas.microsoft.com/office/powerpoint/2010/main" val="183447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304753-555F-844E-94E6-C0459ACEDBCC}" type="slidenum">
              <a:rPr lang="en-US" smtClean="0"/>
              <a:t>17</a:t>
            </a:fld>
            <a:endParaRPr lang="en-US" dirty="0"/>
          </a:p>
        </p:txBody>
      </p:sp>
    </p:spTree>
    <p:extLst>
      <p:ext uri="{BB962C8B-B14F-4D97-AF65-F5344CB8AC3E}">
        <p14:creationId xmlns:p14="http://schemas.microsoft.com/office/powerpoint/2010/main" val="874302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304753-555F-844E-94E6-C0459ACEDBCC}" type="slidenum">
              <a:rPr lang="en-US" smtClean="0"/>
              <a:t>18</a:t>
            </a:fld>
            <a:endParaRPr lang="en-US" dirty="0"/>
          </a:p>
        </p:txBody>
      </p:sp>
    </p:spTree>
    <p:extLst>
      <p:ext uri="{BB962C8B-B14F-4D97-AF65-F5344CB8AC3E}">
        <p14:creationId xmlns:p14="http://schemas.microsoft.com/office/powerpoint/2010/main" val="12915121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304753-555F-844E-94E6-C0459ACEDBCC}" type="slidenum">
              <a:rPr lang="en-US" smtClean="0"/>
              <a:t>19</a:t>
            </a:fld>
            <a:endParaRPr lang="en-US" dirty="0"/>
          </a:p>
        </p:txBody>
      </p:sp>
    </p:spTree>
    <p:extLst>
      <p:ext uri="{BB962C8B-B14F-4D97-AF65-F5344CB8AC3E}">
        <p14:creationId xmlns:p14="http://schemas.microsoft.com/office/powerpoint/2010/main" val="15711222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1" dirty="0" smtClean="0">
                <a:latin typeface="Lucida Sans" charset="0"/>
              </a:rPr>
              <a:t>Further Ethical Problems in Real Life</a:t>
            </a:r>
          </a:p>
          <a:p>
            <a:pPr eaLnBrk="1" hangingPunct="1">
              <a:buFont typeface="Wingdings" charset="0"/>
              <a:buChar char="§"/>
            </a:pPr>
            <a:r>
              <a:rPr lang="en-US" sz="4000" dirty="0" smtClean="0">
                <a:latin typeface="Lucida Sans" charset="0"/>
              </a:rPr>
              <a:t>Acceptance of gifts-limits-Know them and be careful of appearances as well</a:t>
            </a:r>
          </a:p>
          <a:p>
            <a:pPr eaLnBrk="1" hangingPunct="1">
              <a:lnSpc>
                <a:spcPct val="150000"/>
              </a:lnSpc>
              <a:buFont typeface="Wingdings" charset="0"/>
              <a:buChar char="§"/>
            </a:pPr>
            <a:r>
              <a:rPr lang="en-US" sz="4000" dirty="0" smtClean="0">
                <a:latin typeface="Lucida Sans" charset="0"/>
              </a:rPr>
              <a:t>Misuse of government property</a:t>
            </a:r>
          </a:p>
          <a:p>
            <a:pPr eaLnBrk="1" hangingPunct="1">
              <a:buFont typeface="Wingdings" charset="0"/>
              <a:buChar char="§"/>
            </a:pPr>
            <a:r>
              <a:rPr lang="en-US" sz="4000" b="1" dirty="0" smtClean="0">
                <a:latin typeface="Lucida Sans" charset="0"/>
              </a:rPr>
              <a:t>Hatch Act</a:t>
            </a:r>
            <a:r>
              <a:rPr lang="en-US" sz="4000" dirty="0" smtClean="0">
                <a:latin typeface="Lucida Sans" charset="0"/>
              </a:rPr>
              <a:t> – prohibition of federal employees from engaging in partisan political activity at any level of government (this applies to State and Local offices too).</a:t>
            </a:r>
          </a:p>
          <a:p>
            <a:pPr eaLnBrk="1" hangingPunct="1">
              <a:buFont typeface="Wingdings" charset="0"/>
              <a:buChar char="§"/>
            </a:pPr>
            <a:r>
              <a:rPr lang="en-US" sz="4000" b="1" dirty="0" smtClean="0">
                <a:latin typeface="Lucida Sans" charset="0"/>
              </a:rPr>
              <a:t>Privacy Act</a:t>
            </a:r>
            <a:r>
              <a:rPr lang="en-US" sz="4000" dirty="0" smtClean="0">
                <a:latin typeface="Lucida Sans" charset="0"/>
              </a:rPr>
              <a:t> - Unauthorized disclosure of information related to your work that has not been cleared through the chain of command</a:t>
            </a:r>
          </a:p>
          <a:p>
            <a:pPr eaLnBrk="1" hangingPunct="1">
              <a:buFont typeface="Wingdings" charset="0"/>
              <a:buChar char="§"/>
            </a:pPr>
            <a:r>
              <a:rPr lang="en-US" sz="4000" b="1" u="sng" dirty="0" smtClean="0">
                <a:latin typeface="Lucida Sans" charset="0"/>
              </a:rPr>
              <a:t>Post Employment Violations</a:t>
            </a:r>
            <a:r>
              <a:rPr lang="en-US" sz="4000" dirty="0" smtClean="0">
                <a:latin typeface="Lucida Sans" charset="0"/>
              </a:rPr>
              <a:t>:  Please check with OGE or your agency</a:t>
            </a:r>
            <a:r>
              <a:rPr lang="ja-JP" altLang="en-US" sz="4000" dirty="0" smtClean="0">
                <a:latin typeface="Lucida Sans" charset="0"/>
              </a:rPr>
              <a:t>’</a:t>
            </a:r>
            <a:r>
              <a:rPr lang="en-US" sz="4000" dirty="0" smtClean="0">
                <a:latin typeface="Lucida Sans" charset="0"/>
              </a:rPr>
              <a:t>s ethics office.</a:t>
            </a:r>
          </a:p>
          <a:p>
            <a:pPr eaLnBrk="1" hangingPunct="1">
              <a:lnSpc>
                <a:spcPct val="90000"/>
              </a:lnSpc>
              <a:buFontTx/>
              <a:buNone/>
            </a:pPr>
            <a:endParaRPr lang="en-US" sz="4000" dirty="0" smtClean="0">
              <a:latin typeface="Lucida Sans" charset="0"/>
            </a:endParaRPr>
          </a:p>
          <a:p>
            <a:pPr marL="685800" lvl="1" indent="-685800">
              <a:spcBef>
                <a:spcPct val="0"/>
              </a:spcBef>
            </a:pPr>
            <a:endParaRPr lang="en-US" sz="4000" dirty="0" smtClean="0">
              <a:latin typeface="Calibri" charset="0"/>
              <a:cs typeface="Calibri" charset="0"/>
            </a:endParaRPr>
          </a:p>
          <a:p>
            <a:pPr marL="685800" lvl="1" indent="-685800">
              <a:spcBef>
                <a:spcPct val="0"/>
              </a:spcBef>
            </a:pPr>
            <a:endParaRPr lang="en-US" sz="4000" dirty="0" smtClean="0">
              <a:latin typeface="Lucida Sans" charset="0"/>
            </a:endParaRPr>
          </a:p>
          <a:p>
            <a:pPr>
              <a:spcBef>
                <a:spcPct val="0"/>
              </a:spcBef>
              <a:buFontTx/>
              <a:buNone/>
            </a:pPr>
            <a:r>
              <a:rPr lang="en-US" sz="4000" dirty="0" smtClean="0">
                <a:latin typeface="Calibri" charset="0"/>
              </a:rPr>
              <a:t/>
            </a:r>
            <a:br>
              <a:rPr lang="en-US" sz="4000" dirty="0" smtClean="0">
                <a:latin typeface="Calibri" charset="0"/>
              </a:rPr>
            </a:br>
            <a:endParaRPr lang="en-US" sz="4000" dirty="0" smtClean="0">
              <a:latin typeface="Calibri" charset="0"/>
            </a:endParaRPr>
          </a:p>
          <a:p>
            <a:endParaRPr lang="en-US" dirty="0"/>
          </a:p>
        </p:txBody>
      </p:sp>
      <p:sp>
        <p:nvSpPr>
          <p:cNvPr id="4" name="Slide Number Placeholder 3"/>
          <p:cNvSpPr>
            <a:spLocks noGrp="1"/>
          </p:cNvSpPr>
          <p:nvPr>
            <p:ph type="sldNum" sz="quarter" idx="10"/>
          </p:nvPr>
        </p:nvSpPr>
        <p:spPr/>
        <p:txBody>
          <a:bodyPr/>
          <a:lstStyle/>
          <a:p>
            <a:fld id="{D2304753-555F-844E-94E6-C0459ACEDBCC}" type="slidenum">
              <a:rPr lang="en-US" smtClean="0"/>
              <a:t>20</a:t>
            </a:fld>
            <a:endParaRPr lang="en-US" dirty="0"/>
          </a:p>
        </p:txBody>
      </p:sp>
    </p:spTree>
    <p:extLst>
      <p:ext uri="{BB962C8B-B14F-4D97-AF65-F5344CB8AC3E}">
        <p14:creationId xmlns:p14="http://schemas.microsoft.com/office/powerpoint/2010/main" val="1024771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1" dirty="0" smtClean="0">
                <a:latin typeface="Lucida Sans" charset="0"/>
              </a:rPr>
              <a:t>Further Thoughts on Ethics</a:t>
            </a:r>
          </a:p>
          <a:p>
            <a:pPr>
              <a:buFontTx/>
              <a:buNone/>
            </a:pPr>
            <a:endParaRPr lang="en-US" sz="4000" b="1" dirty="0" smtClean="0">
              <a:latin typeface="Lucida Sans" charset="0"/>
            </a:endParaRPr>
          </a:p>
          <a:p>
            <a:pPr eaLnBrk="1" hangingPunct="1">
              <a:buFont typeface="Wingdings" charset="0"/>
              <a:buChar char="§"/>
            </a:pPr>
            <a:r>
              <a:rPr lang="en-US" sz="4800" dirty="0" smtClean="0">
                <a:latin typeface="Lucida Sans" charset="0"/>
              </a:rPr>
              <a:t>Advice:  If you are new to an organization what is the first thing you should do?-consult the code of ethics and existing policies</a:t>
            </a:r>
          </a:p>
          <a:p>
            <a:pPr eaLnBrk="1" hangingPunct="1">
              <a:buFont typeface="Wingdings" charset="0"/>
              <a:buChar char="§"/>
            </a:pPr>
            <a:endParaRPr lang="en-US" sz="2400" dirty="0" smtClean="0">
              <a:latin typeface="Lucida Sans" charset="0"/>
            </a:endParaRPr>
          </a:p>
          <a:p>
            <a:pPr eaLnBrk="1" hangingPunct="1">
              <a:buFont typeface="Wingdings" charset="0"/>
              <a:buChar char="§"/>
            </a:pPr>
            <a:r>
              <a:rPr lang="en-US" sz="4800" dirty="0" smtClean="0">
                <a:latin typeface="Lucida Sans" charset="0"/>
              </a:rPr>
              <a:t>Questions to ask yourself as you go about your work: Why should anyone want to lead you? And why should anyone want to be led by you?</a:t>
            </a:r>
          </a:p>
          <a:p>
            <a:pPr eaLnBrk="1" hangingPunct="1">
              <a:buFont typeface="Wingdings" charset="0"/>
              <a:buChar char="§"/>
            </a:pPr>
            <a:r>
              <a:rPr lang="en-US" sz="4800" dirty="0" smtClean="0">
                <a:latin typeface="Lucida Sans" charset="0"/>
              </a:rPr>
              <a:t>Remember your obligations to the public and the accounting profession</a:t>
            </a:r>
          </a:p>
          <a:p>
            <a:pPr eaLnBrk="1" hangingPunct="1">
              <a:buFont typeface="Wingdings" charset="0"/>
              <a:buChar char="§"/>
            </a:pPr>
            <a:endParaRPr lang="en-US" sz="2400" dirty="0" smtClean="0">
              <a:latin typeface="Lucida Sans" charset="0"/>
            </a:endParaRPr>
          </a:p>
          <a:p>
            <a:pPr eaLnBrk="1" hangingPunct="1">
              <a:buFont typeface="Wingdings" charset="0"/>
              <a:buChar char="§"/>
            </a:pPr>
            <a:endParaRPr lang="en-US" sz="4800" dirty="0" smtClean="0">
              <a:latin typeface="Lucida Sans" charset="0"/>
            </a:endParaRPr>
          </a:p>
          <a:p>
            <a:pPr marL="685800" lvl="1" indent="-685800">
              <a:spcBef>
                <a:spcPct val="0"/>
              </a:spcBef>
            </a:pPr>
            <a:endParaRPr lang="en-US" sz="4000" dirty="0" smtClean="0">
              <a:latin typeface="Calibri" charset="0"/>
              <a:cs typeface="Calibri" charset="0"/>
            </a:endParaRPr>
          </a:p>
          <a:p>
            <a:pPr marL="685800" lvl="1" indent="-685800">
              <a:spcBef>
                <a:spcPct val="0"/>
              </a:spcBef>
            </a:pPr>
            <a:endParaRPr lang="en-US" sz="4000" dirty="0" smtClean="0">
              <a:latin typeface="Lucida Sans" charset="0"/>
            </a:endParaRPr>
          </a:p>
          <a:p>
            <a:pPr>
              <a:spcBef>
                <a:spcPct val="0"/>
              </a:spcBef>
              <a:buFontTx/>
              <a:buNone/>
            </a:pPr>
            <a:r>
              <a:rPr lang="en-US" sz="4000" dirty="0" smtClean="0">
                <a:latin typeface="Calibri" charset="0"/>
              </a:rPr>
              <a:t/>
            </a:r>
            <a:br>
              <a:rPr lang="en-US" sz="4000" dirty="0" smtClean="0">
                <a:latin typeface="Calibri" charset="0"/>
              </a:rPr>
            </a:br>
            <a:endParaRPr lang="en-US" sz="4000" dirty="0" smtClean="0">
              <a:latin typeface="Calibri" charset="0"/>
            </a:endParaRPr>
          </a:p>
          <a:p>
            <a:pPr marL="685800" lvl="1" indent="-685800">
              <a:spcBef>
                <a:spcPct val="0"/>
              </a:spcBef>
            </a:pPr>
            <a:endParaRPr lang="en-US" sz="4000" dirty="0" smtClean="0">
              <a:latin typeface="Lucida Sans" charset="0"/>
            </a:endParaRPr>
          </a:p>
          <a:p>
            <a:pPr>
              <a:spcBef>
                <a:spcPct val="0"/>
              </a:spcBef>
              <a:buFontTx/>
              <a:buNone/>
            </a:pPr>
            <a:r>
              <a:rPr lang="en-US" sz="4000" dirty="0" smtClean="0">
                <a:latin typeface="Calibri" charset="0"/>
              </a:rPr>
              <a:t/>
            </a:r>
            <a:br>
              <a:rPr lang="en-US" sz="4000" dirty="0" smtClean="0">
                <a:latin typeface="Calibri" charset="0"/>
              </a:rPr>
            </a:br>
            <a:endParaRPr lang="en-US" sz="4000" dirty="0">
              <a:latin typeface="Calibri" charset="0"/>
            </a:endParaRPr>
          </a:p>
        </p:txBody>
      </p:sp>
      <p:sp>
        <p:nvSpPr>
          <p:cNvPr id="4" name="Slide Number Placeholder 3"/>
          <p:cNvSpPr>
            <a:spLocks noGrp="1"/>
          </p:cNvSpPr>
          <p:nvPr>
            <p:ph type="sldNum" sz="quarter" idx="10"/>
          </p:nvPr>
        </p:nvSpPr>
        <p:spPr/>
        <p:txBody>
          <a:bodyPr/>
          <a:lstStyle/>
          <a:p>
            <a:fld id="{D2304753-555F-844E-94E6-C0459ACEDBCC}" type="slidenum">
              <a:rPr lang="en-US" smtClean="0"/>
              <a:t>21</a:t>
            </a:fld>
            <a:endParaRPr lang="en-US" dirty="0"/>
          </a:p>
        </p:txBody>
      </p:sp>
    </p:spTree>
    <p:extLst>
      <p:ext uri="{BB962C8B-B14F-4D97-AF65-F5344CB8AC3E}">
        <p14:creationId xmlns:p14="http://schemas.microsoft.com/office/powerpoint/2010/main" val="15967535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1219261" rtl="0" eaLnBrk="1" fontAlgn="auto" latinLnBrk="0" hangingPunct="1">
              <a:lnSpc>
                <a:spcPct val="100000"/>
              </a:lnSpc>
              <a:spcBef>
                <a:spcPts val="0"/>
              </a:spcBef>
              <a:spcAft>
                <a:spcPts val="0"/>
              </a:spcAft>
              <a:buClrTx/>
              <a:buSzTx/>
              <a:buFontTx/>
              <a:buNone/>
              <a:tabLst/>
              <a:defRPr/>
            </a:pPr>
            <a:r>
              <a:rPr lang="en-US" dirty="0" smtClean="0"/>
              <a:t>Drag Picture and Send to Back</a:t>
            </a:r>
          </a:p>
          <a:p>
            <a:endParaRPr lang="en-US" dirty="0"/>
          </a:p>
        </p:txBody>
      </p:sp>
      <p:sp>
        <p:nvSpPr>
          <p:cNvPr id="4" name="Slide Number Placeholder 3"/>
          <p:cNvSpPr>
            <a:spLocks noGrp="1"/>
          </p:cNvSpPr>
          <p:nvPr>
            <p:ph type="sldNum" sz="quarter" idx="10"/>
          </p:nvPr>
        </p:nvSpPr>
        <p:spPr/>
        <p:txBody>
          <a:bodyPr/>
          <a:lstStyle/>
          <a:p>
            <a:fld id="{D2304753-555F-844E-94E6-C0459ACEDBCC}" type="slidenum">
              <a:rPr lang="en-US" smtClean="0"/>
              <a:t>22</a:t>
            </a:fld>
            <a:endParaRPr lang="en-US" dirty="0"/>
          </a:p>
        </p:txBody>
      </p:sp>
    </p:spTree>
    <p:extLst>
      <p:ext uri="{BB962C8B-B14F-4D97-AF65-F5344CB8AC3E}">
        <p14:creationId xmlns:p14="http://schemas.microsoft.com/office/powerpoint/2010/main" val="7933536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Certified Government Financial Manager (CGFM) credential includes broad coverages of various aspects of financial management for all levels of government</a:t>
            </a:r>
            <a:endParaRPr lang="en-US" dirty="0"/>
          </a:p>
        </p:txBody>
      </p:sp>
      <p:sp>
        <p:nvSpPr>
          <p:cNvPr id="4" name="Slide Number Placeholder 3"/>
          <p:cNvSpPr>
            <a:spLocks noGrp="1"/>
          </p:cNvSpPr>
          <p:nvPr>
            <p:ph type="sldNum" sz="quarter" idx="10"/>
          </p:nvPr>
        </p:nvSpPr>
        <p:spPr/>
        <p:txBody>
          <a:bodyPr/>
          <a:lstStyle/>
          <a:p>
            <a:fld id="{D2304753-555F-844E-94E6-C0459ACEDBCC}" type="slidenum">
              <a:rPr lang="en-US" smtClean="0"/>
              <a:t>23</a:t>
            </a:fld>
            <a:endParaRPr lang="en-US" dirty="0"/>
          </a:p>
        </p:txBody>
      </p:sp>
    </p:spTree>
    <p:extLst>
      <p:ext uri="{BB962C8B-B14F-4D97-AF65-F5344CB8AC3E}">
        <p14:creationId xmlns:p14="http://schemas.microsoft.com/office/powerpoint/2010/main" val="7375823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Journal:</a:t>
            </a:r>
            <a:r>
              <a:rPr lang="en-US" b="1" baseline="0" dirty="0" smtClean="0"/>
              <a:t> </a:t>
            </a:r>
          </a:p>
          <a:p>
            <a:endParaRPr lang="en-US" baseline="0" dirty="0" smtClean="0"/>
          </a:p>
          <a:p>
            <a:r>
              <a:rPr lang="en-US" baseline="0" dirty="0" smtClean="0"/>
              <a:t>Winter Issue (November 2015): Ethics – Are We Losing Ground? </a:t>
            </a:r>
            <a:r>
              <a:rPr lang="en-US" dirty="0" smtClean="0"/>
              <a:t>Articles highlight what government agencies, private sector entities and academia are doing to strengthen and encourage ethical practices within their organizations. </a:t>
            </a:r>
          </a:p>
          <a:p>
            <a:endParaRPr lang="en-US" dirty="0" smtClean="0"/>
          </a:p>
          <a:p>
            <a:r>
              <a:rPr lang="en-US" dirty="0" smtClean="0"/>
              <a:t>Submit an ethics questio</a:t>
            </a:r>
            <a:r>
              <a:rPr lang="en-US" baseline="0" dirty="0" smtClean="0"/>
              <a:t>n — submit an anonymous question </a:t>
            </a:r>
            <a:r>
              <a:rPr lang="en-US" sz="3200" b="0" i="0" kern="1200" dirty="0" smtClean="0">
                <a:solidFill>
                  <a:schemeClr val="tx1"/>
                </a:solidFill>
                <a:effectLst/>
                <a:latin typeface="+mn-lt"/>
                <a:ea typeface="+mn-ea"/>
                <a:cs typeface="+mn-cs"/>
              </a:rPr>
              <a:t>so it may be reviewed and responded to by an expert on ethics. Anonymous questions, and related answers, may be published in the </a:t>
            </a:r>
            <a:r>
              <a:rPr lang="en-US" sz="3200" b="0" i="1" kern="1200" dirty="0" smtClean="0">
                <a:solidFill>
                  <a:schemeClr val="tx1"/>
                </a:solidFill>
                <a:effectLst/>
                <a:latin typeface="+mn-lt"/>
                <a:ea typeface="+mn-ea"/>
                <a:cs typeface="+mn-cs"/>
              </a:rPr>
              <a:t>Journal of Government Financial Management</a:t>
            </a:r>
            <a:r>
              <a:rPr lang="en-US" sz="3200" b="0" i="0" kern="1200" dirty="0" smtClean="0">
                <a:solidFill>
                  <a:schemeClr val="tx1"/>
                </a:solidFill>
                <a:effectLst/>
                <a:latin typeface="+mn-lt"/>
                <a:ea typeface="+mn-ea"/>
                <a:cs typeface="+mn-cs"/>
              </a:rPr>
              <a:t> and/or other AGA publications.</a:t>
            </a:r>
          </a:p>
          <a:p>
            <a:endParaRPr lang="en-US" sz="3200" b="0" i="0" kern="1200" dirty="0" smtClean="0">
              <a:solidFill>
                <a:schemeClr val="tx1"/>
              </a:solidFill>
              <a:effectLst/>
              <a:latin typeface="+mn-lt"/>
              <a:ea typeface="+mn-ea"/>
              <a:cs typeface="+mn-cs"/>
            </a:endParaRPr>
          </a:p>
          <a:p>
            <a:r>
              <a:rPr lang="en-US" sz="3200" b="1" i="0" kern="1200" dirty="0" smtClean="0">
                <a:solidFill>
                  <a:schemeClr val="tx1"/>
                </a:solidFill>
                <a:effectLst/>
                <a:latin typeface="+mn-lt"/>
                <a:ea typeface="+mn-ea"/>
                <a:cs typeface="+mn-cs"/>
              </a:rPr>
              <a:t>Webinars: </a:t>
            </a:r>
          </a:p>
          <a:p>
            <a:endParaRPr lang="en-US" sz="3200" b="0" i="0" kern="1200" dirty="0" smtClean="0">
              <a:solidFill>
                <a:schemeClr val="tx1"/>
              </a:solidFill>
              <a:effectLst/>
              <a:latin typeface="+mn-lt"/>
              <a:ea typeface="+mn-ea"/>
              <a:cs typeface="+mn-cs"/>
            </a:endParaRPr>
          </a:p>
          <a:p>
            <a:r>
              <a:rPr lang="en-US" sz="3200" b="0" i="0" kern="1200" dirty="0" smtClean="0">
                <a:solidFill>
                  <a:schemeClr val="tx1"/>
                </a:solidFill>
                <a:effectLst/>
                <a:latin typeface="+mn-lt"/>
                <a:ea typeface="+mn-ea"/>
                <a:cs typeface="+mn-cs"/>
              </a:rPr>
              <a:t>Ethics</a:t>
            </a:r>
            <a:r>
              <a:rPr lang="en-US" sz="3200" b="0" i="0" kern="1200" baseline="0" dirty="0" smtClean="0">
                <a:solidFill>
                  <a:schemeClr val="tx1"/>
                </a:solidFill>
                <a:effectLst/>
                <a:latin typeface="+mn-lt"/>
                <a:ea typeface="+mn-ea"/>
                <a:cs typeface="+mn-cs"/>
              </a:rPr>
              <a:t> related webinars are on December 2 and May 11. Webinars are worth 2 CPE, and cost just $49 for AGA members. Held from 2-3:50 p.m. ET on Wednesdays. </a:t>
            </a:r>
          </a:p>
          <a:p>
            <a:endParaRPr lang="en-US" sz="3200" b="0" i="0" kern="1200" baseline="0" dirty="0" smtClean="0">
              <a:solidFill>
                <a:schemeClr val="tx1"/>
              </a:solidFill>
              <a:effectLst/>
              <a:latin typeface="+mn-lt"/>
              <a:ea typeface="+mn-ea"/>
              <a:cs typeface="+mn-cs"/>
            </a:endParaRPr>
          </a:p>
          <a:p>
            <a:r>
              <a:rPr lang="en-US" sz="3200" b="1" i="0" kern="1200" baseline="0" dirty="0" smtClean="0">
                <a:solidFill>
                  <a:schemeClr val="tx1"/>
                </a:solidFill>
                <a:effectLst/>
                <a:latin typeface="+mn-lt"/>
                <a:ea typeface="+mn-ea"/>
                <a:cs typeface="+mn-cs"/>
              </a:rPr>
              <a:t>Group Training:</a:t>
            </a:r>
          </a:p>
          <a:p>
            <a:endParaRPr lang="en-US" sz="3200" b="0" i="0" kern="1200" baseline="0" dirty="0" smtClean="0">
              <a:solidFill>
                <a:schemeClr val="tx1"/>
              </a:solidFill>
              <a:effectLst/>
              <a:latin typeface="+mn-lt"/>
              <a:ea typeface="+mn-ea"/>
              <a:cs typeface="+mn-cs"/>
            </a:endParaRPr>
          </a:p>
          <a:p>
            <a:r>
              <a:rPr lang="en-US" sz="3200" b="0" i="0" kern="1200" dirty="0" smtClean="0">
                <a:solidFill>
                  <a:schemeClr val="tx1"/>
                </a:solidFill>
                <a:effectLst/>
                <a:latin typeface="+mn-lt"/>
                <a:ea typeface="+mn-ea"/>
                <a:cs typeface="+mn-cs"/>
              </a:rPr>
              <a:t>AGA offers a variety of classroom-style courses to meet your staff's training and education needs. These courses can be designed around your particular requirements and are presented at your facility by experienced and knowledgeable financial management professionals. Participants are awarded 8 to 16 CPE hours at the conclusion of each course.</a:t>
            </a:r>
            <a:endParaRPr lang="en-US" dirty="0"/>
          </a:p>
        </p:txBody>
      </p:sp>
      <p:sp>
        <p:nvSpPr>
          <p:cNvPr id="4" name="Slide Number Placeholder 3"/>
          <p:cNvSpPr>
            <a:spLocks noGrp="1"/>
          </p:cNvSpPr>
          <p:nvPr>
            <p:ph type="sldNum" sz="quarter" idx="10"/>
          </p:nvPr>
        </p:nvSpPr>
        <p:spPr/>
        <p:txBody>
          <a:bodyPr/>
          <a:lstStyle/>
          <a:p>
            <a:fld id="{D2304753-555F-844E-94E6-C0459ACEDBCC}" type="slidenum">
              <a:rPr lang="en-US" smtClean="0"/>
              <a:t>24</a:t>
            </a:fld>
            <a:endParaRPr lang="en-US" dirty="0"/>
          </a:p>
        </p:txBody>
      </p:sp>
    </p:spTree>
    <p:extLst>
      <p:ext uri="{BB962C8B-B14F-4D97-AF65-F5344CB8AC3E}">
        <p14:creationId xmlns:p14="http://schemas.microsoft.com/office/powerpoint/2010/main" val="6023663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304753-555F-844E-94E6-C0459ACEDBCC}" type="slidenum">
              <a:rPr lang="en-US" smtClean="0"/>
              <a:t>25</a:t>
            </a:fld>
            <a:endParaRPr lang="en-US" dirty="0"/>
          </a:p>
        </p:txBody>
      </p:sp>
    </p:spTree>
    <p:extLst>
      <p:ext uri="{BB962C8B-B14F-4D97-AF65-F5344CB8AC3E}">
        <p14:creationId xmlns:p14="http://schemas.microsoft.com/office/powerpoint/2010/main" val="14487037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304753-555F-844E-94E6-C0459ACEDBCC}" type="slidenum">
              <a:rPr lang="en-US" smtClean="0"/>
              <a:t>27</a:t>
            </a:fld>
            <a:endParaRPr lang="en-US" dirty="0"/>
          </a:p>
        </p:txBody>
      </p:sp>
    </p:spTree>
    <p:extLst>
      <p:ext uri="{BB962C8B-B14F-4D97-AF65-F5344CB8AC3E}">
        <p14:creationId xmlns:p14="http://schemas.microsoft.com/office/powerpoint/2010/main" val="154503246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Slid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10B77E7-8D76-A248-9E9F-68FC055C9F4B}" type="slidenum">
              <a:rPr lang="en-US" smtClean="0"/>
              <a:pPr/>
              <a:t>‹#›</a:t>
            </a:fld>
            <a:endParaRPr lang="en-US" dirty="0"/>
          </a:p>
        </p:txBody>
      </p:sp>
      <p:sp>
        <p:nvSpPr>
          <p:cNvPr id="7" name="Title 20"/>
          <p:cNvSpPr txBox="1">
            <a:spLocks/>
          </p:cNvSpPr>
          <p:nvPr userDrawn="1"/>
        </p:nvSpPr>
        <p:spPr>
          <a:xfrm>
            <a:off x="7434389" y="9520646"/>
            <a:ext cx="8880207" cy="677088"/>
          </a:xfrm>
          <a:prstGeom prst="rect">
            <a:avLst/>
          </a:prstGeom>
        </p:spPr>
        <p:txBody>
          <a:bodyPr vert="horz" wrap="square" lIns="182861" tIns="91430" rIns="182861" bIns="9143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40000"/>
              </a:lnSpc>
            </a:pPr>
            <a:endParaRPr lang="en-US" sz="2400" dirty="0">
              <a:solidFill>
                <a:srgbClr val="737572"/>
              </a:solidFill>
              <a:latin typeface="Calibri" charset="0"/>
              <a:ea typeface="MS PGothic" charset="0"/>
              <a:cs typeface="Arial" charset="0"/>
            </a:endParaRPr>
          </a:p>
        </p:txBody>
      </p:sp>
      <p:pic>
        <p:nvPicPr>
          <p:cNvPr id="8" name="Picture 7" descr="mac-glasses.JPG"/>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3846" y="0"/>
            <a:ext cx="18288000" cy="10744200"/>
          </a:xfrm>
          <a:prstGeom prst="rect">
            <a:avLst/>
          </a:prstGeom>
        </p:spPr>
      </p:pic>
      <p:sp>
        <p:nvSpPr>
          <p:cNvPr id="10" name="Rectangle 9"/>
          <p:cNvSpPr/>
          <p:nvPr userDrawn="1"/>
        </p:nvSpPr>
        <p:spPr>
          <a:xfrm>
            <a:off x="0" y="7823200"/>
            <a:ext cx="18284154" cy="34838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3846" y="0"/>
            <a:ext cx="18291846" cy="33681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219200" y="3368138"/>
            <a:ext cx="4709728" cy="6022761"/>
          </a:xfrm>
          <a:prstGeom prst="rect">
            <a:avLst/>
          </a:prstGeom>
          <a:solidFill>
            <a:schemeClr val="accent2">
              <a:lumMod val="75000"/>
              <a:alpha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p>
        </p:txBody>
      </p:sp>
      <p:sp>
        <p:nvSpPr>
          <p:cNvPr id="13" name="Text Placeholder 8"/>
          <p:cNvSpPr>
            <a:spLocks noGrp="1"/>
          </p:cNvSpPr>
          <p:nvPr>
            <p:ph type="body" sz="quarter" idx="13" hasCustomPrompt="1"/>
          </p:nvPr>
        </p:nvSpPr>
        <p:spPr>
          <a:xfrm>
            <a:off x="6315761" y="8075822"/>
            <a:ext cx="10978325" cy="3566736"/>
          </a:xfrm>
        </p:spPr>
        <p:txBody>
          <a:bodyPr>
            <a:normAutofit/>
          </a:bodyPr>
          <a:lstStyle>
            <a:lvl1pPr>
              <a:defRPr sz="3600">
                <a:solidFill>
                  <a:schemeClr val="tx2"/>
                </a:solidFill>
                <a:latin typeface="Calibri" charset="0"/>
                <a:ea typeface="Calibri" charset="0"/>
                <a:cs typeface="Calibri" charset="0"/>
              </a:defRPr>
            </a:lvl1pPr>
          </a:lstStyle>
          <a:p>
            <a:pPr lvl="0"/>
            <a:r>
              <a:rPr lang="en-US" dirty="0" smtClean="0"/>
              <a:t>Click to edit master text styles</a:t>
            </a:r>
          </a:p>
        </p:txBody>
      </p:sp>
      <p:sp>
        <p:nvSpPr>
          <p:cNvPr id="14" name="Rectangle 13"/>
          <p:cNvSpPr/>
          <p:nvPr userDrawn="1"/>
        </p:nvSpPr>
        <p:spPr>
          <a:xfrm>
            <a:off x="1426860" y="1252146"/>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5" name="Text Placeholder 8"/>
          <p:cNvSpPr>
            <a:spLocks noGrp="1"/>
          </p:cNvSpPr>
          <p:nvPr>
            <p:ph type="body" sz="quarter" idx="14" hasCustomPrompt="1"/>
          </p:nvPr>
        </p:nvSpPr>
        <p:spPr>
          <a:xfrm>
            <a:off x="1779503" y="1252578"/>
            <a:ext cx="15384463" cy="901700"/>
          </a:xfrm>
        </p:spPr>
        <p:txBody>
          <a:bodyPr/>
          <a:lstStyle>
            <a:lvl1pPr>
              <a:defRPr sz="4950">
                <a:solidFill>
                  <a:schemeClr val="tx2"/>
                </a:solidFill>
              </a:defRPr>
            </a:lvl1pPr>
          </a:lstStyle>
          <a:p>
            <a:pPr lvl="0"/>
            <a:r>
              <a:rPr lang="en-US" dirty="0" smtClean="0"/>
              <a:t>CLICK TO EDIT MASTER TEXT STYLES</a:t>
            </a:r>
          </a:p>
        </p:txBody>
      </p:sp>
    </p:spTree>
    <p:extLst>
      <p:ext uri="{BB962C8B-B14F-4D97-AF65-F5344CB8AC3E}">
        <p14:creationId xmlns:p14="http://schemas.microsoft.com/office/powerpoint/2010/main" val="19842100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1">
    <p:spTree>
      <p:nvGrpSpPr>
        <p:cNvPr id="1" name=""/>
        <p:cNvGrpSpPr/>
        <p:nvPr/>
      </p:nvGrpSpPr>
      <p:grpSpPr>
        <a:xfrm>
          <a:off x="0" y="0"/>
          <a:ext cx="0" cy="0"/>
          <a:chOff x="0" y="0"/>
          <a:chExt cx="0" cy="0"/>
        </a:xfrm>
      </p:grpSpPr>
      <p:sp>
        <p:nvSpPr>
          <p:cNvPr id="9" name="Rectangle 8"/>
          <p:cNvSpPr/>
          <p:nvPr userDrawn="1"/>
        </p:nvSpPr>
        <p:spPr>
          <a:xfrm>
            <a:off x="646180" y="10894821"/>
            <a:ext cx="17001211" cy="245077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2">
            <a:alphaModFix amt="85000"/>
            <a:extLst>
              <a:ext uri="{28A0092B-C50C-407E-A947-70E740481C1C}">
                <a14:useLocalDpi xmlns:a14="http://schemas.microsoft.com/office/drawing/2010/main"/>
              </a:ext>
            </a:extLst>
          </a:blip>
          <a:stretch>
            <a:fillRect/>
          </a:stretch>
        </p:blipFill>
        <p:spPr>
          <a:xfrm>
            <a:off x="-861237" y="0"/>
            <a:ext cx="20574000" cy="13716000"/>
          </a:xfrm>
          <a:prstGeom prst="rect">
            <a:avLst/>
          </a:prstGeom>
        </p:spPr>
      </p:pic>
      <p:sp>
        <p:nvSpPr>
          <p:cNvPr id="11" name="Rectangle 10"/>
          <p:cNvSpPr/>
          <p:nvPr userDrawn="1"/>
        </p:nvSpPr>
        <p:spPr>
          <a:xfrm>
            <a:off x="-1141716" y="5486400"/>
            <a:ext cx="21109659" cy="6719777"/>
          </a:xfrm>
          <a:prstGeom prst="rect">
            <a:avLst/>
          </a:prstGeom>
          <a:solidFill>
            <a:schemeClr val="bg1">
              <a:lumMod val="85000"/>
              <a:alpha val="7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outerShdw blurRad="50800" dist="38100" dir="8100000" algn="tr" rotWithShape="0">
                  <a:prstClr val="black">
                    <a:alpha val="40000"/>
                  </a:prstClr>
                </a:outerShdw>
              </a:effectLst>
            </a:endParaRPr>
          </a:p>
        </p:txBody>
      </p:sp>
      <p:sp>
        <p:nvSpPr>
          <p:cNvPr id="12" name="Rectangle 11"/>
          <p:cNvSpPr/>
          <p:nvPr userDrawn="1"/>
        </p:nvSpPr>
        <p:spPr>
          <a:xfrm>
            <a:off x="-1" y="6951294"/>
            <a:ext cx="18288001" cy="3787565"/>
          </a:xfrm>
          <a:prstGeom prst="rect">
            <a:avLst/>
          </a:prstGeom>
          <a:solidFill>
            <a:schemeClr val="accent2">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outerShdw blurRad="50800" dist="38100" dir="8100000" algn="tr" rotWithShape="0">
                  <a:prstClr val="black">
                    <a:alpha val="40000"/>
                  </a:prstClr>
                </a:outerShdw>
              </a:effectLst>
            </a:endParaRPr>
          </a:p>
        </p:txBody>
      </p:sp>
      <p:sp>
        <p:nvSpPr>
          <p:cNvPr id="14" name="Freeform 13"/>
          <p:cNvSpPr>
            <a:spLocks noEditPoints="1"/>
          </p:cNvSpPr>
          <p:nvPr userDrawn="1"/>
        </p:nvSpPr>
        <p:spPr bwMode="auto">
          <a:xfrm>
            <a:off x="2023745" y="8163345"/>
            <a:ext cx="1160867" cy="1189454"/>
          </a:xfrm>
          <a:custGeom>
            <a:avLst/>
            <a:gdLst>
              <a:gd name="T0" fmla="*/ 2008 w 2233"/>
              <a:gd name="T1" fmla="*/ 356 h 1989"/>
              <a:gd name="T2" fmla="*/ 1539 w 2233"/>
              <a:gd name="T3" fmla="*/ 356 h 1989"/>
              <a:gd name="T4" fmla="*/ 1539 w 2233"/>
              <a:gd name="T5" fmla="*/ 219 h 1989"/>
              <a:gd name="T6" fmla="*/ 1320 w 2233"/>
              <a:gd name="T7" fmla="*/ 0 h 1989"/>
              <a:gd name="T8" fmla="*/ 913 w 2233"/>
              <a:gd name="T9" fmla="*/ 0 h 1989"/>
              <a:gd name="T10" fmla="*/ 695 w 2233"/>
              <a:gd name="T11" fmla="*/ 219 h 1989"/>
              <a:gd name="T12" fmla="*/ 695 w 2233"/>
              <a:gd name="T13" fmla="*/ 356 h 1989"/>
              <a:gd name="T14" fmla="*/ 226 w 2233"/>
              <a:gd name="T15" fmla="*/ 356 h 1989"/>
              <a:gd name="T16" fmla="*/ 0 w 2233"/>
              <a:gd name="T17" fmla="*/ 582 h 1989"/>
              <a:gd name="T18" fmla="*/ 0 w 2233"/>
              <a:gd name="T19" fmla="*/ 1764 h 1989"/>
              <a:gd name="T20" fmla="*/ 226 w 2233"/>
              <a:gd name="T21" fmla="*/ 1989 h 1989"/>
              <a:gd name="T22" fmla="*/ 2008 w 2233"/>
              <a:gd name="T23" fmla="*/ 1989 h 1989"/>
              <a:gd name="T24" fmla="*/ 2233 w 2233"/>
              <a:gd name="T25" fmla="*/ 1764 h 1989"/>
              <a:gd name="T26" fmla="*/ 2233 w 2233"/>
              <a:gd name="T27" fmla="*/ 582 h 1989"/>
              <a:gd name="T28" fmla="*/ 2008 w 2233"/>
              <a:gd name="T29" fmla="*/ 356 h 1989"/>
              <a:gd name="T30" fmla="*/ 880 w 2233"/>
              <a:gd name="T31" fmla="*/ 219 h 1989"/>
              <a:gd name="T32" fmla="*/ 913 w 2233"/>
              <a:gd name="T33" fmla="*/ 186 h 1989"/>
              <a:gd name="T34" fmla="*/ 1320 w 2233"/>
              <a:gd name="T35" fmla="*/ 186 h 1989"/>
              <a:gd name="T36" fmla="*/ 1353 w 2233"/>
              <a:gd name="T37" fmla="*/ 219 h 1989"/>
              <a:gd name="T38" fmla="*/ 1353 w 2233"/>
              <a:gd name="T39" fmla="*/ 356 h 1989"/>
              <a:gd name="T40" fmla="*/ 880 w 2233"/>
              <a:gd name="T41" fmla="*/ 356 h 1989"/>
              <a:gd name="T42" fmla="*/ 880 w 2233"/>
              <a:gd name="T43" fmla="*/ 219 h 1989"/>
              <a:gd name="T44" fmla="*/ 226 w 2233"/>
              <a:gd name="T45" fmla="*/ 489 h 1989"/>
              <a:gd name="T46" fmla="*/ 2008 w 2233"/>
              <a:gd name="T47" fmla="*/ 489 h 1989"/>
              <a:gd name="T48" fmla="*/ 2100 w 2233"/>
              <a:gd name="T49" fmla="*/ 582 h 1989"/>
              <a:gd name="T50" fmla="*/ 2100 w 2233"/>
              <a:gd name="T51" fmla="*/ 1096 h 1989"/>
              <a:gd name="T52" fmla="*/ 1285 w 2233"/>
              <a:gd name="T53" fmla="*/ 1096 h 1989"/>
              <a:gd name="T54" fmla="*/ 1285 w 2233"/>
              <a:gd name="T55" fmla="*/ 1053 h 1989"/>
              <a:gd name="T56" fmla="*/ 1206 w 2233"/>
              <a:gd name="T57" fmla="*/ 973 h 1989"/>
              <a:gd name="T58" fmla="*/ 1027 w 2233"/>
              <a:gd name="T59" fmla="*/ 973 h 1989"/>
              <a:gd name="T60" fmla="*/ 948 w 2233"/>
              <a:gd name="T61" fmla="*/ 1053 h 1989"/>
              <a:gd name="T62" fmla="*/ 948 w 2233"/>
              <a:gd name="T63" fmla="*/ 1096 h 1989"/>
              <a:gd name="T64" fmla="*/ 133 w 2233"/>
              <a:gd name="T65" fmla="*/ 1096 h 1989"/>
              <a:gd name="T66" fmla="*/ 133 w 2233"/>
              <a:gd name="T67" fmla="*/ 582 h 1989"/>
              <a:gd name="T68" fmla="*/ 226 w 2233"/>
              <a:gd name="T69" fmla="*/ 489 h 1989"/>
              <a:gd name="T70" fmla="*/ 1015 w 2233"/>
              <a:gd name="T71" fmla="*/ 1053 h 1989"/>
              <a:gd name="T72" fmla="*/ 1027 w 2233"/>
              <a:gd name="T73" fmla="*/ 1040 h 1989"/>
              <a:gd name="T74" fmla="*/ 1206 w 2233"/>
              <a:gd name="T75" fmla="*/ 1040 h 1989"/>
              <a:gd name="T76" fmla="*/ 1219 w 2233"/>
              <a:gd name="T77" fmla="*/ 1053 h 1989"/>
              <a:gd name="T78" fmla="*/ 1219 w 2233"/>
              <a:gd name="T79" fmla="*/ 1231 h 1989"/>
              <a:gd name="T80" fmla="*/ 1206 w 2233"/>
              <a:gd name="T81" fmla="*/ 1244 h 1989"/>
              <a:gd name="T82" fmla="*/ 1027 w 2233"/>
              <a:gd name="T83" fmla="*/ 1244 h 1989"/>
              <a:gd name="T84" fmla="*/ 1015 w 2233"/>
              <a:gd name="T85" fmla="*/ 1231 h 1989"/>
              <a:gd name="T86" fmla="*/ 1015 w 2233"/>
              <a:gd name="T87" fmla="*/ 1053 h 1989"/>
              <a:gd name="T88" fmla="*/ 2008 w 2233"/>
              <a:gd name="T89" fmla="*/ 1857 h 1989"/>
              <a:gd name="T90" fmla="*/ 226 w 2233"/>
              <a:gd name="T91" fmla="*/ 1857 h 1989"/>
              <a:gd name="T92" fmla="*/ 133 w 2233"/>
              <a:gd name="T93" fmla="*/ 1764 h 1989"/>
              <a:gd name="T94" fmla="*/ 133 w 2233"/>
              <a:gd name="T95" fmla="*/ 1162 h 1989"/>
              <a:gd name="T96" fmla="*/ 948 w 2233"/>
              <a:gd name="T97" fmla="*/ 1162 h 1989"/>
              <a:gd name="T98" fmla="*/ 948 w 2233"/>
              <a:gd name="T99" fmla="*/ 1231 h 1989"/>
              <a:gd name="T100" fmla="*/ 1027 w 2233"/>
              <a:gd name="T101" fmla="*/ 1310 h 1989"/>
              <a:gd name="T102" fmla="*/ 1206 w 2233"/>
              <a:gd name="T103" fmla="*/ 1310 h 1989"/>
              <a:gd name="T104" fmla="*/ 1285 w 2233"/>
              <a:gd name="T105" fmla="*/ 1231 h 1989"/>
              <a:gd name="T106" fmla="*/ 1285 w 2233"/>
              <a:gd name="T107" fmla="*/ 1162 h 1989"/>
              <a:gd name="T108" fmla="*/ 2100 w 2233"/>
              <a:gd name="T109" fmla="*/ 1162 h 1989"/>
              <a:gd name="T110" fmla="*/ 2100 w 2233"/>
              <a:gd name="T111" fmla="*/ 1764 h 1989"/>
              <a:gd name="T112" fmla="*/ 2008 w 2233"/>
              <a:gd name="T113" fmla="*/ 1857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33" h="1989">
                <a:moveTo>
                  <a:pt x="2008" y="356"/>
                </a:moveTo>
                <a:cubicBezTo>
                  <a:pt x="1539" y="356"/>
                  <a:pt x="1539" y="356"/>
                  <a:pt x="1539" y="356"/>
                </a:cubicBezTo>
                <a:cubicBezTo>
                  <a:pt x="1539" y="219"/>
                  <a:pt x="1539" y="219"/>
                  <a:pt x="1539" y="219"/>
                </a:cubicBezTo>
                <a:cubicBezTo>
                  <a:pt x="1539" y="98"/>
                  <a:pt x="1441" y="0"/>
                  <a:pt x="1320" y="0"/>
                </a:cubicBezTo>
                <a:cubicBezTo>
                  <a:pt x="913" y="0"/>
                  <a:pt x="913" y="0"/>
                  <a:pt x="913" y="0"/>
                </a:cubicBezTo>
                <a:cubicBezTo>
                  <a:pt x="793" y="0"/>
                  <a:pt x="695" y="98"/>
                  <a:pt x="695" y="219"/>
                </a:cubicBezTo>
                <a:cubicBezTo>
                  <a:pt x="695" y="356"/>
                  <a:pt x="695" y="356"/>
                  <a:pt x="695" y="356"/>
                </a:cubicBezTo>
                <a:cubicBezTo>
                  <a:pt x="226" y="356"/>
                  <a:pt x="226" y="356"/>
                  <a:pt x="226" y="356"/>
                </a:cubicBezTo>
                <a:cubicBezTo>
                  <a:pt x="102" y="356"/>
                  <a:pt x="0" y="457"/>
                  <a:pt x="0" y="582"/>
                </a:cubicBezTo>
                <a:cubicBezTo>
                  <a:pt x="0" y="1764"/>
                  <a:pt x="0" y="1764"/>
                  <a:pt x="0" y="1764"/>
                </a:cubicBezTo>
                <a:cubicBezTo>
                  <a:pt x="0" y="1888"/>
                  <a:pt x="102" y="1989"/>
                  <a:pt x="226" y="1989"/>
                </a:cubicBezTo>
                <a:cubicBezTo>
                  <a:pt x="2008" y="1989"/>
                  <a:pt x="2008" y="1989"/>
                  <a:pt x="2008" y="1989"/>
                </a:cubicBezTo>
                <a:cubicBezTo>
                  <a:pt x="2132" y="1989"/>
                  <a:pt x="2233" y="1888"/>
                  <a:pt x="2233" y="1764"/>
                </a:cubicBezTo>
                <a:cubicBezTo>
                  <a:pt x="2233" y="582"/>
                  <a:pt x="2233" y="582"/>
                  <a:pt x="2233" y="582"/>
                </a:cubicBezTo>
                <a:cubicBezTo>
                  <a:pt x="2233" y="457"/>
                  <a:pt x="2132" y="356"/>
                  <a:pt x="2008" y="356"/>
                </a:cubicBezTo>
                <a:close/>
                <a:moveTo>
                  <a:pt x="880" y="219"/>
                </a:moveTo>
                <a:cubicBezTo>
                  <a:pt x="880" y="201"/>
                  <a:pt x="895" y="186"/>
                  <a:pt x="913" y="186"/>
                </a:cubicBezTo>
                <a:cubicBezTo>
                  <a:pt x="1320" y="186"/>
                  <a:pt x="1320" y="186"/>
                  <a:pt x="1320" y="186"/>
                </a:cubicBezTo>
                <a:cubicBezTo>
                  <a:pt x="1339" y="186"/>
                  <a:pt x="1353" y="201"/>
                  <a:pt x="1353" y="219"/>
                </a:cubicBezTo>
                <a:cubicBezTo>
                  <a:pt x="1353" y="356"/>
                  <a:pt x="1353" y="356"/>
                  <a:pt x="1353" y="356"/>
                </a:cubicBezTo>
                <a:cubicBezTo>
                  <a:pt x="880" y="356"/>
                  <a:pt x="880" y="356"/>
                  <a:pt x="880" y="356"/>
                </a:cubicBezTo>
                <a:lnTo>
                  <a:pt x="880" y="219"/>
                </a:lnTo>
                <a:close/>
                <a:moveTo>
                  <a:pt x="226" y="489"/>
                </a:moveTo>
                <a:cubicBezTo>
                  <a:pt x="2008" y="489"/>
                  <a:pt x="2008" y="489"/>
                  <a:pt x="2008" y="489"/>
                </a:cubicBezTo>
                <a:cubicBezTo>
                  <a:pt x="2059" y="489"/>
                  <a:pt x="2100" y="531"/>
                  <a:pt x="2100" y="582"/>
                </a:cubicBezTo>
                <a:cubicBezTo>
                  <a:pt x="2100" y="1096"/>
                  <a:pt x="2100" y="1096"/>
                  <a:pt x="2100" y="1096"/>
                </a:cubicBezTo>
                <a:cubicBezTo>
                  <a:pt x="1285" y="1096"/>
                  <a:pt x="1285" y="1096"/>
                  <a:pt x="1285" y="1096"/>
                </a:cubicBezTo>
                <a:cubicBezTo>
                  <a:pt x="1285" y="1053"/>
                  <a:pt x="1285" y="1053"/>
                  <a:pt x="1285" y="1053"/>
                </a:cubicBezTo>
                <a:cubicBezTo>
                  <a:pt x="1285" y="1009"/>
                  <a:pt x="1250" y="973"/>
                  <a:pt x="1206" y="973"/>
                </a:cubicBezTo>
                <a:cubicBezTo>
                  <a:pt x="1027" y="973"/>
                  <a:pt x="1027" y="973"/>
                  <a:pt x="1027" y="973"/>
                </a:cubicBezTo>
                <a:cubicBezTo>
                  <a:pt x="984" y="973"/>
                  <a:pt x="948" y="1009"/>
                  <a:pt x="948" y="1053"/>
                </a:cubicBezTo>
                <a:cubicBezTo>
                  <a:pt x="948" y="1096"/>
                  <a:pt x="948" y="1096"/>
                  <a:pt x="948" y="1096"/>
                </a:cubicBezTo>
                <a:cubicBezTo>
                  <a:pt x="133" y="1096"/>
                  <a:pt x="133" y="1096"/>
                  <a:pt x="133" y="1096"/>
                </a:cubicBezTo>
                <a:cubicBezTo>
                  <a:pt x="133" y="582"/>
                  <a:pt x="133" y="582"/>
                  <a:pt x="133" y="582"/>
                </a:cubicBezTo>
                <a:cubicBezTo>
                  <a:pt x="133" y="531"/>
                  <a:pt x="175" y="489"/>
                  <a:pt x="226" y="489"/>
                </a:cubicBezTo>
                <a:close/>
                <a:moveTo>
                  <a:pt x="1015" y="1053"/>
                </a:moveTo>
                <a:cubicBezTo>
                  <a:pt x="1015" y="1046"/>
                  <a:pt x="1020" y="1040"/>
                  <a:pt x="1027" y="1040"/>
                </a:cubicBezTo>
                <a:cubicBezTo>
                  <a:pt x="1206" y="1040"/>
                  <a:pt x="1206" y="1040"/>
                  <a:pt x="1206" y="1040"/>
                </a:cubicBezTo>
                <a:cubicBezTo>
                  <a:pt x="1213" y="1040"/>
                  <a:pt x="1219" y="1046"/>
                  <a:pt x="1219" y="1053"/>
                </a:cubicBezTo>
                <a:cubicBezTo>
                  <a:pt x="1219" y="1231"/>
                  <a:pt x="1219" y="1231"/>
                  <a:pt x="1219" y="1231"/>
                </a:cubicBezTo>
                <a:cubicBezTo>
                  <a:pt x="1219" y="1238"/>
                  <a:pt x="1213" y="1244"/>
                  <a:pt x="1206" y="1244"/>
                </a:cubicBezTo>
                <a:cubicBezTo>
                  <a:pt x="1027" y="1244"/>
                  <a:pt x="1027" y="1244"/>
                  <a:pt x="1027" y="1244"/>
                </a:cubicBezTo>
                <a:cubicBezTo>
                  <a:pt x="1020" y="1244"/>
                  <a:pt x="1015" y="1238"/>
                  <a:pt x="1015" y="1231"/>
                </a:cubicBezTo>
                <a:lnTo>
                  <a:pt x="1015" y="1053"/>
                </a:lnTo>
                <a:close/>
                <a:moveTo>
                  <a:pt x="2008" y="1857"/>
                </a:moveTo>
                <a:cubicBezTo>
                  <a:pt x="226" y="1857"/>
                  <a:pt x="226" y="1857"/>
                  <a:pt x="226" y="1857"/>
                </a:cubicBezTo>
                <a:cubicBezTo>
                  <a:pt x="175" y="1857"/>
                  <a:pt x="133" y="1815"/>
                  <a:pt x="133" y="1764"/>
                </a:cubicBezTo>
                <a:cubicBezTo>
                  <a:pt x="133" y="1162"/>
                  <a:pt x="133" y="1162"/>
                  <a:pt x="133" y="1162"/>
                </a:cubicBezTo>
                <a:cubicBezTo>
                  <a:pt x="948" y="1162"/>
                  <a:pt x="948" y="1162"/>
                  <a:pt x="948" y="1162"/>
                </a:cubicBezTo>
                <a:cubicBezTo>
                  <a:pt x="948" y="1231"/>
                  <a:pt x="948" y="1231"/>
                  <a:pt x="948" y="1231"/>
                </a:cubicBezTo>
                <a:cubicBezTo>
                  <a:pt x="948" y="1275"/>
                  <a:pt x="984" y="1310"/>
                  <a:pt x="1027" y="1310"/>
                </a:cubicBezTo>
                <a:cubicBezTo>
                  <a:pt x="1206" y="1310"/>
                  <a:pt x="1206" y="1310"/>
                  <a:pt x="1206" y="1310"/>
                </a:cubicBezTo>
                <a:cubicBezTo>
                  <a:pt x="1250" y="1310"/>
                  <a:pt x="1285" y="1275"/>
                  <a:pt x="1285" y="1231"/>
                </a:cubicBezTo>
                <a:cubicBezTo>
                  <a:pt x="1285" y="1162"/>
                  <a:pt x="1285" y="1162"/>
                  <a:pt x="1285" y="1162"/>
                </a:cubicBezTo>
                <a:cubicBezTo>
                  <a:pt x="2100" y="1162"/>
                  <a:pt x="2100" y="1162"/>
                  <a:pt x="2100" y="1162"/>
                </a:cubicBezTo>
                <a:cubicBezTo>
                  <a:pt x="2100" y="1764"/>
                  <a:pt x="2100" y="1764"/>
                  <a:pt x="2100" y="1764"/>
                </a:cubicBezTo>
                <a:cubicBezTo>
                  <a:pt x="2100" y="1815"/>
                  <a:pt x="2059" y="1857"/>
                  <a:pt x="2008" y="1857"/>
                </a:cubicBezTo>
                <a:close/>
              </a:path>
            </a:pathLst>
          </a:custGeom>
          <a:solidFill>
            <a:schemeClr val="tx1">
              <a:lumMod val="20000"/>
              <a:lumOff val="80000"/>
            </a:schemeClr>
          </a:solidFill>
          <a:ln>
            <a:noFill/>
          </a:ln>
        </p:spPr>
        <p:txBody>
          <a:bodyPr vert="horz" wrap="square" lIns="68571" tIns="34286" rIns="68571" bIns="34286" numCol="1" anchor="t" anchorCtr="0" compatLnSpc="1">
            <a:prstTxWarp prst="textNoShape">
              <a:avLst/>
            </a:prstTxWarp>
          </a:bodyPr>
          <a:lstStyle/>
          <a:p>
            <a:endParaRPr lang="id-ID" sz="3600" dirty="0"/>
          </a:p>
        </p:txBody>
      </p:sp>
      <p:sp>
        <p:nvSpPr>
          <p:cNvPr id="16" name="Text Placeholder 15"/>
          <p:cNvSpPr>
            <a:spLocks noGrp="1"/>
          </p:cNvSpPr>
          <p:nvPr>
            <p:ph type="body" sz="quarter" idx="10"/>
          </p:nvPr>
        </p:nvSpPr>
        <p:spPr>
          <a:xfrm>
            <a:off x="3637653" y="7848048"/>
            <a:ext cx="13676312" cy="2014538"/>
          </a:xfrm>
        </p:spPr>
        <p:txBody>
          <a:bodyPr lIns="0" rIns="0">
            <a:noAutofit/>
          </a:bodyPr>
          <a:lstStyle>
            <a:lvl1pPr>
              <a:defRPr sz="12400">
                <a:solidFill>
                  <a:schemeClr val="bg1"/>
                </a:solidFill>
                <a:latin typeface="Calibri" charset="0"/>
                <a:ea typeface="Calibri" charset="0"/>
                <a:cs typeface="Calibri" charset="0"/>
              </a:defRPr>
            </a:lvl1pPr>
          </a:lstStyle>
          <a:p>
            <a:pPr lvl="0"/>
            <a:r>
              <a:rPr lang="en-US" smtClean="0"/>
              <a:t>Click to edit Master text styles</a:t>
            </a:r>
          </a:p>
        </p:txBody>
      </p:sp>
    </p:spTree>
    <p:extLst>
      <p:ext uri="{BB962C8B-B14F-4D97-AF65-F5344CB8AC3E}">
        <p14:creationId xmlns:p14="http://schemas.microsoft.com/office/powerpoint/2010/main" val="13505737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slide 2">
    <p:spTree>
      <p:nvGrpSpPr>
        <p:cNvPr id="1" name=""/>
        <p:cNvGrpSpPr/>
        <p:nvPr/>
      </p:nvGrpSpPr>
      <p:grpSpPr>
        <a:xfrm>
          <a:off x="0" y="0"/>
          <a:ext cx="0" cy="0"/>
          <a:chOff x="0" y="0"/>
          <a:chExt cx="0" cy="0"/>
        </a:xfrm>
      </p:grpSpPr>
      <p:sp>
        <p:nvSpPr>
          <p:cNvPr id="9" name="Rectangle 8"/>
          <p:cNvSpPr/>
          <p:nvPr userDrawn="1"/>
        </p:nvSpPr>
        <p:spPr>
          <a:xfrm>
            <a:off x="646180" y="10894821"/>
            <a:ext cx="17001211" cy="245077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email">
            <a:alphaModFix amt="85000"/>
            <a:extLst>
              <a:ext uri="{28A0092B-C50C-407E-A947-70E740481C1C}">
                <a14:useLocalDpi xmlns:a14="http://schemas.microsoft.com/office/drawing/2010/main"/>
              </a:ext>
            </a:extLst>
          </a:blip>
          <a:stretch>
            <a:fillRect/>
          </a:stretch>
        </p:blipFill>
        <p:spPr>
          <a:xfrm>
            <a:off x="-1141715" y="0"/>
            <a:ext cx="20571428" cy="13716000"/>
          </a:xfrm>
          <a:prstGeom prst="rect">
            <a:avLst/>
          </a:prstGeom>
        </p:spPr>
      </p:pic>
      <p:sp>
        <p:nvSpPr>
          <p:cNvPr id="11" name="Rectangle 10"/>
          <p:cNvSpPr/>
          <p:nvPr userDrawn="1"/>
        </p:nvSpPr>
        <p:spPr>
          <a:xfrm>
            <a:off x="-1141716" y="5486400"/>
            <a:ext cx="21109659" cy="6719777"/>
          </a:xfrm>
          <a:prstGeom prst="rect">
            <a:avLst/>
          </a:prstGeom>
          <a:solidFill>
            <a:schemeClr val="bg1">
              <a:lumMod val="85000"/>
              <a:alpha val="7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outerShdw blurRad="50800" dist="38100" dir="8100000" algn="tr" rotWithShape="0">
                  <a:prstClr val="black">
                    <a:alpha val="40000"/>
                  </a:prstClr>
                </a:outerShdw>
              </a:effectLst>
            </a:endParaRPr>
          </a:p>
        </p:txBody>
      </p:sp>
      <p:sp>
        <p:nvSpPr>
          <p:cNvPr id="12" name="Rectangle 11"/>
          <p:cNvSpPr/>
          <p:nvPr userDrawn="1"/>
        </p:nvSpPr>
        <p:spPr>
          <a:xfrm>
            <a:off x="-1" y="6951294"/>
            <a:ext cx="18288001" cy="3787565"/>
          </a:xfrm>
          <a:prstGeom prst="rect">
            <a:avLst/>
          </a:prstGeom>
          <a:solidFill>
            <a:srgbClr val="0E1449">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outerShdw blurRad="50800" dist="38100" dir="8100000" algn="tr" rotWithShape="0">
                  <a:prstClr val="black">
                    <a:alpha val="40000"/>
                  </a:prstClr>
                </a:outerShdw>
              </a:effectLst>
            </a:endParaRPr>
          </a:p>
        </p:txBody>
      </p:sp>
      <p:sp>
        <p:nvSpPr>
          <p:cNvPr id="16" name="Text Placeholder 15"/>
          <p:cNvSpPr>
            <a:spLocks noGrp="1"/>
          </p:cNvSpPr>
          <p:nvPr>
            <p:ph type="body" sz="quarter" idx="10"/>
          </p:nvPr>
        </p:nvSpPr>
        <p:spPr>
          <a:xfrm>
            <a:off x="3637653" y="7848048"/>
            <a:ext cx="13676312" cy="2014538"/>
          </a:xfrm>
        </p:spPr>
        <p:txBody>
          <a:bodyPr lIns="0" rIns="0">
            <a:noAutofit/>
          </a:bodyPr>
          <a:lstStyle>
            <a:lvl1pPr>
              <a:defRPr sz="12400">
                <a:solidFill>
                  <a:schemeClr val="bg1"/>
                </a:solidFill>
                <a:latin typeface="Calibri" charset="0"/>
                <a:ea typeface="Calibri" charset="0"/>
                <a:cs typeface="Calibri" charset="0"/>
              </a:defRPr>
            </a:lvl1pPr>
          </a:lstStyle>
          <a:p>
            <a:pPr lvl="0"/>
            <a:r>
              <a:rPr lang="en-US" smtClean="0"/>
              <a:t>Click to edit Master text styles</a:t>
            </a:r>
          </a:p>
        </p:txBody>
      </p:sp>
      <p:grpSp>
        <p:nvGrpSpPr>
          <p:cNvPr id="13" name="Group 12"/>
          <p:cNvGrpSpPr/>
          <p:nvPr userDrawn="1"/>
        </p:nvGrpSpPr>
        <p:grpSpPr>
          <a:xfrm>
            <a:off x="2056677" y="8254700"/>
            <a:ext cx="1183171" cy="1183175"/>
            <a:chOff x="-2771775" y="66675"/>
            <a:chExt cx="827087" cy="827088"/>
          </a:xfrm>
          <a:solidFill>
            <a:schemeClr val="bg1"/>
          </a:solidFill>
        </p:grpSpPr>
        <p:sp>
          <p:nvSpPr>
            <p:cNvPr id="15"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1" tIns="34286" rIns="68571" bIns="34286" numCol="1" anchor="t" anchorCtr="0" compatLnSpc="1">
              <a:prstTxWarp prst="textNoShape">
                <a:avLst/>
              </a:prstTxWarp>
            </a:bodyPr>
            <a:lstStyle/>
            <a:p>
              <a:endParaRPr lang="id-ID" sz="3600" dirty="0"/>
            </a:p>
          </p:txBody>
        </p:sp>
        <p:sp>
          <p:nvSpPr>
            <p:cNvPr id="17"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1" tIns="34286" rIns="68571" bIns="34286" numCol="1" anchor="t" anchorCtr="0" compatLnSpc="1">
              <a:prstTxWarp prst="textNoShape">
                <a:avLst/>
              </a:prstTxWarp>
            </a:bodyPr>
            <a:lstStyle/>
            <a:p>
              <a:endParaRPr lang="id-ID" sz="3600" dirty="0"/>
            </a:p>
          </p:txBody>
        </p:sp>
        <p:sp>
          <p:nvSpPr>
            <p:cNvPr id="18"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1" tIns="34286" rIns="68571" bIns="34286" numCol="1" anchor="t" anchorCtr="0" compatLnSpc="1">
              <a:prstTxWarp prst="textNoShape">
                <a:avLst/>
              </a:prstTxWarp>
            </a:bodyPr>
            <a:lstStyle/>
            <a:p>
              <a:endParaRPr lang="id-ID" sz="3600" dirty="0"/>
            </a:p>
          </p:txBody>
        </p:sp>
      </p:grpSp>
    </p:spTree>
    <p:extLst>
      <p:ext uri="{BB962C8B-B14F-4D97-AF65-F5344CB8AC3E}">
        <p14:creationId xmlns:p14="http://schemas.microsoft.com/office/powerpoint/2010/main" val="20130562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title slide 2">
    <p:spTree>
      <p:nvGrpSpPr>
        <p:cNvPr id="1" name=""/>
        <p:cNvGrpSpPr/>
        <p:nvPr/>
      </p:nvGrpSpPr>
      <p:grpSpPr>
        <a:xfrm>
          <a:off x="0" y="0"/>
          <a:ext cx="0" cy="0"/>
          <a:chOff x="0" y="0"/>
          <a:chExt cx="0" cy="0"/>
        </a:xfrm>
      </p:grpSpPr>
      <p:sp>
        <p:nvSpPr>
          <p:cNvPr id="9" name="Rectangle 8"/>
          <p:cNvSpPr/>
          <p:nvPr userDrawn="1"/>
        </p:nvSpPr>
        <p:spPr>
          <a:xfrm>
            <a:off x="646180" y="10894821"/>
            <a:ext cx="17001211" cy="245077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email">
            <a:grayscl/>
            <a:extLst>
              <a:ext uri="{28A0092B-C50C-407E-A947-70E740481C1C}">
                <a14:useLocalDpi xmlns:a14="http://schemas.microsoft.com/office/drawing/2010/main"/>
              </a:ext>
            </a:extLst>
          </a:blip>
          <a:stretch>
            <a:fillRect/>
          </a:stretch>
        </p:blipFill>
        <p:spPr>
          <a:xfrm>
            <a:off x="-1141715" y="857"/>
            <a:ext cx="20571428" cy="13714285"/>
          </a:xfrm>
          <a:prstGeom prst="rect">
            <a:avLst/>
          </a:prstGeom>
        </p:spPr>
      </p:pic>
      <p:sp>
        <p:nvSpPr>
          <p:cNvPr id="11" name="Rectangle 10"/>
          <p:cNvSpPr/>
          <p:nvPr userDrawn="1"/>
        </p:nvSpPr>
        <p:spPr>
          <a:xfrm>
            <a:off x="-1141716" y="5486400"/>
            <a:ext cx="21109659" cy="6719777"/>
          </a:xfrm>
          <a:prstGeom prst="rect">
            <a:avLst/>
          </a:prstGeom>
          <a:solidFill>
            <a:schemeClr val="bg1">
              <a:lumMod val="85000"/>
              <a:alpha val="7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outerShdw blurRad="50800" dist="38100" dir="8100000" algn="tr" rotWithShape="0">
                  <a:prstClr val="black">
                    <a:alpha val="40000"/>
                  </a:prstClr>
                </a:outerShdw>
              </a:effectLst>
            </a:endParaRPr>
          </a:p>
        </p:txBody>
      </p:sp>
      <p:sp>
        <p:nvSpPr>
          <p:cNvPr id="12" name="Rectangle 11"/>
          <p:cNvSpPr/>
          <p:nvPr userDrawn="1"/>
        </p:nvSpPr>
        <p:spPr>
          <a:xfrm>
            <a:off x="-1" y="6951294"/>
            <a:ext cx="18288001" cy="3787565"/>
          </a:xfrm>
          <a:prstGeom prst="rect">
            <a:avLst/>
          </a:prstGeom>
          <a:solidFill>
            <a:srgbClr val="0E1449">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outerShdw blurRad="50800" dist="38100" dir="8100000" algn="tr" rotWithShape="0">
                  <a:prstClr val="black">
                    <a:alpha val="40000"/>
                  </a:prstClr>
                </a:outerShdw>
              </a:effectLst>
            </a:endParaRPr>
          </a:p>
        </p:txBody>
      </p:sp>
      <p:sp>
        <p:nvSpPr>
          <p:cNvPr id="16" name="Text Placeholder 15"/>
          <p:cNvSpPr>
            <a:spLocks noGrp="1"/>
          </p:cNvSpPr>
          <p:nvPr>
            <p:ph type="body" sz="quarter" idx="10"/>
          </p:nvPr>
        </p:nvSpPr>
        <p:spPr>
          <a:xfrm>
            <a:off x="3637653" y="7848048"/>
            <a:ext cx="13676312" cy="2014538"/>
          </a:xfrm>
        </p:spPr>
        <p:txBody>
          <a:bodyPr lIns="0" rIns="0">
            <a:noAutofit/>
          </a:bodyPr>
          <a:lstStyle>
            <a:lvl1pPr>
              <a:defRPr sz="12400">
                <a:solidFill>
                  <a:schemeClr val="bg1"/>
                </a:solidFill>
                <a:latin typeface="Calibri" charset="0"/>
                <a:ea typeface="Calibri" charset="0"/>
                <a:cs typeface="Calibri" charset="0"/>
              </a:defRPr>
            </a:lvl1pPr>
          </a:lstStyle>
          <a:p>
            <a:pPr lvl="0"/>
            <a:r>
              <a:rPr lang="en-US" smtClean="0"/>
              <a:t>Click to edit Master text styles</a:t>
            </a:r>
          </a:p>
        </p:txBody>
      </p:sp>
      <p:sp>
        <p:nvSpPr>
          <p:cNvPr id="14" name="Freeform 102"/>
          <p:cNvSpPr>
            <a:spLocks noChangeArrowheads="1"/>
          </p:cNvSpPr>
          <p:nvPr userDrawn="1"/>
        </p:nvSpPr>
        <p:spPr bwMode="auto">
          <a:xfrm>
            <a:off x="1746940" y="8292011"/>
            <a:ext cx="1260475" cy="1126612"/>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p:spPr>
        <p:txBody>
          <a:bodyPr wrap="none" anchor="ctr"/>
          <a:lstStyle/>
          <a:p>
            <a:endParaRPr lang="en-US" sz="3600" dirty="0"/>
          </a:p>
        </p:txBody>
      </p:sp>
    </p:spTree>
    <p:extLst>
      <p:ext uri="{BB962C8B-B14F-4D97-AF65-F5344CB8AC3E}">
        <p14:creationId xmlns:p14="http://schemas.microsoft.com/office/powerpoint/2010/main" val="104637034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slide 3">
    <p:spTree>
      <p:nvGrpSpPr>
        <p:cNvPr id="1" name=""/>
        <p:cNvGrpSpPr/>
        <p:nvPr/>
      </p:nvGrpSpPr>
      <p:grpSpPr>
        <a:xfrm>
          <a:off x="0" y="0"/>
          <a:ext cx="0" cy="0"/>
          <a:chOff x="0" y="0"/>
          <a:chExt cx="0" cy="0"/>
        </a:xfrm>
      </p:grpSpPr>
      <p:sp>
        <p:nvSpPr>
          <p:cNvPr id="9" name="Rectangle 8"/>
          <p:cNvSpPr/>
          <p:nvPr userDrawn="1"/>
        </p:nvSpPr>
        <p:spPr>
          <a:xfrm>
            <a:off x="646180" y="10894821"/>
            <a:ext cx="17001211" cy="245077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a:blip r:embed="rId2">
            <a:alphaModFix amt="85000"/>
            <a:grayscl/>
            <a:extLst>
              <a:ext uri="{28A0092B-C50C-407E-A947-70E740481C1C}">
                <a14:useLocalDpi xmlns:a14="http://schemas.microsoft.com/office/drawing/2010/main"/>
              </a:ext>
            </a:extLst>
          </a:blip>
          <a:stretch>
            <a:fillRect/>
          </a:stretch>
        </p:blipFill>
        <p:spPr>
          <a:xfrm flipV="1">
            <a:off x="-1141715" y="0"/>
            <a:ext cx="20571428" cy="13714285"/>
          </a:xfrm>
          <a:prstGeom prst="rect">
            <a:avLst/>
          </a:prstGeom>
        </p:spPr>
      </p:pic>
      <p:sp>
        <p:nvSpPr>
          <p:cNvPr id="11" name="Rectangle 10"/>
          <p:cNvSpPr/>
          <p:nvPr userDrawn="1"/>
        </p:nvSpPr>
        <p:spPr>
          <a:xfrm>
            <a:off x="-1141716" y="5486400"/>
            <a:ext cx="21109659" cy="6719777"/>
          </a:xfrm>
          <a:prstGeom prst="rect">
            <a:avLst/>
          </a:prstGeom>
          <a:solidFill>
            <a:schemeClr val="bg1">
              <a:lumMod val="85000"/>
              <a:alpha val="7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outerShdw blurRad="50800" dist="38100" dir="8100000" algn="tr" rotWithShape="0">
                  <a:prstClr val="black">
                    <a:alpha val="40000"/>
                  </a:prstClr>
                </a:outerShdw>
              </a:effectLst>
            </a:endParaRPr>
          </a:p>
        </p:txBody>
      </p:sp>
      <p:sp>
        <p:nvSpPr>
          <p:cNvPr id="12" name="Rectangle 11"/>
          <p:cNvSpPr/>
          <p:nvPr userDrawn="1"/>
        </p:nvSpPr>
        <p:spPr>
          <a:xfrm>
            <a:off x="-1" y="6951294"/>
            <a:ext cx="18288001" cy="3787565"/>
          </a:xfrm>
          <a:prstGeom prst="rect">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outerShdw blurRad="50800" dist="38100" dir="8100000" algn="tr" rotWithShape="0">
                  <a:prstClr val="black">
                    <a:alpha val="40000"/>
                  </a:prstClr>
                </a:outerShdw>
              </a:effectLst>
            </a:endParaRPr>
          </a:p>
        </p:txBody>
      </p:sp>
      <p:sp>
        <p:nvSpPr>
          <p:cNvPr id="16" name="Text Placeholder 15"/>
          <p:cNvSpPr>
            <a:spLocks noGrp="1"/>
          </p:cNvSpPr>
          <p:nvPr>
            <p:ph type="body" sz="quarter" idx="10"/>
          </p:nvPr>
        </p:nvSpPr>
        <p:spPr>
          <a:xfrm>
            <a:off x="3637653" y="7848048"/>
            <a:ext cx="13676312" cy="2014538"/>
          </a:xfrm>
        </p:spPr>
        <p:txBody>
          <a:bodyPr lIns="0" rIns="0">
            <a:noAutofit/>
          </a:bodyPr>
          <a:lstStyle>
            <a:lvl1pPr>
              <a:defRPr sz="12400">
                <a:solidFill>
                  <a:schemeClr val="bg1"/>
                </a:solidFill>
                <a:latin typeface="Calibri" charset="0"/>
                <a:ea typeface="Calibri" charset="0"/>
                <a:cs typeface="Calibri" charset="0"/>
              </a:defRPr>
            </a:lvl1pPr>
          </a:lstStyle>
          <a:p>
            <a:pPr lvl="0"/>
            <a:r>
              <a:rPr lang="en-US" smtClean="0"/>
              <a:t>Click to edit Master text styles</a:t>
            </a:r>
          </a:p>
        </p:txBody>
      </p:sp>
      <p:sp>
        <p:nvSpPr>
          <p:cNvPr id="19" name="Freeform 115"/>
          <p:cNvSpPr>
            <a:spLocks noChangeArrowheads="1"/>
          </p:cNvSpPr>
          <p:nvPr userDrawn="1"/>
        </p:nvSpPr>
        <p:spPr bwMode="auto">
          <a:xfrm>
            <a:off x="2028842" y="8226667"/>
            <a:ext cx="934196" cy="1160046"/>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Tree>
    <p:extLst>
      <p:ext uri="{BB962C8B-B14F-4D97-AF65-F5344CB8AC3E}">
        <p14:creationId xmlns:p14="http://schemas.microsoft.com/office/powerpoint/2010/main" val="166594746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_no subtit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10B77E7-8D76-A248-9E9F-68FC055C9F4B}" type="slidenum">
              <a:rPr lang="en-US" smtClean="0"/>
              <a:pPr/>
              <a:t>‹#›</a:t>
            </a:fld>
            <a:endParaRPr lang="en-US" dirty="0"/>
          </a:p>
        </p:txBody>
      </p:sp>
      <p:sp>
        <p:nvSpPr>
          <p:cNvPr id="11" name="Rectangle 10"/>
          <p:cNvSpPr/>
          <p:nvPr userDrawn="1"/>
        </p:nvSpPr>
        <p:spPr>
          <a:xfrm>
            <a:off x="1426860" y="1251961"/>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2" name="Rectangle 11"/>
          <p:cNvSpPr/>
          <p:nvPr userDrawn="1"/>
        </p:nvSpPr>
        <p:spPr>
          <a:xfrm>
            <a:off x="1426860" y="1252146"/>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3" name="Text Placeholder 8"/>
          <p:cNvSpPr>
            <a:spLocks noGrp="1"/>
          </p:cNvSpPr>
          <p:nvPr>
            <p:ph type="body" sz="quarter" idx="13" hasCustomPrompt="1"/>
          </p:nvPr>
        </p:nvSpPr>
        <p:spPr>
          <a:xfrm>
            <a:off x="1779503" y="1252578"/>
            <a:ext cx="15384463" cy="901700"/>
          </a:xfrm>
        </p:spPr>
        <p:txBody>
          <a:bodyPr>
            <a:noAutofit/>
          </a:bodyPr>
          <a:lstStyle>
            <a:lvl1pPr>
              <a:defRPr sz="4950">
                <a:solidFill>
                  <a:schemeClr val="tx2"/>
                </a:solidFill>
              </a:defRPr>
            </a:lvl1pPr>
          </a:lstStyle>
          <a:p>
            <a:pPr lvl="0"/>
            <a:r>
              <a:rPr lang="en-US" dirty="0" smtClean="0"/>
              <a:t>CLICK TO EDIT MASTER TEXT STYLES</a:t>
            </a:r>
          </a:p>
        </p:txBody>
      </p:sp>
      <p:sp>
        <p:nvSpPr>
          <p:cNvPr id="15" name="Content Placeholder 14"/>
          <p:cNvSpPr>
            <a:spLocks noGrp="1"/>
          </p:cNvSpPr>
          <p:nvPr>
            <p:ph sz="quarter" idx="14"/>
          </p:nvPr>
        </p:nvSpPr>
        <p:spPr>
          <a:xfrm>
            <a:off x="1577536" y="2862263"/>
            <a:ext cx="15586514" cy="8250237"/>
          </a:xfrm>
        </p:spPr>
        <p:txBody>
          <a:bodyPr lIns="0" tIns="0">
            <a:noAutofit/>
          </a:bodyPr>
          <a:lstStyle>
            <a:lvl1pPr>
              <a:defRPr sz="2800">
                <a:solidFill>
                  <a:schemeClr val="accent1">
                    <a:lumMod val="50000"/>
                  </a:schemeClr>
                </a:solidFill>
                <a:latin typeface="Calibri" charset="0"/>
                <a:ea typeface="Calibri" charset="0"/>
                <a:cs typeface="Calibri" charset="0"/>
              </a:defRPr>
            </a:lvl1pPr>
            <a:lvl2pPr>
              <a:defRPr sz="2800">
                <a:solidFill>
                  <a:schemeClr val="accent1">
                    <a:lumMod val="50000"/>
                  </a:schemeClr>
                </a:solidFill>
                <a:latin typeface="Calibri" charset="0"/>
                <a:ea typeface="Calibri" charset="0"/>
                <a:cs typeface="Calibri" charset="0"/>
              </a:defRPr>
            </a:lvl2pPr>
            <a:lvl3pPr>
              <a:defRPr sz="2800">
                <a:solidFill>
                  <a:schemeClr val="accent1">
                    <a:lumMod val="50000"/>
                  </a:schemeClr>
                </a:solidFill>
                <a:latin typeface="Calibri" charset="0"/>
                <a:ea typeface="Calibri" charset="0"/>
                <a:cs typeface="Calibri" charset="0"/>
              </a:defRPr>
            </a:lvl3pPr>
            <a:lvl4pPr>
              <a:defRPr sz="2800">
                <a:solidFill>
                  <a:schemeClr val="accent1">
                    <a:lumMod val="50000"/>
                  </a:schemeClr>
                </a:solidFill>
                <a:latin typeface="Calibri" charset="0"/>
                <a:ea typeface="Calibri" charset="0"/>
                <a:cs typeface="Calibri" charset="0"/>
              </a:defRPr>
            </a:lvl4pPr>
            <a:lvl5pPr>
              <a:defRPr sz="2800">
                <a:solidFill>
                  <a:schemeClr val="accent1">
                    <a:lumMod val="50000"/>
                  </a:schemeClr>
                </a:solidFill>
                <a:latin typeface="Calibri" charset="0"/>
                <a:ea typeface="Calibri" charset="0"/>
                <a:cs typeface="Calibri"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033187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_subtit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10B77E7-8D76-A248-9E9F-68FC055C9F4B}" type="slidenum">
              <a:rPr lang="en-US" smtClean="0"/>
              <a:pPr/>
              <a:t>‹#›</a:t>
            </a:fld>
            <a:endParaRPr lang="en-US" dirty="0"/>
          </a:p>
        </p:txBody>
      </p:sp>
      <p:sp>
        <p:nvSpPr>
          <p:cNvPr id="11" name="Rectangle 10"/>
          <p:cNvSpPr/>
          <p:nvPr userDrawn="1"/>
        </p:nvSpPr>
        <p:spPr>
          <a:xfrm>
            <a:off x="1426860" y="1251961"/>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2" name="Rectangle 11"/>
          <p:cNvSpPr/>
          <p:nvPr userDrawn="1"/>
        </p:nvSpPr>
        <p:spPr>
          <a:xfrm>
            <a:off x="1426860" y="1252146"/>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3" name="Text Placeholder 8"/>
          <p:cNvSpPr>
            <a:spLocks noGrp="1"/>
          </p:cNvSpPr>
          <p:nvPr>
            <p:ph type="body" sz="quarter" idx="13" hasCustomPrompt="1"/>
          </p:nvPr>
        </p:nvSpPr>
        <p:spPr>
          <a:xfrm>
            <a:off x="1779503" y="1252578"/>
            <a:ext cx="15384463" cy="901700"/>
          </a:xfrm>
        </p:spPr>
        <p:txBody>
          <a:bodyPr>
            <a:noAutofit/>
          </a:bodyPr>
          <a:lstStyle>
            <a:lvl1pPr>
              <a:defRPr sz="4950">
                <a:solidFill>
                  <a:schemeClr val="tx2"/>
                </a:solidFill>
              </a:defRPr>
            </a:lvl1pPr>
          </a:lstStyle>
          <a:p>
            <a:pPr lvl="0"/>
            <a:r>
              <a:rPr lang="en-US" dirty="0" smtClean="0"/>
              <a:t>CLICK TO EDIT MASTER TEXT STYLES</a:t>
            </a:r>
          </a:p>
        </p:txBody>
      </p:sp>
      <p:sp>
        <p:nvSpPr>
          <p:cNvPr id="15" name="Content Placeholder 14"/>
          <p:cNvSpPr>
            <a:spLocks noGrp="1"/>
          </p:cNvSpPr>
          <p:nvPr>
            <p:ph sz="quarter" idx="14"/>
          </p:nvPr>
        </p:nvSpPr>
        <p:spPr>
          <a:xfrm>
            <a:off x="1426860" y="2892425"/>
            <a:ext cx="15737190" cy="8220075"/>
          </a:xfrm>
        </p:spPr>
        <p:txBody>
          <a:bodyPr lIns="0" tIns="0">
            <a:noAutofit/>
          </a:bodyPr>
          <a:lstStyle>
            <a:lvl1pPr>
              <a:defRPr sz="2800">
                <a:solidFill>
                  <a:schemeClr val="accent1">
                    <a:lumMod val="50000"/>
                  </a:schemeClr>
                </a:solidFill>
                <a:latin typeface="Calibri" charset="0"/>
                <a:ea typeface="Calibri" charset="0"/>
                <a:cs typeface="Calibri" charset="0"/>
              </a:defRPr>
            </a:lvl1pPr>
            <a:lvl2pPr>
              <a:defRPr sz="2800">
                <a:solidFill>
                  <a:schemeClr val="accent1">
                    <a:lumMod val="50000"/>
                  </a:schemeClr>
                </a:solidFill>
                <a:latin typeface="Calibri" charset="0"/>
                <a:ea typeface="Calibri" charset="0"/>
                <a:cs typeface="Calibri" charset="0"/>
              </a:defRPr>
            </a:lvl2pPr>
            <a:lvl3pPr>
              <a:defRPr sz="2800">
                <a:solidFill>
                  <a:schemeClr val="accent1">
                    <a:lumMod val="50000"/>
                  </a:schemeClr>
                </a:solidFill>
                <a:latin typeface="Calibri" charset="0"/>
                <a:ea typeface="Calibri" charset="0"/>
                <a:cs typeface="Calibri" charset="0"/>
              </a:defRPr>
            </a:lvl3pPr>
            <a:lvl4pPr>
              <a:defRPr sz="2800">
                <a:solidFill>
                  <a:schemeClr val="accent1">
                    <a:lumMod val="50000"/>
                  </a:schemeClr>
                </a:solidFill>
                <a:latin typeface="Calibri" charset="0"/>
                <a:ea typeface="Calibri" charset="0"/>
                <a:cs typeface="Calibri" charset="0"/>
              </a:defRPr>
            </a:lvl4pPr>
            <a:lvl5pPr>
              <a:defRPr sz="2800">
                <a:solidFill>
                  <a:schemeClr val="accent1">
                    <a:lumMod val="50000"/>
                  </a:schemeClr>
                </a:solidFill>
                <a:latin typeface="Calibri" charset="0"/>
                <a:ea typeface="Calibri" charset="0"/>
                <a:cs typeface="Calibri" charset="0"/>
              </a:defRPr>
            </a:lvl5pPr>
          </a:lstStyle>
          <a:p>
            <a:pPr lvl="0"/>
            <a:r>
              <a:rPr lang="en-US"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11"/>
          <p:cNvSpPr>
            <a:spLocks noGrp="1"/>
          </p:cNvSpPr>
          <p:nvPr>
            <p:ph type="body" sz="quarter" idx="15"/>
          </p:nvPr>
        </p:nvSpPr>
        <p:spPr>
          <a:xfrm>
            <a:off x="1779588" y="2154238"/>
            <a:ext cx="15384462" cy="738187"/>
          </a:xfrm>
        </p:spPr>
        <p:txBody>
          <a:bodyPr tIns="91440" bIns="182880">
            <a:noAutofit/>
          </a:bodyPr>
          <a:lstStyle>
            <a:lvl1pPr>
              <a:defRPr sz="3600">
                <a:latin typeface="Calibri" charset="0"/>
                <a:ea typeface="Calibri" charset="0"/>
                <a:cs typeface="Calibri" charset="0"/>
              </a:defRPr>
            </a:lvl1pPr>
          </a:lstStyle>
          <a:p>
            <a:pPr lvl="0"/>
            <a:r>
              <a:rPr lang="en-US" smtClean="0"/>
              <a:t>Click to edit Master text styles</a:t>
            </a:r>
          </a:p>
        </p:txBody>
      </p:sp>
    </p:spTree>
    <p:extLst>
      <p:ext uri="{BB962C8B-B14F-4D97-AF65-F5344CB8AC3E}">
        <p14:creationId xmlns:p14="http://schemas.microsoft.com/office/powerpoint/2010/main" val="18203884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Text _ no subtitle">
    <p:spTree>
      <p:nvGrpSpPr>
        <p:cNvPr id="1" name=""/>
        <p:cNvGrpSpPr/>
        <p:nvPr/>
      </p:nvGrpSpPr>
      <p:grpSpPr>
        <a:xfrm>
          <a:off x="0" y="0"/>
          <a:ext cx="0" cy="0"/>
          <a:chOff x="0" y="0"/>
          <a:chExt cx="0" cy="0"/>
        </a:xfrm>
      </p:grpSpPr>
      <p:sp>
        <p:nvSpPr>
          <p:cNvPr id="16" name="Slide Number Placeholder 2"/>
          <p:cNvSpPr>
            <a:spLocks noGrp="1"/>
          </p:cNvSpPr>
          <p:nvPr>
            <p:ph type="sldNum" sz="quarter" idx="10"/>
          </p:nvPr>
        </p:nvSpPr>
        <p:spPr>
          <a:xfrm>
            <a:off x="13351503" y="13813355"/>
            <a:ext cx="4267200" cy="730251"/>
          </a:xfrm>
        </p:spPr>
        <p:txBody>
          <a:bodyPr/>
          <a:lstStyle/>
          <a:p>
            <a:fld id="{010B77E7-8D76-A248-9E9F-68FC055C9F4B}" type="slidenum">
              <a:rPr lang="en-US" smtClean="0"/>
              <a:pPr/>
              <a:t>‹#›</a:t>
            </a:fld>
            <a:endParaRPr lang="en-US" dirty="0"/>
          </a:p>
        </p:txBody>
      </p:sp>
      <p:sp>
        <p:nvSpPr>
          <p:cNvPr id="17" name="Rectangle 16"/>
          <p:cNvSpPr/>
          <p:nvPr userDrawn="1"/>
        </p:nvSpPr>
        <p:spPr>
          <a:xfrm>
            <a:off x="1426860" y="1251961"/>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9" name="Rectangle 18"/>
          <p:cNvSpPr/>
          <p:nvPr userDrawn="1"/>
        </p:nvSpPr>
        <p:spPr>
          <a:xfrm>
            <a:off x="1426860" y="1252146"/>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20" name="Text Placeholder 8"/>
          <p:cNvSpPr>
            <a:spLocks noGrp="1"/>
          </p:cNvSpPr>
          <p:nvPr>
            <p:ph type="body" sz="quarter" idx="13" hasCustomPrompt="1"/>
          </p:nvPr>
        </p:nvSpPr>
        <p:spPr>
          <a:xfrm>
            <a:off x="1779503" y="1252578"/>
            <a:ext cx="15384463" cy="901700"/>
          </a:xfrm>
        </p:spPr>
        <p:txBody>
          <a:bodyPr>
            <a:noAutofit/>
          </a:bodyPr>
          <a:lstStyle>
            <a:lvl1pPr>
              <a:defRPr sz="4950">
                <a:solidFill>
                  <a:schemeClr val="tx2"/>
                </a:solidFill>
              </a:defRPr>
            </a:lvl1pPr>
          </a:lstStyle>
          <a:p>
            <a:pPr lvl="0"/>
            <a:r>
              <a:rPr lang="en-US" dirty="0" smtClean="0"/>
              <a:t>CLICK TO EDIT MASTER TEXT STYLES</a:t>
            </a:r>
          </a:p>
        </p:txBody>
      </p:sp>
      <p:sp>
        <p:nvSpPr>
          <p:cNvPr id="22" name="Content Placeholder 14"/>
          <p:cNvSpPr>
            <a:spLocks noGrp="1"/>
          </p:cNvSpPr>
          <p:nvPr>
            <p:ph sz="quarter" idx="14"/>
          </p:nvPr>
        </p:nvSpPr>
        <p:spPr>
          <a:xfrm>
            <a:off x="1426860" y="2862263"/>
            <a:ext cx="15737190" cy="8250237"/>
          </a:xfrm>
        </p:spPr>
        <p:txBody>
          <a:bodyPr lIns="0" tIns="0">
            <a:noAutofit/>
          </a:bodyPr>
          <a:lstStyle>
            <a:lvl1pPr>
              <a:defRPr sz="2800">
                <a:solidFill>
                  <a:schemeClr val="accent1">
                    <a:lumMod val="50000"/>
                  </a:schemeClr>
                </a:solidFill>
                <a:latin typeface="Calibri" charset="0"/>
                <a:ea typeface="Calibri" charset="0"/>
                <a:cs typeface="Calibri" charset="0"/>
              </a:defRPr>
            </a:lvl1pPr>
            <a:lvl2pPr>
              <a:defRPr sz="2800">
                <a:solidFill>
                  <a:schemeClr val="accent1">
                    <a:lumMod val="50000"/>
                  </a:schemeClr>
                </a:solidFill>
                <a:latin typeface="Calibri" charset="0"/>
                <a:ea typeface="Calibri" charset="0"/>
                <a:cs typeface="Calibri" charset="0"/>
              </a:defRPr>
            </a:lvl2pPr>
            <a:lvl3pPr>
              <a:defRPr sz="2800">
                <a:solidFill>
                  <a:schemeClr val="accent1">
                    <a:lumMod val="50000"/>
                  </a:schemeClr>
                </a:solidFill>
                <a:latin typeface="Calibri" charset="0"/>
                <a:ea typeface="Calibri" charset="0"/>
                <a:cs typeface="Calibri" charset="0"/>
              </a:defRPr>
            </a:lvl3pPr>
            <a:lvl4pPr>
              <a:defRPr sz="2800">
                <a:solidFill>
                  <a:schemeClr val="accent1">
                    <a:lumMod val="50000"/>
                  </a:schemeClr>
                </a:solidFill>
                <a:latin typeface="Calibri" charset="0"/>
                <a:ea typeface="Calibri" charset="0"/>
                <a:cs typeface="Calibri" charset="0"/>
              </a:defRPr>
            </a:lvl4pPr>
            <a:lvl5pPr>
              <a:defRPr sz="2800">
                <a:solidFill>
                  <a:schemeClr val="accent1">
                    <a:lumMod val="50000"/>
                  </a:schemeClr>
                </a:solidFill>
                <a:latin typeface="Calibri" charset="0"/>
                <a:ea typeface="Calibri" charset="0"/>
                <a:cs typeface="Calibri"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6785453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Text _ Subtit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10B77E7-8D76-A248-9E9F-68FC055C9F4B}" type="slidenum">
              <a:rPr lang="en-US" smtClean="0"/>
              <a:pPr/>
              <a:t>‹#›</a:t>
            </a:fld>
            <a:endParaRPr lang="en-US" dirty="0"/>
          </a:p>
        </p:txBody>
      </p:sp>
      <p:sp>
        <p:nvSpPr>
          <p:cNvPr id="5" name="Rectangle 4"/>
          <p:cNvSpPr/>
          <p:nvPr userDrawn="1"/>
        </p:nvSpPr>
        <p:spPr>
          <a:xfrm>
            <a:off x="1426860" y="1251961"/>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0" name="Text Placeholder 9"/>
          <p:cNvSpPr>
            <a:spLocks noGrp="1"/>
          </p:cNvSpPr>
          <p:nvPr>
            <p:ph type="body" sz="quarter" idx="12"/>
          </p:nvPr>
        </p:nvSpPr>
        <p:spPr>
          <a:xfrm>
            <a:off x="1426861" y="2912303"/>
            <a:ext cx="15737106" cy="8182638"/>
          </a:xfrm>
        </p:spPr>
        <p:txBody>
          <a:bodyPr lIns="0" tIns="182880" bIns="182880">
            <a:noAutofit/>
          </a:bodyPr>
          <a:lstStyle>
            <a:lvl1pPr>
              <a:defRPr sz="2800">
                <a:latin typeface="Calibri" charset="0"/>
                <a:ea typeface="Calibri" charset="0"/>
                <a:cs typeface="Calibri" charset="0"/>
              </a:defRPr>
            </a:lvl1pPr>
            <a:lvl2pPr>
              <a:defRPr sz="2800">
                <a:latin typeface="Calibri" charset="0"/>
                <a:ea typeface="Calibri" charset="0"/>
                <a:cs typeface="Calibri" charset="0"/>
              </a:defRPr>
            </a:lvl2pPr>
            <a:lvl3pPr>
              <a:defRPr sz="2800">
                <a:latin typeface="Calibri" charset="0"/>
                <a:ea typeface="Calibri" charset="0"/>
                <a:cs typeface="Calibri" charset="0"/>
              </a:defRPr>
            </a:lvl3pPr>
            <a:lvl4pPr>
              <a:defRPr sz="2800">
                <a:latin typeface="Calibri" charset="0"/>
                <a:ea typeface="Calibri" charset="0"/>
                <a:cs typeface="Calibri" charset="0"/>
              </a:defRPr>
            </a:lvl4pPr>
            <a:lvl5pPr>
              <a:defRPr sz="2800">
                <a:latin typeface="Calibri" charset="0"/>
                <a:ea typeface="Calibri" charset="0"/>
                <a:cs typeface="Calibri"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1426860" y="1252146"/>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9" name="Text Placeholder 8"/>
          <p:cNvSpPr>
            <a:spLocks noGrp="1"/>
          </p:cNvSpPr>
          <p:nvPr>
            <p:ph type="body" sz="quarter" idx="13" hasCustomPrompt="1"/>
          </p:nvPr>
        </p:nvSpPr>
        <p:spPr>
          <a:xfrm>
            <a:off x="1779503" y="1252578"/>
            <a:ext cx="15384463" cy="901700"/>
          </a:xfrm>
        </p:spPr>
        <p:txBody>
          <a:bodyPr>
            <a:noAutofit/>
          </a:bodyPr>
          <a:lstStyle>
            <a:lvl1pPr>
              <a:defRPr sz="4950">
                <a:solidFill>
                  <a:schemeClr val="tx2"/>
                </a:solidFill>
              </a:defRPr>
            </a:lvl1pPr>
          </a:lstStyle>
          <a:p>
            <a:pPr lvl="0"/>
            <a:r>
              <a:rPr lang="en-US" dirty="0" smtClean="0"/>
              <a:t>CLICK TO EDIT MASTER TEXT STYLES</a:t>
            </a:r>
          </a:p>
        </p:txBody>
      </p:sp>
      <p:sp>
        <p:nvSpPr>
          <p:cNvPr id="12" name="Text Placeholder 11"/>
          <p:cNvSpPr>
            <a:spLocks noGrp="1"/>
          </p:cNvSpPr>
          <p:nvPr>
            <p:ph type="body" sz="quarter" idx="14"/>
          </p:nvPr>
        </p:nvSpPr>
        <p:spPr>
          <a:xfrm>
            <a:off x="1779588" y="2154238"/>
            <a:ext cx="15384462" cy="738187"/>
          </a:xfrm>
        </p:spPr>
        <p:txBody>
          <a:bodyPr tIns="91440" bIns="182880">
            <a:noAutofit/>
          </a:bodyPr>
          <a:lstStyle>
            <a:lvl1pPr>
              <a:defRPr sz="3600">
                <a:latin typeface="Calibri" charset="0"/>
                <a:ea typeface="Calibri" charset="0"/>
                <a:cs typeface="Calibri" charset="0"/>
              </a:defRPr>
            </a:lvl1pPr>
          </a:lstStyle>
          <a:p>
            <a:pPr lvl="0"/>
            <a:r>
              <a:rPr lang="en-US" smtClean="0"/>
              <a:t>Click to edit Master text styles</a:t>
            </a:r>
          </a:p>
        </p:txBody>
      </p:sp>
    </p:spTree>
    <p:extLst>
      <p:ext uri="{BB962C8B-B14F-4D97-AF65-F5344CB8AC3E}">
        <p14:creationId xmlns:p14="http://schemas.microsoft.com/office/powerpoint/2010/main" val="70604332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Text_no subtitle">
    <p:spTree>
      <p:nvGrpSpPr>
        <p:cNvPr id="1" name=""/>
        <p:cNvGrpSpPr/>
        <p:nvPr/>
      </p:nvGrpSpPr>
      <p:grpSpPr>
        <a:xfrm>
          <a:off x="0" y="0"/>
          <a:ext cx="0" cy="0"/>
          <a:chOff x="0" y="0"/>
          <a:chExt cx="0" cy="0"/>
        </a:xfrm>
      </p:grpSpPr>
      <p:sp>
        <p:nvSpPr>
          <p:cNvPr id="13" name="Slide Number Placeholder 2"/>
          <p:cNvSpPr>
            <a:spLocks noGrp="1"/>
          </p:cNvSpPr>
          <p:nvPr>
            <p:ph type="sldNum" sz="quarter" idx="10"/>
          </p:nvPr>
        </p:nvSpPr>
        <p:spPr>
          <a:xfrm>
            <a:off x="13351503" y="13813355"/>
            <a:ext cx="4267200" cy="730251"/>
          </a:xfrm>
        </p:spPr>
        <p:txBody>
          <a:bodyPr/>
          <a:lstStyle/>
          <a:p>
            <a:fld id="{010B77E7-8D76-A248-9E9F-68FC055C9F4B}" type="slidenum">
              <a:rPr lang="en-US" smtClean="0"/>
              <a:pPr/>
              <a:t>‹#›</a:t>
            </a:fld>
            <a:endParaRPr lang="en-US" dirty="0"/>
          </a:p>
        </p:txBody>
      </p:sp>
      <p:sp>
        <p:nvSpPr>
          <p:cNvPr id="14" name="Rectangle 13"/>
          <p:cNvSpPr/>
          <p:nvPr userDrawn="1"/>
        </p:nvSpPr>
        <p:spPr>
          <a:xfrm>
            <a:off x="1426860" y="1251961"/>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5" name="Text Placeholder 9"/>
          <p:cNvSpPr>
            <a:spLocks noGrp="1"/>
          </p:cNvSpPr>
          <p:nvPr>
            <p:ph type="body" sz="quarter" idx="12"/>
          </p:nvPr>
        </p:nvSpPr>
        <p:spPr>
          <a:xfrm>
            <a:off x="1426861" y="2912303"/>
            <a:ext cx="15737106" cy="8182638"/>
          </a:xfrm>
        </p:spPr>
        <p:txBody>
          <a:bodyPr lIns="0" tIns="182880" bIns="182880" numCol="2" spcCol="457200">
            <a:noAutofit/>
          </a:bodyPr>
          <a:lstStyle>
            <a:lvl1pPr>
              <a:defRPr sz="2800">
                <a:latin typeface="Calibri" charset="0"/>
                <a:ea typeface="Calibri" charset="0"/>
                <a:cs typeface="Calibri" charset="0"/>
              </a:defRPr>
            </a:lvl1pPr>
            <a:lvl2pPr>
              <a:defRPr sz="2800">
                <a:latin typeface="Calibri" charset="0"/>
                <a:ea typeface="Calibri" charset="0"/>
                <a:cs typeface="Calibri" charset="0"/>
              </a:defRPr>
            </a:lvl2pPr>
            <a:lvl3pPr>
              <a:defRPr sz="2800">
                <a:latin typeface="Calibri" charset="0"/>
                <a:ea typeface="Calibri" charset="0"/>
                <a:cs typeface="Calibri" charset="0"/>
              </a:defRPr>
            </a:lvl3pPr>
            <a:lvl4pPr>
              <a:defRPr sz="2800">
                <a:latin typeface="Calibri" charset="0"/>
                <a:ea typeface="Calibri" charset="0"/>
                <a:cs typeface="Calibri" charset="0"/>
              </a:defRPr>
            </a:lvl4pPr>
            <a:lvl5pPr>
              <a:defRPr sz="2800">
                <a:latin typeface="Calibri" charset="0"/>
                <a:ea typeface="Calibri" charset="0"/>
                <a:cs typeface="Calibri"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Rectangle 15"/>
          <p:cNvSpPr/>
          <p:nvPr userDrawn="1"/>
        </p:nvSpPr>
        <p:spPr>
          <a:xfrm>
            <a:off x="1426860" y="1252146"/>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7" name="Text Placeholder 8"/>
          <p:cNvSpPr>
            <a:spLocks noGrp="1"/>
          </p:cNvSpPr>
          <p:nvPr>
            <p:ph type="body" sz="quarter" idx="13" hasCustomPrompt="1"/>
          </p:nvPr>
        </p:nvSpPr>
        <p:spPr>
          <a:xfrm>
            <a:off x="1779503" y="1252578"/>
            <a:ext cx="15384463" cy="901700"/>
          </a:xfrm>
        </p:spPr>
        <p:txBody>
          <a:bodyPr>
            <a:noAutofit/>
          </a:bodyPr>
          <a:lstStyle>
            <a:lvl1pPr>
              <a:defRPr sz="4950">
                <a:solidFill>
                  <a:schemeClr val="tx2"/>
                </a:solidFill>
              </a:defRPr>
            </a:lvl1pPr>
          </a:lstStyle>
          <a:p>
            <a:pPr lvl="0"/>
            <a:r>
              <a:rPr lang="en-US" dirty="0" smtClean="0"/>
              <a:t>CLICK TO EDIT MASTER TEXT STYLES</a:t>
            </a:r>
          </a:p>
        </p:txBody>
      </p:sp>
    </p:spTree>
    <p:extLst>
      <p:ext uri="{BB962C8B-B14F-4D97-AF65-F5344CB8AC3E}">
        <p14:creationId xmlns:p14="http://schemas.microsoft.com/office/powerpoint/2010/main" val="139523512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Text_ subtitle">
    <p:spTree>
      <p:nvGrpSpPr>
        <p:cNvPr id="1" name=""/>
        <p:cNvGrpSpPr/>
        <p:nvPr/>
      </p:nvGrpSpPr>
      <p:grpSpPr>
        <a:xfrm>
          <a:off x="0" y="0"/>
          <a:ext cx="0" cy="0"/>
          <a:chOff x="0" y="0"/>
          <a:chExt cx="0" cy="0"/>
        </a:xfrm>
      </p:grpSpPr>
      <p:sp>
        <p:nvSpPr>
          <p:cNvPr id="13" name="Slide Number Placeholder 2"/>
          <p:cNvSpPr>
            <a:spLocks noGrp="1"/>
          </p:cNvSpPr>
          <p:nvPr>
            <p:ph type="sldNum" sz="quarter" idx="10"/>
          </p:nvPr>
        </p:nvSpPr>
        <p:spPr>
          <a:xfrm>
            <a:off x="13351503" y="13813355"/>
            <a:ext cx="4267200" cy="730251"/>
          </a:xfrm>
        </p:spPr>
        <p:txBody>
          <a:bodyPr/>
          <a:lstStyle/>
          <a:p>
            <a:fld id="{010B77E7-8D76-A248-9E9F-68FC055C9F4B}" type="slidenum">
              <a:rPr lang="en-US" smtClean="0"/>
              <a:pPr/>
              <a:t>‹#›</a:t>
            </a:fld>
            <a:endParaRPr lang="en-US" dirty="0"/>
          </a:p>
        </p:txBody>
      </p:sp>
      <p:sp>
        <p:nvSpPr>
          <p:cNvPr id="14" name="Rectangle 13"/>
          <p:cNvSpPr/>
          <p:nvPr userDrawn="1"/>
        </p:nvSpPr>
        <p:spPr>
          <a:xfrm>
            <a:off x="1426860" y="1251961"/>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5" name="Text Placeholder 9"/>
          <p:cNvSpPr>
            <a:spLocks noGrp="1"/>
          </p:cNvSpPr>
          <p:nvPr>
            <p:ph type="body" sz="quarter" idx="12"/>
          </p:nvPr>
        </p:nvSpPr>
        <p:spPr>
          <a:xfrm>
            <a:off x="1426861" y="2912303"/>
            <a:ext cx="15737106" cy="8182638"/>
          </a:xfrm>
        </p:spPr>
        <p:txBody>
          <a:bodyPr lIns="0" tIns="182880" bIns="182880" numCol="2" spcCol="457200">
            <a:noAutofit/>
          </a:bodyPr>
          <a:lstStyle>
            <a:lvl1pPr>
              <a:defRPr sz="2800">
                <a:solidFill>
                  <a:schemeClr val="accent1">
                    <a:lumMod val="50000"/>
                  </a:schemeClr>
                </a:solidFill>
                <a:latin typeface="Calibri" charset="0"/>
                <a:ea typeface="Calibri" charset="0"/>
                <a:cs typeface="Calibri" charset="0"/>
              </a:defRPr>
            </a:lvl1pPr>
            <a:lvl2pPr>
              <a:defRPr sz="2800">
                <a:solidFill>
                  <a:schemeClr val="accent1">
                    <a:lumMod val="50000"/>
                  </a:schemeClr>
                </a:solidFill>
                <a:latin typeface="Calibri" charset="0"/>
                <a:ea typeface="Calibri" charset="0"/>
                <a:cs typeface="Calibri" charset="0"/>
              </a:defRPr>
            </a:lvl2pPr>
            <a:lvl3pPr>
              <a:defRPr sz="2800">
                <a:solidFill>
                  <a:schemeClr val="accent1">
                    <a:lumMod val="50000"/>
                  </a:schemeClr>
                </a:solidFill>
                <a:latin typeface="Calibri" charset="0"/>
                <a:ea typeface="Calibri" charset="0"/>
                <a:cs typeface="Calibri" charset="0"/>
              </a:defRPr>
            </a:lvl3pPr>
            <a:lvl4pPr>
              <a:defRPr sz="2800">
                <a:solidFill>
                  <a:schemeClr val="accent1">
                    <a:lumMod val="50000"/>
                  </a:schemeClr>
                </a:solidFill>
                <a:latin typeface="Calibri" charset="0"/>
                <a:ea typeface="Calibri" charset="0"/>
                <a:cs typeface="Calibri" charset="0"/>
              </a:defRPr>
            </a:lvl4pPr>
            <a:lvl5pPr>
              <a:defRPr sz="2800">
                <a:solidFill>
                  <a:schemeClr val="accent1">
                    <a:lumMod val="50000"/>
                  </a:schemeClr>
                </a:solidFill>
                <a:latin typeface="Calibri" charset="0"/>
                <a:ea typeface="Calibri" charset="0"/>
                <a:cs typeface="Calibri"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Rectangle 15"/>
          <p:cNvSpPr/>
          <p:nvPr userDrawn="1"/>
        </p:nvSpPr>
        <p:spPr>
          <a:xfrm>
            <a:off x="1426860" y="1252146"/>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7" name="Text Placeholder 8"/>
          <p:cNvSpPr>
            <a:spLocks noGrp="1"/>
          </p:cNvSpPr>
          <p:nvPr>
            <p:ph type="body" sz="quarter" idx="13" hasCustomPrompt="1"/>
          </p:nvPr>
        </p:nvSpPr>
        <p:spPr>
          <a:xfrm>
            <a:off x="1779503" y="1252578"/>
            <a:ext cx="15384463" cy="901700"/>
          </a:xfrm>
        </p:spPr>
        <p:txBody>
          <a:bodyPr>
            <a:noAutofit/>
          </a:bodyPr>
          <a:lstStyle>
            <a:lvl1pPr>
              <a:defRPr sz="4950">
                <a:solidFill>
                  <a:schemeClr val="tx2"/>
                </a:solidFill>
              </a:defRPr>
            </a:lvl1pPr>
          </a:lstStyle>
          <a:p>
            <a:pPr lvl="0"/>
            <a:r>
              <a:rPr lang="en-US" dirty="0" smtClean="0"/>
              <a:t>CLICK TO EDIT MASTER TEXT STYLES</a:t>
            </a:r>
          </a:p>
        </p:txBody>
      </p:sp>
      <p:sp>
        <p:nvSpPr>
          <p:cNvPr id="7" name="Text Placeholder 11"/>
          <p:cNvSpPr>
            <a:spLocks noGrp="1"/>
          </p:cNvSpPr>
          <p:nvPr>
            <p:ph type="body" sz="quarter" idx="14"/>
          </p:nvPr>
        </p:nvSpPr>
        <p:spPr>
          <a:xfrm>
            <a:off x="1779588" y="2154238"/>
            <a:ext cx="15384462" cy="738187"/>
          </a:xfrm>
        </p:spPr>
        <p:txBody>
          <a:bodyPr tIns="91440" bIns="182880">
            <a:noAutofit/>
          </a:bodyPr>
          <a:lstStyle>
            <a:lvl1pPr>
              <a:defRPr sz="3600">
                <a:latin typeface="Calibri" charset="0"/>
                <a:ea typeface="Calibri" charset="0"/>
                <a:cs typeface="Calibri" charset="0"/>
              </a:defRPr>
            </a:lvl1pPr>
          </a:lstStyle>
          <a:p>
            <a:pPr lvl="0"/>
            <a:r>
              <a:rPr lang="en-US" smtClean="0"/>
              <a:t>Click to edit Master text styles</a:t>
            </a:r>
          </a:p>
        </p:txBody>
      </p:sp>
    </p:spTree>
    <p:extLst>
      <p:ext uri="{BB962C8B-B14F-4D97-AF65-F5344CB8AC3E}">
        <p14:creationId xmlns:p14="http://schemas.microsoft.com/office/powerpoint/2010/main" val="103712782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_half text_subtitle">
    <p:spTree>
      <p:nvGrpSpPr>
        <p:cNvPr id="1" name=""/>
        <p:cNvGrpSpPr/>
        <p:nvPr/>
      </p:nvGrpSpPr>
      <p:grpSpPr>
        <a:xfrm>
          <a:off x="0" y="0"/>
          <a:ext cx="0" cy="0"/>
          <a:chOff x="0" y="0"/>
          <a:chExt cx="0" cy="0"/>
        </a:xfrm>
      </p:grpSpPr>
      <p:sp>
        <p:nvSpPr>
          <p:cNvPr id="13" name="Slide Number Placeholder 2"/>
          <p:cNvSpPr>
            <a:spLocks noGrp="1"/>
          </p:cNvSpPr>
          <p:nvPr>
            <p:ph type="sldNum" sz="quarter" idx="10"/>
          </p:nvPr>
        </p:nvSpPr>
        <p:spPr>
          <a:xfrm>
            <a:off x="13351503" y="13813355"/>
            <a:ext cx="4267200" cy="730251"/>
          </a:xfrm>
        </p:spPr>
        <p:txBody>
          <a:bodyPr/>
          <a:lstStyle/>
          <a:p>
            <a:fld id="{010B77E7-8D76-A248-9E9F-68FC055C9F4B}" type="slidenum">
              <a:rPr lang="en-US" smtClean="0"/>
              <a:pPr/>
              <a:t>‹#›</a:t>
            </a:fld>
            <a:endParaRPr lang="en-US" dirty="0"/>
          </a:p>
        </p:txBody>
      </p:sp>
      <p:sp>
        <p:nvSpPr>
          <p:cNvPr id="14" name="Rectangle 13"/>
          <p:cNvSpPr/>
          <p:nvPr userDrawn="1"/>
        </p:nvSpPr>
        <p:spPr>
          <a:xfrm>
            <a:off x="1426860" y="1251961"/>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5" name="Text Placeholder 9"/>
          <p:cNvSpPr>
            <a:spLocks noGrp="1"/>
          </p:cNvSpPr>
          <p:nvPr>
            <p:ph type="body" sz="quarter" idx="12"/>
          </p:nvPr>
        </p:nvSpPr>
        <p:spPr>
          <a:xfrm>
            <a:off x="1426861" y="6698973"/>
            <a:ext cx="15737106" cy="4395967"/>
          </a:xfrm>
        </p:spPr>
        <p:txBody>
          <a:bodyPr lIns="0" tIns="182880" bIns="182880" numCol="1" spcCol="457200">
            <a:noAutofit/>
          </a:bodyPr>
          <a:lstStyle>
            <a:lvl1pPr>
              <a:defRPr sz="2800">
                <a:solidFill>
                  <a:schemeClr val="accent1">
                    <a:lumMod val="50000"/>
                  </a:schemeClr>
                </a:solidFill>
                <a:latin typeface="Calibri" charset="0"/>
                <a:ea typeface="Calibri" charset="0"/>
                <a:cs typeface="Calibri" charset="0"/>
              </a:defRPr>
            </a:lvl1pPr>
            <a:lvl2pPr>
              <a:defRPr sz="2800">
                <a:solidFill>
                  <a:schemeClr val="accent1">
                    <a:lumMod val="50000"/>
                  </a:schemeClr>
                </a:solidFill>
                <a:latin typeface="Calibri" charset="0"/>
                <a:ea typeface="Calibri" charset="0"/>
                <a:cs typeface="Calibri" charset="0"/>
              </a:defRPr>
            </a:lvl2pPr>
            <a:lvl3pPr>
              <a:defRPr sz="2800">
                <a:solidFill>
                  <a:schemeClr val="accent1">
                    <a:lumMod val="50000"/>
                  </a:schemeClr>
                </a:solidFill>
                <a:latin typeface="Calibri" charset="0"/>
                <a:ea typeface="Calibri" charset="0"/>
                <a:cs typeface="Calibri" charset="0"/>
              </a:defRPr>
            </a:lvl3pPr>
            <a:lvl4pPr>
              <a:defRPr sz="2800">
                <a:solidFill>
                  <a:schemeClr val="accent1">
                    <a:lumMod val="50000"/>
                  </a:schemeClr>
                </a:solidFill>
                <a:latin typeface="Calibri" charset="0"/>
                <a:ea typeface="Calibri" charset="0"/>
                <a:cs typeface="Calibri" charset="0"/>
              </a:defRPr>
            </a:lvl4pPr>
            <a:lvl5pPr>
              <a:defRPr sz="2800">
                <a:solidFill>
                  <a:schemeClr val="accent1">
                    <a:lumMod val="50000"/>
                  </a:schemeClr>
                </a:solidFill>
                <a:latin typeface="Calibri" charset="0"/>
                <a:ea typeface="Calibri" charset="0"/>
                <a:cs typeface="Calibri"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Rectangle 15"/>
          <p:cNvSpPr/>
          <p:nvPr userDrawn="1"/>
        </p:nvSpPr>
        <p:spPr>
          <a:xfrm>
            <a:off x="1426860" y="1252146"/>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7" name="Text Placeholder 8"/>
          <p:cNvSpPr>
            <a:spLocks noGrp="1"/>
          </p:cNvSpPr>
          <p:nvPr>
            <p:ph type="body" sz="quarter" idx="13" hasCustomPrompt="1"/>
          </p:nvPr>
        </p:nvSpPr>
        <p:spPr>
          <a:xfrm>
            <a:off x="1779503" y="1252578"/>
            <a:ext cx="15384463" cy="901700"/>
          </a:xfrm>
        </p:spPr>
        <p:txBody>
          <a:bodyPr>
            <a:noAutofit/>
          </a:bodyPr>
          <a:lstStyle>
            <a:lvl1pPr>
              <a:defRPr sz="4950">
                <a:solidFill>
                  <a:schemeClr val="tx2"/>
                </a:solidFill>
              </a:defRPr>
            </a:lvl1pPr>
          </a:lstStyle>
          <a:p>
            <a:pPr lvl="0"/>
            <a:r>
              <a:rPr lang="en-US" dirty="0" smtClean="0"/>
              <a:t>CLICK TO EDIT MASTER TEXT STYLES</a:t>
            </a:r>
          </a:p>
        </p:txBody>
      </p:sp>
      <p:sp>
        <p:nvSpPr>
          <p:cNvPr id="7" name="Text Placeholder 11"/>
          <p:cNvSpPr>
            <a:spLocks noGrp="1"/>
          </p:cNvSpPr>
          <p:nvPr>
            <p:ph type="body" sz="quarter" idx="14"/>
          </p:nvPr>
        </p:nvSpPr>
        <p:spPr>
          <a:xfrm>
            <a:off x="1779588" y="2154238"/>
            <a:ext cx="15384462" cy="738187"/>
          </a:xfrm>
        </p:spPr>
        <p:txBody>
          <a:bodyPr tIns="91440" bIns="182880">
            <a:noAutofit/>
          </a:bodyPr>
          <a:lstStyle>
            <a:lvl1pPr>
              <a:defRPr sz="3600">
                <a:latin typeface="Calibri" charset="0"/>
                <a:ea typeface="Calibri" charset="0"/>
                <a:cs typeface="Calibri" charset="0"/>
              </a:defRPr>
            </a:lvl1pPr>
          </a:lstStyle>
          <a:p>
            <a:pPr lvl="0"/>
            <a:r>
              <a:rPr lang="en-US" smtClean="0"/>
              <a:t>Click to edit Master text styles</a:t>
            </a:r>
          </a:p>
        </p:txBody>
      </p:sp>
      <p:sp>
        <p:nvSpPr>
          <p:cNvPr id="3" name="Picture Placeholder 2"/>
          <p:cNvSpPr>
            <a:spLocks noGrp="1"/>
          </p:cNvSpPr>
          <p:nvPr>
            <p:ph type="pic" sz="quarter" idx="15"/>
          </p:nvPr>
        </p:nvSpPr>
        <p:spPr>
          <a:xfrm>
            <a:off x="1427163" y="3081338"/>
            <a:ext cx="15736887" cy="3617912"/>
          </a:xfrm>
        </p:spPr>
        <p:txBody>
          <a:bodyPr/>
          <a:lstStyle/>
          <a:p>
            <a:r>
              <a:rPr lang="en-US" dirty="0" smtClean="0"/>
              <a:t>Drag picture to placeholder or click icon to add</a:t>
            </a:r>
            <a:endParaRPr lang="en-US" dirty="0"/>
          </a:p>
        </p:txBody>
      </p:sp>
    </p:spTree>
    <p:extLst>
      <p:ext uri="{BB962C8B-B14F-4D97-AF65-F5344CB8AC3E}">
        <p14:creationId xmlns:p14="http://schemas.microsoft.com/office/powerpoint/2010/main" val="8775542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_half text_no subtitle">
    <p:spTree>
      <p:nvGrpSpPr>
        <p:cNvPr id="1" name=""/>
        <p:cNvGrpSpPr/>
        <p:nvPr/>
      </p:nvGrpSpPr>
      <p:grpSpPr>
        <a:xfrm>
          <a:off x="0" y="0"/>
          <a:ext cx="0" cy="0"/>
          <a:chOff x="0" y="0"/>
          <a:chExt cx="0" cy="0"/>
        </a:xfrm>
      </p:grpSpPr>
      <p:sp>
        <p:nvSpPr>
          <p:cNvPr id="13" name="Slide Number Placeholder 2"/>
          <p:cNvSpPr>
            <a:spLocks noGrp="1"/>
          </p:cNvSpPr>
          <p:nvPr>
            <p:ph type="sldNum" sz="quarter" idx="10"/>
          </p:nvPr>
        </p:nvSpPr>
        <p:spPr>
          <a:xfrm>
            <a:off x="13351503" y="13813355"/>
            <a:ext cx="4267200" cy="730251"/>
          </a:xfrm>
        </p:spPr>
        <p:txBody>
          <a:bodyPr/>
          <a:lstStyle/>
          <a:p>
            <a:fld id="{010B77E7-8D76-A248-9E9F-68FC055C9F4B}" type="slidenum">
              <a:rPr lang="en-US" smtClean="0"/>
              <a:pPr/>
              <a:t>‹#›</a:t>
            </a:fld>
            <a:endParaRPr lang="en-US" dirty="0"/>
          </a:p>
        </p:txBody>
      </p:sp>
      <p:sp>
        <p:nvSpPr>
          <p:cNvPr id="14" name="Rectangle 13"/>
          <p:cNvSpPr/>
          <p:nvPr userDrawn="1"/>
        </p:nvSpPr>
        <p:spPr>
          <a:xfrm>
            <a:off x="1426860" y="1251961"/>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5" name="Text Placeholder 9"/>
          <p:cNvSpPr>
            <a:spLocks noGrp="1"/>
          </p:cNvSpPr>
          <p:nvPr>
            <p:ph type="body" sz="quarter" idx="12"/>
          </p:nvPr>
        </p:nvSpPr>
        <p:spPr>
          <a:xfrm>
            <a:off x="1426861" y="6698973"/>
            <a:ext cx="15737106" cy="4395967"/>
          </a:xfrm>
        </p:spPr>
        <p:txBody>
          <a:bodyPr lIns="0" tIns="182880" bIns="182880" numCol="1" spcCol="457200">
            <a:noAutofit/>
          </a:bodyPr>
          <a:lstStyle>
            <a:lvl1pPr>
              <a:defRPr sz="2800">
                <a:solidFill>
                  <a:schemeClr val="accent1">
                    <a:lumMod val="50000"/>
                  </a:schemeClr>
                </a:solidFill>
                <a:latin typeface="Calibri" charset="0"/>
                <a:ea typeface="Calibri" charset="0"/>
                <a:cs typeface="Calibri" charset="0"/>
              </a:defRPr>
            </a:lvl1pPr>
            <a:lvl2pPr>
              <a:defRPr sz="2800">
                <a:solidFill>
                  <a:schemeClr val="accent1">
                    <a:lumMod val="50000"/>
                  </a:schemeClr>
                </a:solidFill>
                <a:latin typeface="Calibri" charset="0"/>
                <a:ea typeface="Calibri" charset="0"/>
                <a:cs typeface="Calibri" charset="0"/>
              </a:defRPr>
            </a:lvl2pPr>
            <a:lvl3pPr>
              <a:defRPr sz="2800">
                <a:solidFill>
                  <a:schemeClr val="accent1">
                    <a:lumMod val="50000"/>
                  </a:schemeClr>
                </a:solidFill>
                <a:latin typeface="Calibri" charset="0"/>
                <a:ea typeface="Calibri" charset="0"/>
                <a:cs typeface="Calibri" charset="0"/>
              </a:defRPr>
            </a:lvl3pPr>
            <a:lvl4pPr>
              <a:defRPr sz="2800">
                <a:solidFill>
                  <a:schemeClr val="accent1">
                    <a:lumMod val="50000"/>
                  </a:schemeClr>
                </a:solidFill>
                <a:latin typeface="Calibri" charset="0"/>
                <a:ea typeface="Calibri" charset="0"/>
                <a:cs typeface="Calibri" charset="0"/>
              </a:defRPr>
            </a:lvl4pPr>
            <a:lvl5pPr>
              <a:defRPr sz="2800">
                <a:solidFill>
                  <a:schemeClr val="accent1">
                    <a:lumMod val="50000"/>
                  </a:schemeClr>
                </a:solidFill>
                <a:latin typeface="Calibri" charset="0"/>
                <a:ea typeface="Calibri" charset="0"/>
                <a:cs typeface="Calibri"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Rectangle 15"/>
          <p:cNvSpPr/>
          <p:nvPr userDrawn="1"/>
        </p:nvSpPr>
        <p:spPr>
          <a:xfrm>
            <a:off x="1426860" y="1252146"/>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7" name="Text Placeholder 8"/>
          <p:cNvSpPr>
            <a:spLocks noGrp="1"/>
          </p:cNvSpPr>
          <p:nvPr>
            <p:ph type="body" sz="quarter" idx="13" hasCustomPrompt="1"/>
          </p:nvPr>
        </p:nvSpPr>
        <p:spPr>
          <a:xfrm>
            <a:off x="1779503" y="1252578"/>
            <a:ext cx="15384463" cy="901700"/>
          </a:xfrm>
        </p:spPr>
        <p:txBody>
          <a:bodyPr>
            <a:noAutofit/>
          </a:bodyPr>
          <a:lstStyle>
            <a:lvl1pPr>
              <a:defRPr sz="4950">
                <a:solidFill>
                  <a:schemeClr val="tx2"/>
                </a:solidFill>
              </a:defRPr>
            </a:lvl1pPr>
          </a:lstStyle>
          <a:p>
            <a:pPr lvl="0"/>
            <a:r>
              <a:rPr lang="en-US" dirty="0" smtClean="0"/>
              <a:t>CLICK TO EDIT MASTER TEXT STYLES</a:t>
            </a:r>
          </a:p>
        </p:txBody>
      </p:sp>
      <p:sp>
        <p:nvSpPr>
          <p:cNvPr id="3" name="Picture Placeholder 2"/>
          <p:cNvSpPr>
            <a:spLocks noGrp="1"/>
          </p:cNvSpPr>
          <p:nvPr>
            <p:ph type="pic" sz="quarter" idx="15"/>
          </p:nvPr>
        </p:nvSpPr>
        <p:spPr>
          <a:xfrm>
            <a:off x="1427163" y="3081338"/>
            <a:ext cx="15736887" cy="3617912"/>
          </a:xfrm>
        </p:spPr>
        <p:txBody>
          <a:bodyPr/>
          <a:lstStyle/>
          <a:p>
            <a:r>
              <a:rPr lang="en-US" dirty="0" smtClean="0"/>
              <a:t>Drag picture to placeholder or click icon to add</a:t>
            </a:r>
            <a:endParaRPr lang="en-US" dirty="0"/>
          </a:p>
        </p:txBody>
      </p:sp>
    </p:spTree>
    <p:extLst>
      <p:ext uri="{BB962C8B-B14F-4D97-AF65-F5344CB8AC3E}">
        <p14:creationId xmlns:p14="http://schemas.microsoft.com/office/powerpoint/2010/main" val="14472676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_text_no footer">
    <p:spTree>
      <p:nvGrpSpPr>
        <p:cNvPr id="1" name=""/>
        <p:cNvGrpSpPr/>
        <p:nvPr/>
      </p:nvGrpSpPr>
      <p:grpSpPr>
        <a:xfrm>
          <a:off x="0" y="0"/>
          <a:ext cx="0" cy="0"/>
          <a:chOff x="0" y="0"/>
          <a:chExt cx="0" cy="0"/>
        </a:xfrm>
      </p:grpSpPr>
      <p:sp>
        <p:nvSpPr>
          <p:cNvPr id="14" name="Rectangle 13"/>
          <p:cNvSpPr/>
          <p:nvPr userDrawn="1"/>
        </p:nvSpPr>
        <p:spPr>
          <a:xfrm>
            <a:off x="1426860" y="1251961"/>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6" name="Rectangle 15"/>
          <p:cNvSpPr/>
          <p:nvPr userDrawn="1"/>
        </p:nvSpPr>
        <p:spPr>
          <a:xfrm>
            <a:off x="1426860" y="1252146"/>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7" name="Text Placeholder 8"/>
          <p:cNvSpPr>
            <a:spLocks noGrp="1"/>
          </p:cNvSpPr>
          <p:nvPr>
            <p:ph type="body" sz="quarter" idx="13" hasCustomPrompt="1"/>
          </p:nvPr>
        </p:nvSpPr>
        <p:spPr>
          <a:xfrm>
            <a:off x="1779503" y="1252578"/>
            <a:ext cx="15384463" cy="901700"/>
          </a:xfrm>
        </p:spPr>
        <p:txBody>
          <a:bodyPr>
            <a:noAutofit/>
          </a:bodyPr>
          <a:lstStyle>
            <a:lvl1pPr>
              <a:defRPr sz="4950">
                <a:solidFill>
                  <a:schemeClr val="tx2"/>
                </a:solidFill>
              </a:defRPr>
            </a:lvl1pPr>
          </a:lstStyle>
          <a:p>
            <a:pPr lvl="0"/>
            <a:r>
              <a:rPr lang="en-US" dirty="0" smtClean="0"/>
              <a:t>CLICK TO EDIT MASTER TEXT STYLES</a:t>
            </a:r>
          </a:p>
        </p:txBody>
      </p:sp>
      <p:sp>
        <p:nvSpPr>
          <p:cNvPr id="2" name="Rectangle 1"/>
          <p:cNvSpPr/>
          <p:nvPr userDrawn="1"/>
        </p:nvSpPr>
        <p:spPr>
          <a:xfrm>
            <a:off x="0" y="10316817"/>
            <a:ext cx="18288000" cy="33991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 Placeholder 9"/>
          <p:cNvSpPr>
            <a:spLocks noGrp="1"/>
          </p:cNvSpPr>
          <p:nvPr>
            <p:ph type="body" sz="quarter" idx="12"/>
          </p:nvPr>
        </p:nvSpPr>
        <p:spPr>
          <a:xfrm>
            <a:off x="1426861" y="2912302"/>
            <a:ext cx="15737106" cy="10227227"/>
          </a:xfrm>
        </p:spPr>
        <p:txBody>
          <a:bodyPr lIns="0" tIns="182880" bIns="182880" numCol="2" spcCol="457200">
            <a:noAutofit/>
          </a:bodyPr>
          <a:lstStyle>
            <a:lvl1pPr>
              <a:defRPr sz="2800">
                <a:solidFill>
                  <a:schemeClr val="accent1">
                    <a:lumMod val="50000"/>
                  </a:schemeClr>
                </a:solidFill>
                <a:latin typeface="Calibri" charset="0"/>
                <a:ea typeface="Calibri" charset="0"/>
                <a:cs typeface="Calibri" charset="0"/>
              </a:defRPr>
            </a:lvl1pPr>
            <a:lvl2pPr>
              <a:defRPr sz="2800">
                <a:solidFill>
                  <a:schemeClr val="accent1">
                    <a:lumMod val="50000"/>
                  </a:schemeClr>
                </a:solidFill>
                <a:latin typeface="Calibri" charset="0"/>
                <a:ea typeface="Calibri" charset="0"/>
                <a:cs typeface="Calibri" charset="0"/>
              </a:defRPr>
            </a:lvl2pPr>
            <a:lvl3pPr>
              <a:defRPr sz="2800">
                <a:solidFill>
                  <a:schemeClr val="accent1">
                    <a:lumMod val="50000"/>
                  </a:schemeClr>
                </a:solidFill>
                <a:latin typeface="Calibri" charset="0"/>
                <a:ea typeface="Calibri" charset="0"/>
                <a:cs typeface="Calibri" charset="0"/>
              </a:defRPr>
            </a:lvl3pPr>
            <a:lvl4pPr>
              <a:defRPr sz="2800">
                <a:solidFill>
                  <a:schemeClr val="accent1">
                    <a:lumMod val="50000"/>
                  </a:schemeClr>
                </a:solidFill>
                <a:latin typeface="Calibri" charset="0"/>
                <a:ea typeface="Calibri" charset="0"/>
                <a:cs typeface="Calibri" charset="0"/>
              </a:defRPr>
            </a:lvl4pPr>
            <a:lvl5pPr>
              <a:defRPr sz="2800">
                <a:solidFill>
                  <a:schemeClr val="accent1">
                    <a:lumMod val="50000"/>
                  </a:schemeClr>
                </a:solidFill>
                <a:latin typeface="Calibri" charset="0"/>
                <a:ea typeface="Calibri" charset="0"/>
                <a:cs typeface="Calibri"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647373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_subtitle_text_no footer">
    <p:spTree>
      <p:nvGrpSpPr>
        <p:cNvPr id="1" name=""/>
        <p:cNvGrpSpPr/>
        <p:nvPr/>
      </p:nvGrpSpPr>
      <p:grpSpPr>
        <a:xfrm>
          <a:off x="0" y="0"/>
          <a:ext cx="0" cy="0"/>
          <a:chOff x="0" y="0"/>
          <a:chExt cx="0" cy="0"/>
        </a:xfrm>
      </p:grpSpPr>
      <p:sp>
        <p:nvSpPr>
          <p:cNvPr id="14" name="Rectangle 13"/>
          <p:cNvSpPr/>
          <p:nvPr userDrawn="1"/>
        </p:nvSpPr>
        <p:spPr>
          <a:xfrm>
            <a:off x="1426860" y="1251961"/>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6" name="Rectangle 15"/>
          <p:cNvSpPr/>
          <p:nvPr userDrawn="1"/>
        </p:nvSpPr>
        <p:spPr>
          <a:xfrm>
            <a:off x="1426860" y="1252146"/>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7" name="Text Placeholder 8"/>
          <p:cNvSpPr>
            <a:spLocks noGrp="1"/>
          </p:cNvSpPr>
          <p:nvPr>
            <p:ph type="body" sz="quarter" idx="13" hasCustomPrompt="1"/>
          </p:nvPr>
        </p:nvSpPr>
        <p:spPr>
          <a:xfrm>
            <a:off x="1779503" y="1252578"/>
            <a:ext cx="15384463" cy="901700"/>
          </a:xfrm>
        </p:spPr>
        <p:txBody>
          <a:bodyPr>
            <a:noAutofit/>
          </a:bodyPr>
          <a:lstStyle>
            <a:lvl1pPr>
              <a:defRPr sz="4950">
                <a:solidFill>
                  <a:schemeClr val="tx2"/>
                </a:solidFill>
              </a:defRPr>
            </a:lvl1pPr>
          </a:lstStyle>
          <a:p>
            <a:pPr lvl="0"/>
            <a:r>
              <a:rPr lang="en-US" dirty="0" smtClean="0"/>
              <a:t>CLICK TO EDIT MASTER TEXT STYLES</a:t>
            </a:r>
          </a:p>
        </p:txBody>
      </p:sp>
      <p:sp>
        <p:nvSpPr>
          <p:cNvPr id="2" name="Rectangle 1"/>
          <p:cNvSpPr/>
          <p:nvPr userDrawn="1"/>
        </p:nvSpPr>
        <p:spPr>
          <a:xfrm>
            <a:off x="0" y="10316817"/>
            <a:ext cx="18288000" cy="33991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 Placeholder 9"/>
          <p:cNvSpPr>
            <a:spLocks noGrp="1"/>
          </p:cNvSpPr>
          <p:nvPr>
            <p:ph type="body" sz="quarter" idx="12"/>
          </p:nvPr>
        </p:nvSpPr>
        <p:spPr>
          <a:xfrm>
            <a:off x="1426861" y="2912302"/>
            <a:ext cx="15737106" cy="10227227"/>
          </a:xfrm>
        </p:spPr>
        <p:txBody>
          <a:bodyPr lIns="0" tIns="182880" bIns="182880" numCol="2" spcCol="457200">
            <a:noAutofit/>
          </a:bodyPr>
          <a:lstStyle>
            <a:lvl1pPr>
              <a:defRPr sz="2800">
                <a:solidFill>
                  <a:schemeClr val="accent1">
                    <a:lumMod val="50000"/>
                  </a:schemeClr>
                </a:solidFill>
                <a:latin typeface="Calibri" charset="0"/>
                <a:ea typeface="Calibri" charset="0"/>
                <a:cs typeface="Calibri" charset="0"/>
              </a:defRPr>
            </a:lvl1pPr>
            <a:lvl2pPr>
              <a:defRPr sz="2800">
                <a:solidFill>
                  <a:schemeClr val="accent1">
                    <a:lumMod val="50000"/>
                  </a:schemeClr>
                </a:solidFill>
                <a:latin typeface="Calibri" charset="0"/>
                <a:ea typeface="Calibri" charset="0"/>
                <a:cs typeface="Calibri" charset="0"/>
              </a:defRPr>
            </a:lvl2pPr>
            <a:lvl3pPr>
              <a:defRPr sz="2800">
                <a:solidFill>
                  <a:schemeClr val="accent1">
                    <a:lumMod val="50000"/>
                  </a:schemeClr>
                </a:solidFill>
                <a:latin typeface="Calibri" charset="0"/>
                <a:ea typeface="Calibri" charset="0"/>
                <a:cs typeface="Calibri" charset="0"/>
              </a:defRPr>
            </a:lvl3pPr>
            <a:lvl4pPr>
              <a:defRPr sz="2800">
                <a:solidFill>
                  <a:schemeClr val="accent1">
                    <a:lumMod val="50000"/>
                  </a:schemeClr>
                </a:solidFill>
                <a:latin typeface="Calibri" charset="0"/>
                <a:ea typeface="Calibri" charset="0"/>
                <a:cs typeface="Calibri" charset="0"/>
              </a:defRPr>
            </a:lvl4pPr>
            <a:lvl5pPr>
              <a:defRPr sz="2800">
                <a:solidFill>
                  <a:schemeClr val="accent1">
                    <a:lumMod val="50000"/>
                  </a:schemeClr>
                </a:solidFill>
                <a:latin typeface="Calibri" charset="0"/>
                <a:ea typeface="Calibri" charset="0"/>
                <a:cs typeface="Calibri"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11"/>
          <p:cNvSpPr>
            <a:spLocks noGrp="1"/>
          </p:cNvSpPr>
          <p:nvPr>
            <p:ph type="body" sz="quarter" idx="14"/>
          </p:nvPr>
        </p:nvSpPr>
        <p:spPr>
          <a:xfrm>
            <a:off x="1779588" y="2154238"/>
            <a:ext cx="15384462" cy="738187"/>
          </a:xfrm>
        </p:spPr>
        <p:txBody>
          <a:bodyPr tIns="91440" bIns="182880">
            <a:noAutofit/>
          </a:bodyPr>
          <a:lstStyle>
            <a:lvl1pPr>
              <a:defRPr sz="3600">
                <a:latin typeface="Calibri" charset="0"/>
                <a:ea typeface="Calibri" charset="0"/>
                <a:cs typeface="Calibri" charset="0"/>
              </a:defRPr>
            </a:lvl1pPr>
          </a:lstStyle>
          <a:p>
            <a:pPr lvl="0"/>
            <a:r>
              <a:rPr lang="en-US" smtClean="0"/>
              <a:t>Click to edit Master text styles</a:t>
            </a:r>
          </a:p>
        </p:txBody>
      </p:sp>
    </p:spTree>
    <p:extLst>
      <p:ext uri="{BB962C8B-B14F-4D97-AF65-F5344CB8AC3E}">
        <p14:creationId xmlns:p14="http://schemas.microsoft.com/office/powerpoint/2010/main" val="159007944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Slide_picture">
    <p:spTree>
      <p:nvGrpSpPr>
        <p:cNvPr id="1" name=""/>
        <p:cNvGrpSpPr/>
        <p:nvPr/>
      </p:nvGrpSpPr>
      <p:grpSpPr>
        <a:xfrm>
          <a:off x="0" y="0"/>
          <a:ext cx="0" cy="0"/>
          <a:chOff x="0" y="0"/>
          <a:chExt cx="0" cy="0"/>
        </a:xfrm>
      </p:grpSpPr>
      <p:sp>
        <p:nvSpPr>
          <p:cNvPr id="2" name="Rectangle 1"/>
          <p:cNvSpPr/>
          <p:nvPr userDrawn="1"/>
        </p:nvSpPr>
        <p:spPr>
          <a:xfrm>
            <a:off x="0" y="10316817"/>
            <a:ext cx="18288000" cy="33991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Picture Placeholder 3"/>
          <p:cNvSpPr>
            <a:spLocks noGrp="1"/>
          </p:cNvSpPr>
          <p:nvPr>
            <p:ph type="pic" sz="quarter" idx="10"/>
          </p:nvPr>
        </p:nvSpPr>
        <p:spPr>
          <a:xfrm>
            <a:off x="934209" y="1272208"/>
            <a:ext cx="16419582" cy="11251648"/>
          </a:xfrm>
        </p:spPr>
        <p:txBody>
          <a:bodyPr/>
          <a:lstStyle/>
          <a:p>
            <a:r>
              <a:rPr lang="en-US" dirty="0" smtClean="0"/>
              <a:t>Drag picture to placeholder or click icon to add</a:t>
            </a:r>
            <a:endParaRPr lang="en-US" dirty="0"/>
          </a:p>
        </p:txBody>
      </p:sp>
    </p:spTree>
    <p:extLst>
      <p:ext uri="{BB962C8B-B14F-4D97-AF65-F5344CB8AC3E}">
        <p14:creationId xmlns:p14="http://schemas.microsoft.com/office/powerpoint/2010/main" val="55247341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_footer only">
    <p:spTree>
      <p:nvGrpSpPr>
        <p:cNvPr id="1" name=""/>
        <p:cNvGrpSpPr/>
        <p:nvPr/>
      </p:nvGrpSpPr>
      <p:grpSpPr>
        <a:xfrm>
          <a:off x="0" y="0"/>
          <a:ext cx="0" cy="0"/>
          <a:chOff x="0" y="0"/>
          <a:chExt cx="0" cy="0"/>
        </a:xfrm>
      </p:grpSpPr>
      <p:sp>
        <p:nvSpPr>
          <p:cNvPr id="2" name="Text Placeholder 9"/>
          <p:cNvSpPr>
            <a:spLocks noGrp="1"/>
          </p:cNvSpPr>
          <p:nvPr>
            <p:ph type="body" sz="quarter" idx="12"/>
          </p:nvPr>
        </p:nvSpPr>
        <p:spPr>
          <a:xfrm>
            <a:off x="1267835" y="805206"/>
            <a:ext cx="15737106" cy="10227227"/>
          </a:xfrm>
        </p:spPr>
        <p:txBody>
          <a:bodyPr lIns="0" tIns="182880" bIns="182880" numCol="2" spcCol="457200">
            <a:noAutofit/>
          </a:bodyPr>
          <a:lstStyle>
            <a:lvl1pPr>
              <a:defRPr sz="2800">
                <a:solidFill>
                  <a:schemeClr val="accent1">
                    <a:lumMod val="50000"/>
                  </a:schemeClr>
                </a:solidFill>
                <a:latin typeface="Calibri" charset="0"/>
                <a:ea typeface="Calibri" charset="0"/>
                <a:cs typeface="Calibri" charset="0"/>
              </a:defRPr>
            </a:lvl1pPr>
            <a:lvl2pPr>
              <a:defRPr sz="2800">
                <a:solidFill>
                  <a:schemeClr val="accent1">
                    <a:lumMod val="50000"/>
                  </a:schemeClr>
                </a:solidFill>
                <a:latin typeface="Calibri" charset="0"/>
                <a:ea typeface="Calibri" charset="0"/>
                <a:cs typeface="Calibri" charset="0"/>
              </a:defRPr>
            </a:lvl2pPr>
            <a:lvl3pPr>
              <a:defRPr sz="2800">
                <a:solidFill>
                  <a:schemeClr val="accent1">
                    <a:lumMod val="50000"/>
                  </a:schemeClr>
                </a:solidFill>
                <a:latin typeface="Calibri" charset="0"/>
                <a:ea typeface="Calibri" charset="0"/>
                <a:cs typeface="Calibri" charset="0"/>
              </a:defRPr>
            </a:lvl3pPr>
            <a:lvl4pPr>
              <a:defRPr sz="2800">
                <a:solidFill>
                  <a:schemeClr val="accent1">
                    <a:lumMod val="50000"/>
                  </a:schemeClr>
                </a:solidFill>
                <a:latin typeface="Calibri" charset="0"/>
                <a:ea typeface="Calibri" charset="0"/>
                <a:cs typeface="Calibri" charset="0"/>
              </a:defRPr>
            </a:lvl4pPr>
            <a:lvl5pPr>
              <a:defRPr sz="2800">
                <a:solidFill>
                  <a:schemeClr val="accent1">
                    <a:lumMod val="50000"/>
                  </a:schemeClr>
                </a:solidFill>
                <a:latin typeface="Calibri" charset="0"/>
                <a:ea typeface="Calibri" charset="0"/>
                <a:cs typeface="Calibri"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880296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76795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622284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8236" y="549277"/>
            <a:ext cx="15295364" cy="2286000"/>
          </a:xfrm>
          <a:prstGeom prst="rect">
            <a:avLst/>
          </a:prstGeom>
        </p:spPr>
        <p:txBody>
          <a:bodyPr vert="horz" lIns="243852" tIns="121926" rIns="243852" bIns="121926"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078236" y="3200404"/>
            <a:ext cx="15295364" cy="8442079"/>
          </a:xfrm>
          <a:prstGeom prst="rect">
            <a:avLst/>
          </a:prstGeom>
        </p:spPr>
        <p:txBody>
          <a:bodyPr vert="horz" lIns="243852" tIns="121926" rIns="243852" bIns="121926"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13351503" y="13813355"/>
            <a:ext cx="4267200" cy="730251"/>
          </a:xfrm>
          <a:prstGeom prst="rect">
            <a:avLst/>
          </a:prstGeom>
        </p:spPr>
        <p:txBody>
          <a:bodyPr vert="horz" lIns="243852" tIns="121926" rIns="243852" bIns="121926" rtlCol="0" anchor="ctr"/>
          <a:lstStyle>
            <a:lvl1pPr algn="r">
              <a:defRPr sz="2400">
                <a:solidFill>
                  <a:schemeClr val="tx1">
                    <a:tint val="75000"/>
                  </a:schemeClr>
                </a:solidFill>
                <a:latin typeface="Roboto Light"/>
                <a:cs typeface="Roboto Light"/>
              </a:defRPr>
            </a:lvl1pPr>
          </a:lstStyle>
          <a:p>
            <a:fld id="{010B77E7-8D76-A248-9E9F-68FC055C9F4B}" type="slidenum">
              <a:rPr lang="en-US" smtClean="0"/>
              <a:pPr/>
              <a:t>‹#›</a:t>
            </a:fld>
            <a:endParaRPr lang="en-US" dirty="0"/>
          </a:p>
        </p:txBody>
      </p:sp>
      <p:sp>
        <p:nvSpPr>
          <p:cNvPr id="9" name="Slide Number Placeholder 5"/>
          <p:cNvSpPr txBox="1">
            <a:spLocks/>
          </p:cNvSpPr>
          <p:nvPr userDrawn="1"/>
        </p:nvSpPr>
        <p:spPr>
          <a:xfrm>
            <a:off x="16132820" y="12178216"/>
            <a:ext cx="1715110" cy="730251"/>
          </a:xfrm>
          <a:prstGeom prst="rect">
            <a:avLst/>
          </a:prstGeom>
        </p:spPr>
        <p:txBody>
          <a:bodyPr vert="horz" lIns="243852" tIns="121926" rIns="243852" bIns="121926" rtlCol="0" anchor="ctr"/>
          <a:lstStyle>
            <a:defPPr>
              <a:defRPr lang="en-US"/>
            </a:defPPr>
            <a:lvl1pPr marL="0" algn="ctr" defTabSz="1219261" rtl="0" eaLnBrk="1" latinLnBrk="0" hangingPunct="1">
              <a:defRPr sz="1800" kern="1200">
                <a:solidFill>
                  <a:schemeClr val="bg1"/>
                </a:solidFill>
                <a:latin typeface="Roboto Regular"/>
                <a:ea typeface="+mn-ea"/>
                <a:cs typeface="Roboto Regular"/>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a:lstStyle>
          <a:p>
            <a:endParaRPr lang="en-US" dirty="0"/>
          </a:p>
        </p:txBody>
      </p:sp>
      <p:pic>
        <p:nvPicPr>
          <p:cNvPr id="14" name="Picture 13"/>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14400" y="11413992"/>
            <a:ext cx="2857500" cy="1312740"/>
          </a:xfrm>
          <a:prstGeom prst="rect">
            <a:avLst/>
          </a:prstGeom>
        </p:spPr>
      </p:pic>
    </p:spTree>
    <p:extLst>
      <p:ext uri="{BB962C8B-B14F-4D97-AF65-F5344CB8AC3E}">
        <p14:creationId xmlns:p14="http://schemas.microsoft.com/office/powerpoint/2010/main" val="714709395"/>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67" r:id="rId3"/>
    <p:sldLayoutId id="2147483771" r:id="rId4"/>
    <p:sldLayoutId id="2147483768" r:id="rId5"/>
    <p:sldLayoutId id="2147483754" r:id="rId6"/>
    <p:sldLayoutId id="2147483759" r:id="rId7"/>
    <p:sldLayoutId id="2147483755" r:id="rId8"/>
    <p:sldLayoutId id="2147483758" r:id="rId9"/>
    <p:sldLayoutId id="2147483756" r:id="rId10"/>
    <p:sldLayoutId id="2147483761" r:id="rId11"/>
    <p:sldLayoutId id="2147483762" r:id="rId12"/>
    <p:sldLayoutId id="2147483763" r:id="rId13"/>
    <p:sldLayoutId id="2147483764" r:id="rId14"/>
    <p:sldLayoutId id="2147483765" r:id="rId15"/>
    <p:sldLayoutId id="2147483766" r:id="rId16"/>
    <p:sldLayoutId id="2147483664" r:id="rId17"/>
    <p:sldLayoutId id="2147483769" r:id="rId18"/>
    <p:sldLayoutId id="2147483770" r:id="rId19"/>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hf sldNum="0" hdr="0" ftr="0" dt="0"/>
  <p:txStyles>
    <p:titleStyle>
      <a:lvl1pPr algn="ctr" defTabSz="914324" rtl="0" eaLnBrk="1" latinLnBrk="0" hangingPunct="1">
        <a:spcBef>
          <a:spcPct val="0"/>
        </a:spcBef>
        <a:buNone/>
        <a:defRPr sz="5400" kern="1200">
          <a:solidFill>
            <a:schemeClr val="tx1"/>
          </a:solidFill>
          <a:latin typeface="Calibri"/>
          <a:ea typeface="+mj-ea"/>
          <a:cs typeface="Calibri"/>
        </a:defRPr>
      </a:lvl1pPr>
    </p:titleStyle>
    <p:bodyStyle>
      <a:lvl1pPr marL="0" indent="0" algn="l" defTabSz="914324" rtl="0" eaLnBrk="1" latinLnBrk="0" hangingPunct="1">
        <a:spcBef>
          <a:spcPct val="20000"/>
        </a:spcBef>
        <a:buFont typeface="Arial"/>
        <a:buNone/>
        <a:defRPr sz="3600" kern="1200">
          <a:solidFill>
            <a:schemeClr val="accent2">
              <a:lumMod val="75000"/>
            </a:schemeClr>
          </a:solidFill>
          <a:latin typeface="Calibri"/>
          <a:ea typeface="+mn-ea"/>
          <a:cs typeface="Calibri"/>
        </a:defRPr>
      </a:lvl1pPr>
      <a:lvl2pPr marL="914324" indent="0" algn="l" defTabSz="914324" rtl="0" eaLnBrk="1" latinLnBrk="0" hangingPunct="1">
        <a:spcBef>
          <a:spcPct val="20000"/>
        </a:spcBef>
        <a:buFont typeface="Arial"/>
        <a:buNone/>
        <a:defRPr sz="3200" kern="1200">
          <a:solidFill>
            <a:schemeClr val="accent2">
              <a:lumMod val="75000"/>
            </a:schemeClr>
          </a:solidFill>
          <a:latin typeface="Calibri"/>
          <a:ea typeface="+mn-ea"/>
          <a:cs typeface="Calibri"/>
        </a:defRPr>
      </a:lvl2pPr>
      <a:lvl3pPr marL="1828648" indent="0" algn="l" defTabSz="914324" rtl="0" eaLnBrk="1" latinLnBrk="0" hangingPunct="1">
        <a:spcBef>
          <a:spcPct val="20000"/>
        </a:spcBef>
        <a:buFont typeface="Arial"/>
        <a:buNone/>
        <a:defRPr sz="2800" kern="1200">
          <a:solidFill>
            <a:schemeClr val="accent2">
              <a:lumMod val="75000"/>
            </a:schemeClr>
          </a:solidFill>
          <a:latin typeface="Calibri"/>
          <a:ea typeface="+mn-ea"/>
          <a:cs typeface="Calibri"/>
        </a:defRPr>
      </a:lvl3pPr>
      <a:lvl4pPr marL="2742971" indent="0" algn="l" defTabSz="914324" rtl="0" eaLnBrk="1" latinLnBrk="0" hangingPunct="1">
        <a:spcBef>
          <a:spcPct val="20000"/>
        </a:spcBef>
        <a:buFont typeface="Arial"/>
        <a:buNone/>
        <a:defRPr sz="2000" kern="1200">
          <a:solidFill>
            <a:schemeClr val="accent2">
              <a:lumMod val="75000"/>
            </a:schemeClr>
          </a:solidFill>
          <a:latin typeface="Calibri"/>
          <a:ea typeface="+mn-ea"/>
          <a:cs typeface="Calibri"/>
        </a:defRPr>
      </a:lvl4pPr>
      <a:lvl5pPr marL="3657295" indent="0" algn="l" defTabSz="914324" rtl="0" eaLnBrk="1" latinLnBrk="0" hangingPunct="1">
        <a:spcBef>
          <a:spcPct val="20000"/>
        </a:spcBef>
        <a:buFont typeface="Arial"/>
        <a:buNone/>
        <a:defRPr sz="1800" kern="1200">
          <a:solidFill>
            <a:schemeClr val="accent2">
              <a:lumMod val="75000"/>
            </a:schemeClr>
          </a:solidFill>
          <a:latin typeface="Calibri"/>
          <a:ea typeface="+mn-ea"/>
          <a:cs typeface="Calibri"/>
        </a:defRPr>
      </a:lvl5pPr>
      <a:lvl6pPr marL="5028781" indent="-457162" algn="l" defTabSz="914324" rtl="0" eaLnBrk="1" latinLnBrk="0" hangingPunct="1">
        <a:spcBef>
          <a:spcPct val="20000"/>
        </a:spcBef>
        <a:buFont typeface="Arial"/>
        <a:buChar char="•"/>
        <a:defRPr sz="3974" kern="1200">
          <a:solidFill>
            <a:schemeClr val="tx1"/>
          </a:solidFill>
          <a:latin typeface="+mn-lt"/>
          <a:ea typeface="+mn-ea"/>
          <a:cs typeface="+mn-cs"/>
        </a:defRPr>
      </a:lvl6pPr>
      <a:lvl7pPr marL="5943104" indent="-457162" algn="l" defTabSz="914324" rtl="0" eaLnBrk="1" latinLnBrk="0" hangingPunct="1">
        <a:spcBef>
          <a:spcPct val="20000"/>
        </a:spcBef>
        <a:buFont typeface="Arial"/>
        <a:buChar char="•"/>
        <a:defRPr sz="3974" kern="1200">
          <a:solidFill>
            <a:schemeClr val="tx1"/>
          </a:solidFill>
          <a:latin typeface="+mn-lt"/>
          <a:ea typeface="+mn-ea"/>
          <a:cs typeface="+mn-cs"/>
        </a:defRPr>
      </a:lvl7pPr>
      <a:lvl8pPr marL="6857428" indent="-457162" algn="l" defTabSz="914324" rtl="0" eaLnBrk="1" latinLnBrk="0" hangingPunct="1">
        <a:spcBef>
          <a:spcPct val="20000"/>
        </a:spcBef>
        <a:buFont typeface="Arial"/>
        <a:buChar char="•"/>
        <a:defRPr sz="3974" kern="1200">
          <a:solidFill>
            <a:schemeClr val="tx1"/>
          </a:solidFill>
          <a:latin typeface="+mn-lt"/>
          <a:ea typeface="+mn-ea"/>
          <a:cs typeface="+mn-cs"/>
        </a:defRPr>
      </a:lvl8pPr>
      <a:lvl9pPr marL="7771752" indent="-457162" algn="l" defTabSz="914324" rtl="0" eaLnBrk="1" latinLnBrk="0" hangingPunct="1">
        <a:spcBef>
          <a:spcPct val="20000"/>
        </a:spcBef>
        <a:buFont typeface="Arial"/>
        <a:buChar char="•"/>
        <a:defRPr sz="3974" kern="1200">
          <a:solidFill>
            <a:schemeClr val="tx1"/>
          </a:solidFill>
          <a:latin typeface="+mn-lt"/>
          <a:ea typeface="+mn-ea"/>
          <a:cs typeface="+mn-cs"/>
        </a:defRPr>
      </a:lvl9pPr>
    </p:bodyStyle>
    <p:otherStyle>
      <a:defPPr>
        <a:defRPr lang="en-US"/>
      </a:defPPr>
      <a:lvl1pPr marL="0" algn="l" defTabSz="914324" rtl="0" eaLnBrk="1" latinLnBrk="0" hangingPunct="1">
        <a:defRPr sz="3600" kern="1200">
          <a:solidFill>
            <a:schemeClr val="tx1"/>
          </a:solidFill>
          <a:latin typeface="+mn-lt"/>
          <a:ea typeface="+mn-ea"/>
          <a:cs typeface="+mn-cs"/>
        </a:defRPr>
      </a:lvl1pPr>
      <a:lvl2pPr marL="914324" algn="l" defTabSz="914324" rtl="0" eaLnBrk="1" latinLnBrk="0" hangingPunct="1">
        <a:defRPr sz="3600" kern="1200">
          <a:solidFill>
            <a:schemeClr val="tx1"/>
          </a:solidFill>
          <a:latin typeface="+mn-lt"/>
          <a:ea typeface="+mn-ea"/>
          <a:cs typeface="+mn-cs"/>
        </a:defRPr>
      </a:lvl2pPr>
      <a:lvl3pPr marL="1828648" algn="l" defTabSz="914324" rtl="0" eaLnBrk="1" latinLnBrk="0" hangingPunct="1">
        <a:defRPr sz="3600" kern="1200">
          <a:solidFill>
            <a:schemeClr val="tx1"/>
          </a:solidFill>
          <a:latin typeface="+mn-lt"/>
          <a:ea typeface="+mn-ea"/>
          <a:cs typeface="+mn-cs"/>
        </a:defRPr>
      </a:lvl3pPr>
      <a:lvl4pPr marL="2742971" algn="l" defTabSz="914324" rtl="0" eaLnBrk="1" latinLnBrk="0" hangingPunct="1">
        <a:defRPr sz="3600" kern="1200">
          <a:solidFill>
            <a:schemeClr val="tx1"/>
          </a:solidFill>
          <a:latin typeface="+mn-lt"/>
          <a:ea typeface="+mn-ea"/>
          <a:cs typeface="+mn-cs"/>
        </a:defRPr>
      </a:lvl4pPr>
      <a:lvl5pPr marL="3657295" algn="l" defTabSz="914324" rtl="0" eaLnBrk="1" latinLnBrk="0" hangingPunct="1">
        <a:defRPr sz="3600" kern="1200">
          <a:solidFill>
            <a:schemeClr val="tx1"/>
          </a:solidFill>
          <a:latin typeface="+mn-lt"/>
          <a:ea typeface="+mn-ea"/>
          <a:cs typeface="+mn-cs"/>
        </a:defRPr>
      </a:lvl5pPr>
      <a:lvl6pPr marL="4571619" algn="l" defTabSz="914324" rtl="0" eaLnBrk="1" latinLnBrk="0" hangingPunct="1">
        <a:defRPr sz="3600" kern="1200">
          <a:solidFill>
            <a:schemeClr val="tx1"/>
          </a:solidFill>
          <a:latin typeface="+mn-lt"/>
          <a:ea typeface="+mn-ea"/>
          <a:cs typeface="+mn-cs"/>
        </a:defRPr>
      </a:lvl6pPr>
      <a:lvl7pPr marL="5485943" algn="l" defTabSz="914324" rtl="0" eaLnBrk="1" latinLnBrk="0" hangingPunct="1">
        <a:defRPr sz="3600" kern="1200">
          <a:solidFill>
            <a:schemeClr val="tx1"/>
          </a:solidFill>
          <a:latin typeface="+mn-lt"/>
          <a:ea typeface="+mn-ea"/>
          <a:cs typeface="+mn-cs"/>
        </a:defRPr>
      </a:lvl7pPr>
      <a:lvl8pPr marL="6400267" algn="l" defTabSz="914324" rtl="0" eaLnBrk="1" latinLnBrk="0" hangingPunct="1">
        <a:defRPr sz="3600" kern="1200">
          <a:solidFill>
            <a:schemeClr val="tx1"/>
          </a:solidFill>
          <a:latin typeface="+mn-lt"/>
          <a:ea typeface="+mn-ea"/>
          <a:cs typeface="+mn-cs"/>
        </a:defRPr>
      </a:lvl8pPr>
      <a:lvl9pPr marL="7314591" algn="l" defTabSz="914324"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10.emf"/></Relationships>
</file>

<file path=ppt/slides/_rels/slide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846" y="0"/>
            <a:ext cx="18291846" cy="33681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 Placeholder 5"/>
          <p:cNvSpPr>
            <a:spLocks noGrp="1"/>
          </p:cNvSpPr>
          <p:nvPr>
            <p:ph type="body" sz="quarter" idx="13"/>
          </p:nvPr>
        </p:nvSpPr>
        <p:spPr>
          <a:xfrm>
            <a:off x="6315761" y="8075822"/>
            <a:ext cx="10978325" cy="2778445"/>
          </a:xfrm>
        </p:spPr>
        <p:txBody>
          <a:bodyPr>
            <a:normAutofit fontScale="25000" lnSpcReduction="20000"/>
          </a:bodyPr>
          <a:lstStyle/>
          <a:p>
            <a:pPr>
              <a:lnSpc>
                <a:spcPct val="55000"/>
              </a:lnSpc>
              <a:spcBef>
                <a:spcPct val="50000"/>
              </a:spcBef>
            </a:pPr>
            <a:r>
              <a:rPr lang="en-US" sz="21600" dirty="0">
                <a:solidFill>
                  <a:schemeClr val="accent2">
                    <a:lumMod val="75000"/>
                  </a:schemeClr>
                </a:solidFill>
                <a:latin typeface="Calibri"/>
                <a:cs typeface="Calibri"/>
              </a:rPr>
              <a:t>John E. Homan, CPA, CGFM, CGMA</a:t>
            </a:r>
          </a:p>
          <a:p>
            <a:pPr>
              <a:lnSpc>
                <a:spcPct val="55000"/>
              </a:lnSpc>
              <a:spcBef>
                <a:spcPct val="50000"/>
              </a:spcBef>
            </a:pPr>
            <a:r>
              <a:rPr lang="en-US" sz="21600" dirty="0" smtClean="0">
                <a:solidFill>
                  <a:schemeClr val="accent2">
                    <a:lumMod val="75000"/>
                  </a:schemeClr>
                </a:solidFill>
                <a:latin typeface="Calibri"/>
                <a:cs typeface="Calibri"/>
              </a:rPr>
              <a:t>2015-16 AGA National President</a:t>
            </a:r>
          </a:p>
          <a:p>
            <a:pPr>
              <a:lnSpc>
                <a:spcPct val="55000"/>
              </a:lnSpc>
              <a:spcBef>
                <a:spcPct val="50000"/>
              </a:spcBef>
            </a:pPr>
            <a:r>
              <a:rPr lang="en-US" sz="21600" dirty="0" smtClean="0">
                <a:solidFill>
                  <a:schemeClr val="accent2">
                    <a:lumMod val="75000"/>
                  </a:schemeClr>
                </a:solidFill>
                <a:latin typeface="Calibri"/>
                <a:cs typeface="Calibri"/>
              </a:rPr>
              <a:t>New York City Chapter</a:t>
            </a:r>
          </a:p>
          <a:p>
            <a:pPr>
              <a:lnSpc>
                <a:spcPct val="55000"/>
              </a:lnSpc>
              <a:spcBef>
                <a:spcPct val="50000"/>
              </a:spcBef>
            </a:pPr>
            <a:r>
              <a:rPr lang="en-US" sz="21600" dirty="0" smtClean="0">
                <a:solidFill>
                  <a:schemeClr val="accent2">
                    <a:lumMod val="75000"/>
                  </a:schemeClr>
                </a:solidFill>
                <a:latin typeface="Calibri"/>
                <a:cs typeface="Calibri"/>
              </a:rPr>
              <a:t>November 10, 2015</a:t>
            </a:r>
            <a:endParaRPr lang="en-US" sz="21600" dirty="0">
              <a:solidFill>
                <a:schemeClr val="accent2">
                  <a:lumMod val="75000"/>
                </a:schemeClr>
              </a:solidFill>
              <a:latin typeface="Calibri"/>
              <a:cs typeface="Calibri"/>
            </a:endParaRPr>
          </a:p>
          <a:p>
            <a:endParaRPr lang="en-US" dirty="0">
              <a:solidFill>
                <a:schemeClr val="accent2">
                  <a:lumMod val="75000"/>
                </a:schemeClr>
              </a:solidFill>
            </a:endParaRPr>
          </a:p>
        </p:txBody>
      </p:sp>
      <p:sp>
        <p:nvSpPr>
          <p:cNvPr id="11" name="Text Placeholder 10"/>
          <p:cNvSpPr>
            <a:spLocks noGrp="1"/>
          </p:cNvSpPr>
          <p:nvPr>
            <p:ph type="body" sz="quarter" idx="14"/>
          </p:nvPr>
        </p:nvSpPr>
        <p:spPr>
          <a:xfrm>
            <a:off x="1577536" y="1030382"/>
            <a:ext cx="15384463" cy="748828"/>
          </a:xfrm>
        </p:spPr>
        <p:txBody>
          <a:bodyPr anchor="t">
            <a:noAutofit/>
          </a:bodyPr>
          <a:lstStyle/>
          <a:p>
            <a:r>
              <a:rPr lang="en-US" sz="6000" dirty="0" smtClean="0"/>
              <a:t>ETHICS AND ETHICAL DILEMMAS </a:t>
            </a:r>
            <a:endParaRPr lang="en-US" sz="6000" dirty="0"/>
          </a:p>
        </p:txBody>
      </p:sp>
      <p:sp>
        <p:nvSpPr>
          <p:cNvPr id="14" name="Rectangle 13"/>
          <p:cNvSpPr/>
          <p:nvPr/>
        </p:nvSpPr>
        <p:spPr>
          <a:xfrm>
            <a:off x="1426860" y="1252146"/>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Tree>
    <p:extLst>
      <p:ext uri="{BB962C8B-B14F-4D97-AF65-F5344CB8AC3E}">
        <p14:creationId xmlns:p14="http://schemas.microsoft.com/office/powerpoint/2010/main" val="406752244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Straight Connector 36"/>
          <p:cNvCxnSpPr/>
          <p:nvPr/>
        </p:nvCxnSpPr>
        <p:spPr bwMode="auto">
          <a:xfrm>
            <a:off x="6397630" y="3334441"/>
            <a:ext cx="0" cy="5994256"/>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bwMode="auto">
          <a:xfrm>
            <a:off x="11725280" y="3334441"/>
            <a:ext cx="0" cy="5994256"/>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7" name="Oval 6"/>
          <p:cNvSpPr/>
          <p:nvPr/>
        </p:nvSpPr>
        <p:spPr bwMode="auto">
          <a:xfrm>
            <a:off x="2811031" y="4255866"/>
            <a:ext cx="2055091" cy="203427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latin typeface="Roboto Regular"/>
              <a:cs typeface="Roboto Regular"/>
            </a:endParaRPr>
          </a:p>
        </p:txBody>
      </p:sp>
      <p:sp>
        <p:nvSpPr>
          <p:cNvPr id="17412" name="TextBox 10"/>
          <p:cNvSpPr txBox="1">
            <a:spLocks noChangeArrowheads="1"/>
          </p:cNvSpPr>
          <p:nvPr/>
        </p:nvSpPr>
        <p:spPr bwMode="auto">
          <a:xfrm>
            <a:off x="12334900" y="7319474"/>
            <a:ext cx="4720223" cy="3132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75837" tIns="87919" rIns="175837" bIns="87919">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a:r>
              <a:rPr lang="en-US" sz="3200" dirty="0" smtClean="0">
                <a:solidFill>
                  <a:schemeClr val="accent2">
                    <a:lumMod val="75000"/>
                  </a:schemeClr>
                </a:solidFill>
                <a:latin typeface="Calibri"/>
                <a:ea typeface="Lucida Sans Unicode"/>
                <a:cs typeface="Calibri"/>
              </a:rPr>
              <a:t>Definition:</a:t>
            </a:r>
          </a:p>
          <a:p>
            <a:pPr algn="ctr"/>
            <a:r>
              <a:rPr lang="en-US" sz="3200" dirty="0" smtClean="0">
                <a:solidFill>
                  <a:schemeClr val="accent2">
                    <a:lumMod val="75000"/>
                  </a:schemeClr>
                </a:solidFill>
                <a:latin typeface="Calibri"/>
                <a:ea typeface="Lucida Sans Unicode"/>
                <a:cs typeface="Calibri"/>
              </a:rPr>
              <a:t> </a:t>
            </a:r>
            <a:r>
              <a:rPr lang="en-US" sz="3200" dirty="0">
                <a:solidFill>
                  <a:schemeClr val="accent2">
                    <a:lumMod val="75000"/>
                  </a:schemeClr>
                </a:solidFill>
                <a:latin typeface="Calibri"/>
                <a:cs typeface="Calibri"/>
              </a:rPr>
              <a:t>Principles or standards of human conduct, sometimes called morals. </a:t>
            </a:r>
            <a:endParaRPr lang="en-US" sz="3200" dirty="0">
              <a:solidFill>
                <a:schemeClr val="accent2">
                  <a:lumMod val="75000"/>
                </a:schemeClr>
              </a:solidFill>
              <a:latin typeface="Calibri"/>
              <a:ea typeface="Lucida Sans Unicode"/>
              <a:cs typeface="Calibri"/>
            </a:endParaRPr>
          </a:p>
          <a:p>
            <a:pPr algn="ctr"/>
            <a:r>
              <a:rPr lang="en-US" sz="3200" dirty="0">
                <a:solidFill>
                  <a:schemeClr val="accent2">
                    <a:lumMod val="75000"/>
                  </a:schemeClr>
                </a:solidFill>
                <a:latin typeface="Calibri"/>
                <a:cs typeface="Calibri"/>
              </a:rPr>
              <a:t>
</a:t>
            </a:r>
            <a:endParaRPr lang="en-US" sz="3200" dirty="0">
              <a:solidFill>
                <a:schemeClr val="accent2">
                  <a:lumMod val="75000"/>
                </a:schemeClr>
              </a:solidFill>
              <a:latin typeface="Calibri"/>
              <a:ea typeface="MS PGothic" charset="0"/>
              <a:cs typeface="Calibri"/>
            </a:endParaRPr>
          </a:p>
        </p:txBody>
      </p:sp>
      <p:sp>
        <p:nvSpPr>
          <p:cNvPr id="24" name="Oval 23"/>
          <p:cNvSpPr/>
          <p:nvPr/>
        </p:nvSpPr>
        <p:spPr bwMode="auto">
          <a:xfrm>
            <a:off x="8091055" y="4255866"/>
            <a:ext cx="2055091" cy="2037131"/>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latin typeface="Roboto Regular"/>
              <a:cs typeface="Roboto Regular"/>
            </a:endParaRPr>
          </a:p>
        </p:txBody>
      </p:sp>
      <p:sp>
        <p:nvSpPr>
          <p:cNvPr id="40" name="Oval 39"/>
          <p:cNvSpPr/>
          <p:nvPr/>
        </p:nvSpPr>
        <p:spPr bwMode="auto">
          <a:xfrm>
            <a:off x="13421881" y="4254440"/>
            <a:ext cx="2055091" cy="2037131"/>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latin typeface="Roboto Regular"/>
              <a:cs typeface="Roboto Regular"/>
            </a:endParaRPr>
          </a:p>
        </p:txBody>
      </p:sp>
      <p:sp>
        <p:nvSpPr>
          <p:cNvPr id="36" name="TextBox 35"/>
          <p:cNvSpPr txBox="1"/>
          <p:nvPr/>
        </p:nvSpPr>
        <p:spPr>
          <a:xfrm>
            <a:off x="1760962" y="1251961"/>
            <a:ext cx="15294161" cy="853952"/>
          </a:xfrm>
          <a:prstGeom prst="rect">
            <a:avLst/>
          </a:prstGeom>
          <a:noFill/>
        </p:spPr>
        <p:txBody>
          <a:bodyPr wrap="square" rtlCol="0">
            <a:spAutoFit/>
          </a:bodyPr>
          <a:lstStyle/>
          <a:p>
            <a:r>
              <a:rPr lang="en-US" sz="4949" dirty="0" smtClean="0">
                <a:solidFill>
                  <a:schemeClr val="tx2"/>
                </a:solidFill>
                <a:latin typeface="Calibri" charset="0"/>
                <a:ea typeface="Calibri" charset="0"/>
                <a:cs typeface="Calibri" charset="0"/>
              </a:rPr>
              <a:t>ETHICS: AN OFFICIAL DEFINITION</a:t>
            </a:r>
            <a:endParaRPr lang="en-US" sz="4949" dirty="0">
              <a:solidFill>
                <a:schemeClr val="tx2"/>
              </a:solidFill>
              <a:latin typeface="Calibri" charset="0"/>
              <a:ea typeface="Calibri" charset="0"/>
              <a:cs typeface="Calibri" charset="0"/>
            </a:endParaRPr>
          </a:p>
        </p:txBody>
      </p:sp>
      <p:sp>
        <p:nvSpPr>
          <p:cNvPr id="38" name="Rectangle 37"/>
          <p:cNvSpPr/>
          <p:nvPr/>
        </p:nvSpPr>
        <p:spPr>
          <a:xfrm>
            <a:off x="1426860" y="1251961"/>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41" name="TextBox 10"/>
          <p:cNvSpPr txBox="1">
            <a:spLocks noChangeArrowheads="1"/>
          </p:cNvSpPr>
          <p:nvPr/>
        </p:nvSpPr>
        <p:spPr bwMode="auto">
          <a:xfrm>
            <a:off x="6745662" y="7202585"/>
            <a:ext cx="4831453" cy="214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75837" tIns="87919" rIns="175837" bIns="87919">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lvl="1" indent="0" algn="ctr">
              <a:spcBef>
                <a:spcPct val="0"/>
              </a:spcBef>
            </a:pPr>
            <a:r>
              <a:rPr lang="en-US" sz="3200" dirty="0" smtClean="0">
                <a:solidFill>
                  <a:schemeClr val="accent2">
                    <a:lumMod val="75000"/>
                  </a:schemeClr>
                </a:solidFill>
                <a:latin typeface="Calibri"/>
                <a:cs typeface="Calibri"/>
              </a:rPr>
              <a:t>Webster’s </a:t>
            </a:r>
            <a:r>
              <a:rPr lang="en-US" sz="3200" dirty="0">
                <a:solidFill>
                  <a:schemeClr val="accent2">
                    <a:lumMod val="75000"/>
                  </a:schemeClr>
                </a:solidFill>
                <a:latin typeface="Calibri"/>
                <a:cs typeface="Calibri"/>
              </a:rPr>
              <a:t>dictionary: Discipline dealing with what is good and bad, with moral duty and obligation.</a:t>
            </a:r>
          </a:p>
        </p:txBody>
      </p:sp>
      <p:sp>
        <p:nvSpPr>
          <p:cNvPr id="44" name="TextBox 10"/>
          <p:cNvSpPr txBox="1">
            <a:spLocks noChangeArrowheads="1"/>
          </p:cNvSpPr>
          <p:nvPr/>
        </p:nvSpPr>
        <p:spPr bwMode="auto">
          <a:xfrm>
            <a:off x="1426860" y="7202585"/>
            <a:ext cx="4502727" cy="214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5837" tIns="87919" rIns="175837" bIns="87919">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342900" lvl="1" indent="-342900" algn="ctr">
              <a:spcBef>
                <a:spcPct val="0"/>
              </a:spcBef>
              <a:buFontTx/>
              <a:buNone/>
            </a:pPr>
            <a:r>
              <a:rPr lang="en-US" sz="3200" dirty="0">
                <a:solidFill>
                  <a:schemeClr val="accent2">
                    <a:lumMod val="75000"/>
                  </a:schemeClr>
                </a:solidFill>
                <a:latin typeface="Calibri"/>
                <a:cs typeface="Calibri"/>
              </a:rPr>
              <a:t>From the Greek word </a:t>
            </a:r>
            <a:r>
              <a:rPr lang="en-US" sz="3200" i="1" dirty="0">
                <a:solidFill>
                  <a:schemeClr val="accent2">
                    <a:lumMod val="75000"/>
                  </a:schemeClr>
                </a:solidFill>
                <a:latin typeface="Calibri"/>
                <a:cs typeface="Calibri"/>
              </a:rPr>
              <a:t>Ethikos</a:t>
            </a:r>
            <a:r>
              <a:rPr lang="en-US" sz="3200" dirty="0">
                <a:solidFill>
                  <a:schemeClr val="accent2">
                    <a:lumMod val="75000"/>
                  </a:schemeClr>
                </a:solidFill>
                <a:latin typeface="Calibri"/>
                <a:cs typeface="Calibri"/>
              </a:rPr>
              <a:t> (theory of living), translated as ethos. </a:t>
            </a:r>
          </a:p>
        </p:txBody>
      </p:sp>
      <p:sp>
        <p:nvSpPr>
          <p:cNvPr id="48" name="Freeform 64"/>
          <p:cNvSpPr>
            <a:spLocks noChangeArrowheads="1"/>
          </p:cNvSpPr>
          <p:nvPr/>
        </p:nvSpPr>
        <p:spPr bwMode="auto">
          <a:xfrm>
            <a:off x="14067288" y="4894699"/>
            <a:ext cx="778513" cy="763091"/>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a:extLst/>
        </p:spPr>
        <p:txBody>
          <a:bodyPr wrap="none" anchor="ctr"/>
          <a:lstStyle/>
          <a:p>
            <a:endParaRPr lang="en-US" sz="3600" dirty="0"/>
          </a:p>
        </p:txBody>
      </p:sp>
      <p:sp>
        <p:nvSpPr>
          <p:cNvPr id="15" name="TextBox 10"/>
          <p:cNvSpPr txBox="1">
            <a:spLocks noChangeArrowheads="1"/>
          </p:cNvSpPr>
          <p:nvPr/>
        </p:nvSpPr>
        <p:spPr bwMode="auto">
          <a:xfrm>
            <a:off x="4307974" y="10116685"/>
            <a:ext cx="10373495" cy="1162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75837" tIns="87919" rIns="175837" bIns="87919">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lvl="1" indent="0">
              <a:spcBef>
                <a:spcPct val="0"/>
              </a:spcBef>
            </a:pPr>
            <a:r>
              <a:rPr lang="en-US" sz="3200" dirty="0">
                <a:solidFill>
                  <a:schemeClr val="accent2">
                    <a:lumMod val="75000"/>
                  </a:schemeClr>
                </a:solidFill>
                <a:latin typeface="Calibri"/>
                <a:cs typeface="Calibri"/>
              </a:rPr>
              <a:t>Key Ethical </a:t>
            </a:r>
            <a:r>
              <a:rPr lang="en-US" sz="3200" dirty="0" smtClean="0">
                <a:solidFill>
                  <a:schemeClr val="accent2">
                    <a:lumMod val="75000"/>
                  </a:schemeClr>
                </a:solidFill>
                <a:latin typeface="Calibri"/>
                <a:cs typeface="Calibri"/>
              </a:rPr>
              <a:t>Dilemma: </a:t>
            </a:r>
            <a:r>
              <a:rPr lang="en-US" sz="3200" dirty="0">
                <a:solidFill>
                  <a:schemeClr val="accent2">
                    <a:lumMod val="75000"/>
                  </a:schemeClr>
                </a:solidFill>
                <a:latin typeface="Calibri"/>
                <a:cs typeface="Calibri"/>
              </a:rPr>
              <a:t>What is the Difference between what the Law Allows and Ethics, do ethics differ from morals?</a:t>
            </a:r>
          </a:p>
        </p:txBody>
      </p:sp>
      <p:sp>
        <p:nvSpPr>
          <p:cNvPr id="17" name="Text Placeholder 19"/>
          <p:cNvSpPr txBox="1">
            <a:spLocks/>
          </p:cNvSpPr>
          <p:nvPr/>
        </p:nvSpPr>
        <p:spPr>
          <a:xfrm>
            <a:off x="1779588" y="2154238"/>
            <a:ext cx="15384462" cy="738187"/>
          </a:xfrm>
          <a:prstGeom prst="rect">
            <a:avLst/>
          </a:prstGeom>
        </p:spPr>
        <p:txBody>
          <a:bodyPr>
            <a:normAutofit fontScale="92500"/>
          </a:bodyPr>
          <a:lstStyle>
            <a:lvl1pPr marL="0" indent="0" algn="l" defTabSz="914324" rtl="0" eaLnBrk="1" latinLnBrk="0" hangingPunct="1">
              <a:spcBef>
                <a:spcPct val="20000"/>
              </a:spcBef>
              <a:buFont typeface="Arial"/>
              <a:buNone/>
              <a:defRPr sz="3600" kern="1200">
                <a:solidFill>
                  <a:schemeClr val="accent2">
                    <a:lumMod val="75000"/>
                  </a:schemeClr>
                </a:solidFill>
                <a:latin typeface="Calibri"/>
                <a:ea typeface="+mn-ea"/>
                <a:cs typeface="Calibri"/>
              </a:defRPr>
            </a:lvl1pPr>
            <a:lvl2pPr marL="914324" indent="0" algn="l" defTabSz="914324" rtl="0" eaLnBrk="1" latinLnBrk="0" hangingPunct="1">
              <a:spcBef>
                <a:spcPct val="20000"/>
              </a:spcBef>
              <a:buFont typeface="Arial"/>
              <a:buNone/>
              <a:defRPr sz="3200" kern="1200">
                <a:solidFill>
                  <a:schemeClr val="accent2">
                    <a:lumMod val="75000"/>
                  </a:schemeClr>
                </a:solidFill>
                <a:latin typeface="Calibri"/>
                <a:ea typeface="+mn-ea"/>
                <a:cs typeface="Calibri"/>
              </a:defRPr>
            </a:lvl2pPr>
            <a:lvl3pPr marL="1828648" indent="0" algn="l" defTabSz="914324" rtl="0" eaLnBrk="1" latinLnBrk="0" hangingPunct="1">
              <a:spcBef>
                <a:spcPct val="20000"/>
              </a:spcBef>
              <a:buFont typeface="Arial"/>
              <a:buNone/>
              <a:defRPr sz="2800" kern="1200">
                <a:solidFill>
                  <a:schemeClr val="accent2">
                    <a:lumMod val="75000"/>
                  </a:schemeClr>
                </a:solidFill>
                <a:latin typeface="Calibri"/>
                <a:ea typeface="+mn-ea"/>
                <a:cs typeface="Calibri"/>
              </a:defRPr>
            </a:lvl3pPr>
            <a:lvl4pPr marL="2742971" indent="0" algn="l" defTabSz="914324" rtl="0" eaLnBrk="1" latinLnBrk="0" hangingPunct="1">
              <a:spcBef>
                <a:spcPct val="20000"/>
              </a:spcBef>
              <a:buFont typeface="Arial"/>
              <a:buNone/>
              <a:defRPr sz="2000" kern="1200">
                <a:solidFill>
                  <a:schemeClr val="accent2">
                    <a:lumMod val="75000"/>
                  </a:schemeClr>
                </a:solidFill>
                <a:latin typeface="Calibri"/>
                <a:ea typeface="+mn-ea"/>
                <a:cs typeface="Calibri"/>
              </a:defRPr>
            </a:lvl4pPr>
            <a:lvl5pPr marL="3657295" indent="0" algn="l" defTabSz="914324" rtl="0" eaLnBrk="1" latinLnBrk="0" hangingPunct="1">
              <a:spcBef>
                <a:spcPct val="20000"/>
              </a:spcBef>
              <a:buFont typeface="Arial"/>
              <a:buNone/>
              <a:defRPr sz="1800" kern="1200">
                <a:solidFill>
                  <a:schemeClr val="accent2">
                    <a:lumMod val="75000"/>
                  </a:schemeClr>
                </a:solidFill>
                <a:latin typeface="Calibri"/>
                <a:ea typeface="+mn-ea"/>
                <a:cs typeface="Calibri"/>
              </a:defRPr>
            </a:lvl5pPr>
            <a:lvl6pPr marL="5028781" indent="-457162" algn="l" defTabSz="914324" rtl="0" eaLnBrk="1" latinLnBrk="0" hangingPunct="1">
              <a:spcBef>
                <a:spcPct val="20000"/>
              </a:spcBef>
              <a:buFont typeface="Arial"/>
              <a:buChar char="•"/>
              <a:defRPr sz="3974" kern="1200">
                <a:solidFill>
                  <a:schemeClr val="tx1"/>
                </a:solidFill>
                <a:latin typeface="+mn-lt"/>
                <a:ea typeface="+mn-ea"/>
                <a:cs typeface="+mn-cs"/>
              </a:defRPr>
            </a:lvl6pPr>
            <a:lvl7pPr marL="5943104" indent="-457162" algn="l" defTabSz="914324" rtl="0" eaLnBrk="1" latinLnBrk="0" hangingPunct="1">
              <a:spcBef>
                <a:spcPct val="20000"/>
              </a:spcBef>
              <a:buFont typeface="Arial"/>
              <a:buChar char="•"/>
              <a:defRPr sz="3974" kern="1200">
                <a:solidFill>
                  <a:schemeClr val="tx1"/>
                </a:solidFill>
                <a:latin typeface="+mn-lt"/>
                <a:ea typeface="+mn-ea"/>
                <a:cs typeface="+mn-cs"/>
              </a:defRPr>
            </a:lvl7pPr>
            <a:lvl8pPr marL="6857428" indent="-457162" algn="l" defTabSz="914324" rtl="0" eaLnBrk="1" latinLnBrk="0" hangingPunct="1">
              <a:spcBef>
                <a:spcPct val="20000"/>
              </a:spcBef>
              <a:buFont typeface="Arial"/>
              <a:buChar char="•"/>
              <a:defRPr sz="3974" kern="1200">
                <a:solidFill>
                  <a:schemeClr val="tx1"/>
                </a:solidFill>
                <a:latin typeface="+mn-lt"/>
                <a:ea typeface="+mn-ea"/>
                <a:cs typeface="+mn-cs"/>
              </a:defRPr>
            </a:lvl8pPr>
            <a:lvl9pPr marL="7771752" indent="-457162" algn="l" defTabSz="914324" rtl="0" eaLnBrk="1" latinLnBrk="0" hangingPunct="1">
              <a:spcBef>
                <a:spcPct val="20000"/>
              </a:spcBef>
              <a:buFont typeface="Arial"/>
              <a:buChar char="•"/>
              <a:defRPr sz="3974" kern="1200">
                <a:solidFill>
                  <a:schemeClr val="tx1"/>
                </a:solidFill>
                <a:latin typeface="+mn-lt"/>
                <a:ea typeface="+mn-ea"/>
                <a:cs typeface="+mn-cs"/>
              </a:defRPr>
            </a:lvl9pPr>
          </a:lstStyle>
          <a:p>
            <a:r>
              <a:rPr lang="en-US" dirty="0" smtClean="0"/>
              <a:t>“Knowing the difference between what you have a right to do and what is right to do”</a:t>
            </a:r>
            <a:endParaRPr lang="en-US" dirty="0"/>
          </a:p>
        </p:txBody>
      </p:sp>
      <p:sp>
        <p:nvSpPr>
          <p:cNvPr id="18" name="Freeform 64"/>
          <p:cNvSpPr>
            <a:spLocks noChangeArrowheads="1"/>
          </p:cNvSpPr>
          <p:nvPr/>
        </p:nvSpPr>
        <p:spPr bwMode="auto">
          <a:xfrm>
            <a:off x="3443647" y="4894699"/>
            <a:ext cx="778513" cy="763091"/>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a:extLst/>
        </p:spPr>
        <p:txBody>
          <a:bodyPr wrap="none" anchor="ctr"/>
          <a:lstStyle/>
          <a:p>
            <a:endParaRPr lang="en-US" sz="3600" dirty="0"/>
          </a:p>
        </p:txBody>
      </p:sp>
      <p:sp>
        <p:nvSpPr>
          <p:cNvPr id="19" name="Freeform 64"/>
          <p:cNvSpPr>
            <a:spLocks noChangeArrowheads="1"/>
          </p:cNvSpPr>
          <p:nvPr/>
        </p:nvSpPr>
        <p:spPr bwMode="auto">
          <a:xfrm>
            <a:off x="5619117" y="4894699"/>
            <a:ext cx="778513" cy="763091"/>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a:extLst/>
        </p:spPr>
        <p:txBody>
          <a:bodyPr wrap="none" anchor="ctr"/>
          <a:lstStyle/>
          <a:p>
            <a:endParaRPr lang="en-US" sz="3600" dirty="0"/>
          </a:p>
        </p:txBody>
      </p:sp>
      <p:sp>
        <p:nvSpPr>
          <p:cNvPr id="20" name="Freeform 64"/>
          <p:cNvSpPr>
            <a:spLocks noChangeArrowheads="1"/>
          </p:cNvSpPr>
          <p:nvPr/>
        </p:nvSpPr>
        <p:spPr bwMode="auto">
          <a:xfrm>
            <a:off x="8716209" y="4894699"/>
            <a:ext cx="778513" cy="763091"/>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a:extLst/>
        </p:spPr>
        <p:txBody>
          <a:bodyPr wrap="none" anchor="ctr"/>
          <a:lstStyle/>
          <a:p>
            <a:endParaRPr lang="en-US" sz="3600" dirty="0"/>
          </a:p>
        </p:txBody>
      </p:sp>
    </p:spTree>
    <p:extLst>
      <p:ext uri="{BB962C8B-B14F-4D97-AF65-F5344CB8AC3E}">
        <p14:creationId xmlns:p14="http://schemas.microsoft.com/office/powerpoint/2010/main" val="5957036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1760962" y="1251961"/>
            <a:ext cx="15294161" cy="853952"/>
          </a:xfrm>
          <a:prstGeom prst="rect">
            <a:avLst/>
          </a:prstGeom>
          <a:noFill/>
        </p:spPr>
        <p:txBody>
          <a:bodyPr wrap="square" rtlCol="0">
            <a:spAutoFit/>
          </a:bodyPr>
          <a:lstStyle/>
          <a:p>
            <a:r>
              <a:rPr lang="en-US" sz="4949" dirty="0" smtClean="0">
                <a:solidFill>
                  <a:schemeClr val="tx2"/>
                </a:solidFill>
                <a:latin typeface="Calibri" charset="0"/>
                <a:ea typeface="Calibri" charset="0"/>
                <a:cs typeface="Calibri" charset="0"/>
              </a:rPr>
              <a:t>HISTORY OF ETHICS</a:t>
            </a:r>
            <a:endParaRPr lang="en-US" sz="4949" dirty="0">
              <a:solidFill>
                <a:schemeClr val="tx2"/>
              </a:solidFill>
              <a:latin typeface="Calibri" charset="0"/>
              <a:ea typeface="Calibri" charset="0"/>
              <a:cs typeface="Calibri" charset="0"/>
            </a:endParaRPr>
          </a:p>
        </p:txBody>
      </p:sp>
      <p:sp>
        <p:nvSpPr>
          <p:cNvPr id="38" name="Rectangle 37"/>
          <p:cNvSpPr/>
          <p:nvPr/>
        </p:nvSpPr>
        <p:spPr>
          <a:xfrm>
            <a:off x="1426860" y="1251961"/>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5" name="TextBox 10"/>
          <p:cNvSpPr txBox="1">
            <a:spLocks noChangeArrowheads="1"/>
          </p:cNvSpPr>
          <p:nvPr/>
        </p:nvSpPr>
        <p:spPr bwMode="auto">
          <a:xfrm>
            <a:off x="2090519" y="4027767"/>
            <a:ext cx="3868500" cy="66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75837" tIns="87919" rIns="175837" bIns="87919">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lvl="1" indent="0">
              <a:spcBef>
                <a:spcPct val="0"/>
              </a:spcBef>
            </a:pPr>
            <a:r>
              <a:rPr lang="en-US" sz="3200" dirty="0" smtClean="0">
                <a:solidFill>
                  <a:schemeClr val="accent2">
                    <a:lumMod val="75000"/>
                  </a:schemeClr>
                </a:solidFill>
                <a:latin typeface="Calibri"/>
                <a:cs typeface="Calibri"/>
              </a:rPr>
              <a:t>Ancient Civilizations</a:t>
            </a:r>
            <a:endParaRPr lang="en-US" sz="3200" dirty="0">
              <a:solidFill>
                <a:schemeClr val="accent2">
                  <a:lumMod val="75000"/>
                </a:schemeClr>
              </a:solidFill>
              <a:latin typeface="Calibri"/>
              <a:cs typeface="Calibri"/>
            </a:endParaRPr>
          </a:p>
        </p:txBody>
      </p:sp>
      <p:sp>
        <p:nvSpPr>
          <p:cNvPr id="26" name="TextBox 10"/>
          <p:cNvSpPr txBox="1">
            <a:spLocks noChangeArrowheads="1"/>
          </p:cNvSpPr>
          <p:nvPr/>
        </p:nvSpPr>
        <p:spPr bwMode="auto">
          <a:xfrm>
            <a:off x="4579626" y="6270783"/>
            <a:ext cx="1385684" cy="66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75837" tIns="87919" rIns="175837" bIns="87919">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lvl="1" indent="0">
              <a:spcBef>
                <a:spcPct val="0"/>
              </a:spcBef>
            </a:pPr>
            <a:r>
              <a:rPr lang="en-US" sz="3200" dirty="0" smtClean="0">
                <a:solidFill>
                  <a:schemeClr val="accent2">
                    <a:lumMod val="75000"/>
                  </a:schemeClr>
                </a:solidFill>
                <a:latin typeface="Calibri"/>
                <a:cs typeface="Calibri"/>
              </a:rPr>
              <a:t>China</a:t>
            </a:r>
            <a:endParaRPr lang="en-US" sz="3200" dirty="0">
              <a:solidFill>
                <a:schemeClr val="accent2">
                  <a:lumMod val="75000"/>
                </a:schemeClr>
              </a:solidFill>
              <a:latin typeface="Calibri"/>
              <a:cs typeface="Calibri"/>
            </a:endParaRPr>
          </a:p>
        </p:txBody>
      </p:sp>
      <p:sp>
        <p:nvSpPr>
          <p:cNvPr id="27" name="TextBox 10"/>
          <p:cNvSpPr txBox="1">
            <a:spLocks noChangeArrowheads="1"/>
          </p:cNvSpPr>
          <p:nvPr/>
        </p:nvSpPr>
        <p:spPr bwMode="auto">
          <a:xfrm>
            <a:off x="2946400" y="8575550"/>
            <a:ext cx="3012619" cy="66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75837" tIns="87919" rIns="175837" bIns="87919">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lvl="1" indent="0">
              <a:spcBef>
                <a:spcPct val="0"/>
              </a:spcBef>
            </a:pPr>
            <a:r>
              <a:rPr lang="en-US" sz="3200" dirty="0" smtClean="0">
                <a:solidFill>
                  <a:schemeClr val="accent2">
                    <a:lumMod val="75000"/>
                  </a:schemeClr>
                </a:solidFill>
                <a:latin typeface="Calibri"/>
                <a:cs typeface="Calibri"/>
              </a:rPr>
              <a:t>5</a:t>
            </a:r>
            <a:r>
              <a:rPr lang="en-US" sz="3200" baseline="30000" dirty="0" smtClean="0">
                <a:solidFill>
                  <a:schemeClr val="accent2">
                    <a:lumMod val="75000"/>
                  </a:schemeClr>
                </a:solidFill>
                <a:latin typeface="Calibri"/>
                <a:cs typeface="Calibri"/>
              </a:rPr>
              <a:t>th</a:t>
            </a:r>
            <a:r>
              <a:rPr lang="en-US" sz="3200" dirty="0" smtClean="0">
                <a:solidFill>
                  <a:schemeClr val="accent2">
                    <a:lumMod val="75000"/>
                  </a:schemeClr>
                </a:solidFill>
                <a:latin typeface="Calibri"/>
                <a:cs typeface="Calibri"/>
              </a:rPr>
              <a:t> </a:t>
            </a:r>
            <a:r>
              <a:rPr lang="en-US" sz="3200" smtClean="0">
                <a:solidFill>
                  <a:schemeClr val="accent2">
                    <a:lumMod val="75000"/>
                  </a:schemeClr>
                </a:solidFill>
                <a:latin typeface="Calibri"/>
                <a:cs typeface="Calibri"/>
              </a:rPr>
              <a:t>Century B.C.</a:t>
            </a:r>
            <a:endParaRPr lang="en-US" sz="3200" dirty="0">
              <a:solidFill>
                <a:schemeClr val="accent2">
                  <a:lumMod val="75000"/>
                </a:schemeClr>
              </a:solidFill>
              <a:latin typeface="Calibri"/>
              <a:cs typeface="Calibri"/>
            </a:endParaRPr>
          </a:p>
        </p:txBody>
      </p:sp>
      <p:sp>
        <p:nvSpPr>
          <p:cNvPr id="32" name="TextBox 10"/>
          <p:cNvSpPr txBox="1">
            <a:spLocks noChangeArrowheads="1"/>
          </p:cNvSpPr>
          <p:nvPr/>
        </p:nvSpPr>
        <p:spPr bwMode="auto">
          <a:xfrm>
            <a:off x="12068718" y="4027767"/>
            <a:ext cx="4986405" cy="66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75837" tIns="87919" rIns="175837" bIns="87919">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lvl="1" indent="0">
              <a:spcBef>
                <a:spcPct val="0"/>
              </a:spcBef>
            </a:pPr>
            <a:r>
              <a:rPr lang="en-US" sz="3200" dirty="0" smtClean="0">
                <a:solidFill>
                  <a:schemeClr val="accent2">
                    <a:lumMod val="75000"/>
                  </a:schemeClr>
                </a:solidFill>
                <a:latin typeface="Calibri"/>
                <a:cs typeface="Calibri"/>
              </a:rPr>
              <a:t>Late-1980s and late-1990s</a:t>
            </a:r>
            <a:endParaRPr lang="en-US" sz="3200" dirty="0">
              <a:solidFill>
                <a:schemeClr val="accent2">
                  <a:lumMod val="75000"/>
                </a:schemeClr>
              </a:solidFill>
              <a:latin typeface="Calibri"/>
              <a:cs typeface="Calibri"/>
            </a:endParaRPr>
          </a:p>
        </p:txBody>
      </p:sp>
      <p:sp>
        <p:nvSpPr>
          <p:cNvPr id="35" name="TextBox 10"/>
          <p:cNvSpPr txBox="1">
            <a:spLocks noChangeArrowheads="1"/>
          </p:cNvSpPr>
          <p:nvPr/>
        </p:nvSpPr>
        <p:spPr bwMode="auto">
          <a:xfrm>
            <a:off x="12071810" y="6181842"/>
            <a:ext cx="4752398" cy="66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75837" tIns="87919" rIns="175837" bIns="87919">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lvl="1" indent="0">
              <a:spcBef>
                <a:spcPct val="0"/>
              </a:spcBef>
            </a:pPr>
            <a:r>
              <a:rPr lang="en-US" sz="3200" dirty="0" smtClean="0">
                <a:solidFill>
                  <a:schemeClr val="accent2">
                    <a:lumMod val="75000"/>
                  </a:schemeClr>
                </a:solidFill>
                <a:latin typeface="Calibri"/>
                <a:cs typeface="Calibri"/>
              </a:rPr>
              <a:t>2000s</a:t>
            </a:r>
            <a:endParaRPr lang="en-US" sz="3200" dirty="0">
              <a:solidFill>
                <a:schemeClr val="accent2">
                  <a:lumMod val="75000"/>
                </a:schemeClr>
              </a:solidFill>
              <a:latin typeface="Calibri"/>
              <a:cs typeface="Calibri"/>
            </a:endParaRPr>
          </a:p>
        </p:txBody>
      </p:sp>
      <p:sp>
        <p:nvSpPr>
          <p:cNvPr id="45" name="Oval 44"/>
          <p:cNvSpPr/>
          <p:nvPr/>
        </p:nvSpPr>
        <p:spPr>
          <a:xfrm>
            <a:off x="6684679" y="3733989"/>
            <a:ext cx="1385741" cy="13855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46" name="Oval 45"/>
          <p:cNvSpPr/>
          <p:nvPr/>
        </p:nvSpPr>
        <p:spPr>
          <a:xfrm>
            <a:off x="6684679" y="5903302"/>
            <a:ext cx="1385741" cy="13855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47" name="Oval 46"/>
          <p:cNvSpPr/>
          <p:nvPr/>
        </p:nvSpPr>
        <p:spPr>
          <a:xfrm>
            <a:off x="6684679" y="8178025"/>
            <a:ext cx="1385741" cy="13855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49" name="Oval 48"/>
          <p:cNvSpPr/>
          <p:nvPr/>
        </p:nvSpPr>
        <p:spPr>
          <a:xfrm>
            <a:off x="9818398" y="3694673"/>
            <a:ext cx="1385741" cy="13855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50" name="Oval 49"/>
          <p:cNvSpPr/>
          <p:nvPr/>
        </p:nvSpPr>
        <p:spPr>
          <a:xfrm>
            <a:off x="9851094" y="5831578"/>
            <a:ext cx="1385741" cy="13855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51" name="Oval 50"/>
          <p:cNvSpPr/>
          <p:nvPr/>
        </p:nvSpPr>
        <p:spPr>
          <a:xfrm>
            <a:off x="9829713" y="8178025"/>
            <a:ext cx="1385741" cy="13855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53" name="Freeform 67"/>
          <p:cNvSpPr>
            <a:spLocks noChangeArrowheads="1"/>
          </p:cNvSpPr>
          <p:nvPr/>
        </p:nvSpPr>
        <p:spPr bwMode="auto">
          <a:xfrm>
            <a:off x="7063717" y="3957108"/>
            <a:ext cx="721753" cy="847879"/>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anchor="ctr"/>
          <a:lstStyle/>
          <a:p>
            <a:endParaRPr lang="en-US" sz="3600" dirty="0"/>
          </a:p>
        </p:txBody>
      </p:sp>
      <p:sp>
        <p:nvSpPr>
          <p:cNvPr id="58" name="TextBox 10"/>
          <p:cNvSpPr txBox="1">
            <a:spLocks noChangeArrowheads="1"/>
          </p:cNvSpPr>
          <p:nvPr/>
        </p:nvSpPr>
        <p:spPr bwMode="auto">
          <a:xfrm>
            <a:off x="12187268" y="8575550"/>
            <a:ext cx="4752398" cy="66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75837" tIns="87919" rIns="175837" bIns="87919">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lvl="1" indent="0">
              <a:spcBef>
                <a:spcPct val="0"/>
              </a:spcBef>
            </a:pPr>
            <a:r>
              <a:rPr lang="en-US" sz="3200" dirty="0" smtClean="0">
                <a:solidFill>
                  <a:schemeClr val="accent2">
                    <a:lumMod val="75000"/>
                  </a:schemeClr>
                </a:solidFill>
                <a:latin typeface="Calibri"/>
                <a:cs typeface="Calibri"/>
              </a:rPr>
              <a:t>The Sarbanes-Oxley Act</a:t>
            </a:r>
            <a:endParaRPr lang="en-US" sz="3200" dirty="0">
              <a:solidFill>
                <a:schemeClr val="accent2">
                  <a:lumMod val="75000"/>
                </a:schemeClr>
              </a:solidFill>
              <a:latin typeface="Calibri"/>
              <a:cs typeface="Calibri"/>
            </a:endParaRPr>
          </a:p>
        </p:txBody>
      </p:sp>
      <p:sp>
        <p:nvSpPr>
          <p:cNvPr id="59" name="Freeform 67"/>
          <p:cNvSpPr>
            <a:spLocks noChangeArrowheads="1"/>
          </p:cNvSpPr>
          <p:nvPr/>
        </p:nvSpPr>
        <p:spPr bwMode="auto">
          <a:xfrm>
            <a:off x="7082426" y="6092902"/>
            <a:ext cx="721753" cy="847879"/>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anchor="ctr"/>
          <a:lstStyle/>
          <a:p>
            <a:endParaRPr lang="en-US" sz="3600" dirty="0"/>
          </a:p>
        </p:txBody>
      </p:sp>
      <p:sp>
        <p:nvSpPr>
          <p:cNvPr id="60" name="Freeform 67"/>
          <p:cNvSpPr>
            <a:spLocks noChangeArrowheads="1"/>
          </p:cNvSpPr>
          <p:nvPr/>
        </p:nvSpPr>
        <p:spPr bwMode="auto">
          <a:xfrm>
            <a:off x="7082426" y="8397669"/>
            <a:ext cx="721753" cy="847879"/>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anchor="ctr"/>
          <a:lstStyle/>
          <a:p>
            <a:endParaRPr lang="en-US" sz="3600" dirty="0"/>
          </a:p>
        </p:txBody>
      </p:sp>
      <p:sp>
        <p:nvSpPr>
          <p:cNvPr id="61" name="Freeform 67"/>
          <p:cNvSpPr>
            <a:spLocks noChangeArrowheads="1"/>
          </p:cNvSpPr>
          <p:nvPr/>
        </p:nvSpPr>
        <p:spPr bwMode="auto">
          <a:xfrm>
            <a:off x="10272205" y="8397669"/>
            <a:ext cx="721753" cy="847879"/>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anchor="ctr"/>
          <a:lstStyle/>
          <a:p>
            <a:endParaRPr lang="en-US" sz="3600" dirty="0"/>
          </a:p>
        </p:txBody>
      </p:sp>
      <p:sp>
        <p:nvSpPr>
          <p:cNvPr id="62" name="Freeform 67"/>
          <p:cNvSpPr>
            <a:spLocks noChangeArrowheads="1"/>
          </p:cNvSpPr>
          <p:nvPr/>
        </p:nvSpPr>
        <p:spPr bwMode="auto">
          <a:xfrm>
            <a:off x="10272205" y="6092902"/>
            <a:ext cx="721753" cy="847879"/>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anchor="ctr"/>
          <a:lstStyle/>
          <a:p>
            <a:endParaRPr lang="en-US" sz="3600" dirty="0"/>
          </a:p>
        </p:txBody>
      </p:sp>
      <p:sp>
        <p:nvSpPr>
          <p:cNvPr id="63" name="Freeform 67"/>
          <p:cNvSpPr>
            <a:spLocks noChangeArrowheads="1"/>
          </p:cNvSpPr>
          <p:nvPr/>
        </p:nvSpPr>
        <p:spPr bwMode="auto">
          <a:xfrm>
            <a:off x="10272205" y="3957108"/>
            <a:ext cx="721753" cy="847879"/>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anchor="ctr"/>
          <a:lstStyle/>
          <a:p>
            <a:endParaRPr lang="en-US" sz="3600" dirty="0"/>
          </a:p>
        </p:txBody>
      </p:sp>
    </p:spTree>
    <p:extLst>
      <p:ext uri="{BB962C8B-B14F-4D97-AF65-F5344CB8AC3E}">
        <p14:creationId xmlns:p14="http://schemas.microsoft.com/office/powerpoint/2010/main" val="11716832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61"/>
          <p:cNvGrpSpPr/>
          <p:nvPr/>
        </p:nvGrpSpPr>
        <p:grpSpPr>
          <a:xfrm>
            <a:off x="3050395" y="3471440"/>
            <a:ext cx="2751566" cy="2751208"/>
            <a:chOff x="1119258" y="2257147"/>
            <a:chExt cx="1868076" cy="1868076"/>
          </a:xfrm>
          <a:solidFill>
            <a:schemeClr val="accent2"/>
          </a:solidFill>
        </p:grpSpPr>
        <p:sp>
          <p:nvSpPr>
            <p:cNvPr id="48" name="Oval 5"/>
            <p:cNvSpPr>
              <a:spLocks noChangeArrowheads="1"/>
            </p:cNvSpPr>
            <p:nvPr/>
          </p:nvSpPr>
          <p:spPr bwMode="auto">
            <a:xfrm>
              <a:off x="1292880" y="2430769"/>
              <a:ext cx="1521933" cy="1521933"/>
            </a:xfrm>
            <a:prstGeom prst="ellipse">
              <a:avLst/>
            </a:pr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grpSp>
          <p:nvGrpSpPr>
            <p:cNvPr id="49" name="Group 48"/>
            <p:cNvGrpSpPr/>
            <p:nvPr/>
          </p:nvGrpSpPr>
          <p:grpSpPr>
            <a:xfrm>
              <a:off x="1119258" y="2257147"/>
              <a:ext cx="1868076" cy="1868076"/>
              <a:chOff x="1119258" y="2257147"/>
              <a:chExt cx="1868076" cy="1868076"/>
            </a:xfrm>
            <a:grpFill/>
          </p:grpSpPr>
          <p:sp>
            <p:nvSpPr>
              <p:cNvPr id="50"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51"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52"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53"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54"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55"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56"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57"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58"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68571" tIns="34286" rIns="68571" bIns="34286" numCol="1" anchor="t" anchorCtr="0" compatLnSpc="1">
                <a:prstTxWarp prst="textNoShape">
                  <a:avLst/>
                </a:prstTxWarp>
              </a:bodyPr>
              <a:lstStyle/>
              <a:p>
                <a:endParaRPr lang="id-ID" sz="3600" dirty="0"/>
              </a:p>
            </p:txBody>
          </p:sp>
          <p:sp>
            <p:nvSpPr>
              <p:cNvPr id="59"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68571" tIns="34286" rIns="68571" bIns="34286" numCol="1" anchor="t" anchorCtr="0" compatLnSpc="1">
                <a:prstTxWarp prst="textNoShape">
                  <a:avLst/>
                </a:prstTxWarp>
              </a:bodyPr>
              <a:lstStyle/>
              <a:p>
                <a:endParaRPr lang="id-ID" sz="3600" dirty="0"/>
              </a:p>
            </p:txBody>
          </p:sp>
          <p:sp>
            <p:nvSpPr>
              <p:cNvPr id="60"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68571" tIns="34286" rIns="68571" bIns="34286" numCol="1" anchor="t" anchorCtr="0" compatLnSpc="1">
                <a:prstTxWarp prst="textNoShape">
                  <a:avLst/>
                </a:prstTxWarp>
              </a:bodyPr>
              <a:lstStyle/>
              <a:p>
                <a:endParaRPr lang="id-ID" sz="3600" dirty="0"/>
              </a:p>
            </p:txBody>
          </p:sp>
          <p:sp>
            <p:nvSpPr>
              <p:cNvPr id="61"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68571" tIns="34286" rIns="68571" bIns="34286" numCol="1" anchor="t" anchorCtr="0" compatLnSpc="1">
                <a:prstTxWarp prst="textNoShape">
                  <a:avLst/>
                </a:prstTxWarp>
              </a:bodyPr>
              <a:lstStyle/>
              <a:p>
                <a:endParaRPr lang="id-ID" sz="3600" dirty="0"/>
              </a:p>
            </p:txBody>
          </p:sp>
        </p:grpSp>
      </p:grpSp>
      <p:grpSp>
        <p:nvGrpSpPr>
          <p:cNvPr id="63" name="Group 62"/>
          <p:cNvGrpSpPr/>
          <p:nvPr/>
        </p:nvGrpSpPr>
        <p:grpSpPr>
          <a:xfrm>
            <a:off x="11890244" y="3460432"/>
            <a:ext cx="2751566" cy="2751208"/>
            <a:chOff x="1119258" y="2257147"/>
            <a:chExt cx="1868076" cy="1868076"/>
          </a:xfrm>
          <a:solidFill>
            <a:schemeClr val="accent3"/>
          </a:solidFill>
        </p:grpSpPr>
        <p:sp>
          <p:nvSpPr>
            <p:cNvPr id="64" name="Oval 5"/>
            <p:cNvSpPr>
              <a:spLocks noChangeArrowheads="1"/>
            </p:cNvSpPr>
            <p:nvPr/>
          </p:nvSpPr>
          <p:spPr bwMode="auto">
            <a:xfrm>
              <a:off x="1292880" y="2430769"/>
              <a:ext cx="1521933" cy="1521933"/>
            </a:xfrm>
            <a:prstGeom prst="ellipse">
              <a:avLst/>
            </a:pr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grpSp>
          <p:nvGrpSpPr>
            <p:cNvPr id="65" name="Group 64"/>
            <p:cNvGrpSpPr/>
            <p:nvPr/>
          </p:nvGrpSpPr>
          <p:grpSpPr>
            <a:xfrm>
              <a:off x="1119258" y="2257147"/>
              <a:ext cx="1868076" cy="1868076"/>
              <a:chOff x="1119258" y="2257147"/>
              <a:chExt cx="1868076" cy="1868076"/>
            </a:xfrm>
            <a:grpFill/>
          </p:grpSpPr>
          <p:sp>
            <p:nvSpPr>
              <p:cNvPr id="66"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67"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68"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69"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70"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71"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72"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73"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68571" tIns="34286" rIns="68571" bIns="34286" numCol="1" anchor="t" anchorCtr="0" compatLnSpc="1">
                <a:prstTxWarp prst="textNoShape">
                  <a:avLst/>
                </a:prstTxWarp>
              </a:bodyPr>
              <a:lstStyle/>
              <a:p>
                <a:endParaRPr lang="id-ID" sz="3600" dirty="0"/>
              </a:p>
            </p:txBody>
          </p:sp>
          <p:sp>
            <p:nvSpPr>
              <p:cNvPr id="74"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68571" tIns="34286" rIns="68571" bIns="34286" numCol="1" anchor="t" anchorCtr="0" compatLnSpc="1">
                <a:prstTxWarp prst="textNoShape">
                  <a:avLst/>
                </a:prstTxWarp>
              </a:bodyPr>
              <a:lstStyle/>
              <a:p>
                <a:endParaRPr lang="id-ID" sz="3600" dirty="0"/>
              </a:p>
            </p:txBody>
          </p:sp>
          <p:sp>
            <p:nvSpPr>
              <p:cNvPr id="75"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68571" tIns="34286" rIns="68571" bIns="34286" numCol="1" anchor="t" anchorCtr="0" compatLnSpc="1">
                <a:prstTxWarp prst="textNoShape">
                  <a:avLst/>
                </a:prstTxWarp>
              </a:bodyPr>
              <a:lstStyle/>
              <a:p>
                <a:endParaRPr lang="id-ID" sz="3600" dirty="0"/>
              </a:p>
            </p:txBody>
          </p:sp>
          <p:sp>
            <p:nvSpPr>
              <p:cNvPr id="76"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68571" tIns="34286" rIns="68571" bIns="34286" numCol="1" anchor="t" anchorCtr="0" compatLnSpc="1">
                <a:prstTxWarp prst="textNoShape">
                  <a:avLst/>
                </a:prstTxWarp>
              </a:bodyPr>
              <a:lstStyle/>
              <a:p>
                <a:endParaRPr lang="id-ID" sz="3600" dirty="0"/>
              </a:p>
            </p:txBody>
          </p:sp>
          <p:sp>
            <p:nvSpPr>
              <p:cNvPr id="77"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68571" tIns="34286" rIns="68571" bIns="34286" numCol="1" anchor="t" anchorCtr="0" compatLnSpc="1">
                <a:prstTxWarp prst="textNoShape">
                  <a:avLst/>
                </a:prstTxWarp>
              </a:bodyPr>
              <a:lstStyle/>
              <a:p>
                <a:endParaRPr lang="id-ID" sz="3600" dirty="0"/>
              </a:p>
            </p:txBody>
          </p:sp>
        </p:grpSp>
      </p:grpSp>
      <p:sp>
        <p:nvSpPr>
          <p:cNvPr id="116" name="Rectangle 11"/>
          <p:cNvSpPr>
            <a:spLocks/>
          </p:cNvSpPr>
          <p:nvPr/>
        </p:nvSpPr>
        <p:spPr bwMode="auto">
          <a:xfrm>
            <a:off x="3085468" y="6770097"/>
            <a:ext cx="2667000" cy="276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spcBef>
                <a:spcPts val="1275"/>
              </a:spcBef>
            </a:pPr>
            <a:r>
              <a:rPr lang="en-US" sz="3200" b="1" dirty="0" smtClean="0">
                <a:solidFill>
                  <a:schemeClr val="tx2"/>
                </a:solidFill>
                <a:latin typeface="Calibri" charset="0"/>
                <a:ea typeface="Calibri" charset="0"/>
                <a:cs typeface="Calibri" charset="0"/>
                <a:sym typeface="Lato Bold" charset="0"/>
              </a:rPr>
              <a:t>MORALS</a:t>
            </a:r>
            <a:endParaRPr lang="en-US" sz="3600" b="1" dirty="0">
              <a:solidFill>
                <a:schemeClr val="tx2"/>
              </a:solidFill>
              <a:latin typeface="Calibri" charset="0"/>
              <a:ea typeface="Calibri" charset="0"/>
              <a:cs typeface="Calibri" charset="0"/>
              <a:sym typeface="Lato Bold" charset="0"/>
            </a:endParaRPr>
          </a:p>
        </p:txBody>
      </p:sp>
      <p:sp>
        <p:nvSpPr>
          <p:cNvPr id="121" name="Rectangle 11"/>
          <p:cNvSpPr>
            <a:spLocks/>
          </p:cNvSpPr>
          <p:nvPr/>
        </p:nvSpPr>
        <p:spPr bwMode="auto">
          <a:xfrm>
            <a:off x="3229002" y="8032179"/>
            <a:ext cx="2414973" cy="39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spcBef>
                <a:spcPts val="1275"/>
              </a:spcBef>
            </a:pPr>
            <a:r>
              <a:rPr lang="en-US" sz="3200" b="1" dirty="0" smtClean="0">
                <a:solidFill>
                  <a:schemeClr val="tx2"/>
                </a:solidFill>
                <a:latin typeface="Calibri" charset="0"/>
                <a:ea typeface="Calibri" charset="0"/>
                <a:cs typeface="Calibri" charset="0"/>
                <a:sym typeface="Lato Bold" charset="0"/>
              </a:rPr>
              <a:t>HONESTY</a:t>
            </a:r>
            <a:endParaRPr lang="en-US" sz="3200" b="1" dirty="0">
              <a:solidFill>
                <a:schemeClr val="tx2"/>
              </a:solidFill>
              <a:latin typeface="Calibri" charset="0"/>
              <a:ea typeface="Calibri" charset="0"/>
              <a:cs typeface="Calibri" charset="0"/>
              <a:sym typeface="Lato Bold" charset="0"/>
            </a:endParaRPr>
          </a:p>
        </p:txBody>
      </p:sp>
      <p:sp>
        <p:nvSpPr>
          <p:cNvPr id="122" name="Rectangle 20"/>
          <p:cNvSpPr>
            <a:spLocks/>
          </p:cNvSpPr>
          <p:nvPr/>
        </p:nvSpPr>
        <p:spPr bwMode="auto">
          <a:xfrm>
            <a:off x="9388153" y="8276360"/>
            <a:ext cx="7820487" cy="1717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defRPr/>
            </a:pPr>
            <a:r>
              <a:rPr lang="en-US" sz="3200" i="1" dirty="0">
                <a:solidFill>
                  <a:schemeClr val="accent2">
                    <a:lumMod val="75000"/>
                  </a:schemeClr>
                </a:solidFill>
                <a:latin typeface="Calibri"/>
                <a:cs typeface="Calibri"/>
              </a:rPr>
              <a:t>Thinking, understanding &amp; making </a:t>
            </a:r>
            <a:r>
              <a:rPr lang="en-US" sz="3200" i="1" dirty="0" smtClean="0">
                <a:solidFill>
                  <a:schemeClr val="accent2">
                    <a:lumMod val="75000"/>
                  </a:schemeClr>
                </a:solidFill>
                <a:latin typeface="Calibri"/>
                <a:cs typeface="Calibri"/>
              </a:rPr>
              <a:t>judgments </a:t>
            </a:r>
            <a:r>
              <a:rPr lang="en-US" sz="3200" i="1" dirty="0">
                <a:solidFill>
                  <a:schemeClr val="accent2">
                    <a:lumMod val="75000"/>
                  </a:schemeClr>
                </a:solidFill>
                <a:latin typeface="Calibri"/>
                <a:cs typeface="Calibri"/>
              </a:rPr>
              <a:t>(about fairness &amp; common sense). </a:t>
            </a:r>
            <a:endParaRPr lang="en-US" sz="3200" i="1" dirty="0" smtClean="0">
              <a:solidFill>
                <a:schemeClr val="accent2">
                  <a:lumMod val="75000"/>
                </a:schemeClr>
              </a:solidFill>
              <a:latin typeface="Calibri"/>
              <a:cs typeface="Calibri"/>
            </a:endParaRPr>
          </a:p>
          <a:p>
            <a:pPr algn="ctr">
              <a:defRPr/>
            </a:pPr>
            <a:r>
              <a:rPr lang="en-US" sz="3200" b="1" i="1" dirty="0" smtClean="0">
                <a:solidFill>
                  <a:schemeClr val="accent2">
                    <a:lumMod val="75000"/>
                  </a:schemeClr>
                </a:solidFill>
                <a:latin typeface="Calibri"/>
                <a:cs typeface="Calibri"/>
              </a:rPr>
              <a:t>A </a:t>
            </a:r>
            <a:r>
              <a:rPr lang="en-US" sz="3200" b="1" i="1" dirty="0">
                <a:solidFill>
                  <a:schemeClr val="accent2">
                    <a:lumMod val="75000"/>
                  </a:schemeClr>
                </a:solidFill>
                <a:latin typeface="Calibri"/>
                <a:cs typeface="Calibri"/>
              </a:rPr>
              <a:t>broader and more difficult area than morals</a:t>
            </a:r>
            <a:endParaRPr lang="en-US" sz="3200" dirty="0">
              <a:solidFill>
                <a:schemeClr val="accent2">
                  <a:lumMod val="75000"/>
                </a:schemeClr>
              </a:solidFill>
              <a:latin typeface="Calibri"/>
              <a:ea typeface="Calibri" charset="0"/>
              <a:cs typeface="Calibri"/>
            </a:endParaRPr>
          </a:p>
        </p:txBody>
      </p:sp>
      <p:sp>
        <p:nvSpPr>
          <p:cNvPr id="3" name="Text Placeholder 2"/>
          <p:cNvSpPr>
            <a:spLocks noGrp="1"/>
          </p:cNvSpPr>
          <p:nvPr>
            <p:ph type="body" sz="quarter" idx="13"/>
          </p:nvPr>
        </p:nvSpPr>
        <p:spPr/>
        <p:txBody>
          <a:bodyPr/>
          <a:lstStyle/>
          <a:p>
            <a:r>
              <a:rPr lang="en-US" sz="4949" dirty="0" smtClean="0">
                <a:latin typeface="Calibri" charset="0"/>
                <a:ea typeface="Calibri" charset="0"/>
                <a:cs typeface="Calibri" charset="0"/>
              </a:rPr>
              <a:t>KEY TERMS</a:t>
            </a:r>
            <a:endParaRPr lang="en-US" sz="4949" dirty="0">
              <a:latin typeface="Calibri" charset="0"/>
              <a:ea typeface="Calibri" charset="0"/>
              <a:cs typeface="Calibri" charset="0"/>
            </a:endParaRPr>
          </a:p>
          <a:p>
            <a:endParaRPr lang="en-US" dirty="0">
              <a:latin typeface="Calibri" charset="0"/>
              <a:ea typeface="Calibri" charset="0"/>
              <a:cs typeface="Calibri" charset="0"/>
            </a:endParaRPr>
          </a:p>
        </p:txBody>
      </p:sp>
      <p:sp>
        <p:nvSpPr>
          <p:cNvPr id="4" name="Text Placeholder 3"/>
          <p:cNvSpPr>
            <a:spLocks noGrp="1"/>
          </p:cNvSpPr>
          <p:nvPr>
            <p:ph type="body" sz="quarter" idx="14"/>
          </p:nvPr>
        </p:nvSpPr>
        <p:spPr>
          <a:xfrm>
            <a:off x="1779587" y="2154238"/>
            <a:ext cx="15632923" cy="1447114"/>
          </a:xfrm>
        </p:spPr>
        <p:txBody>
          <a:bodyPr/>
          <a:lstStyle/>
          <a:p>
            <a:pPr>
              <a:lnSpc>
                <a:spcPct val="80000"/>
              </a:lnSpc>
            </a:pPr>
            <a:r>
              <a:rPr lang="en-US" dirty="0" smtClean="0">
                <a:latin typeface="Calibri"/>
                <a:cs typeface="Calibri"/>
              </a:rPr>
              <a:t>Morals vs. Honesty vs. Ethics</a:t>
            </a:r>
            <a:endParaRPr lang="en-US" b="1" dirty="0">
              <a:latin typeface="Calibri"/>
              <a:cs typeface="Calibri"/>
            </a:endParaRPr>
          </a:p>
          <a:p>
            <a:endParaRPr lang="en-US" dirty="0"/>
          </a:p>
        </p:txBody>
      </p:sp>
      <p:sp>
        <p:nvSpPr>
          <p:cNvPr id="93" name="AutoShape 19"/>
          <p:cNvSpPr>
            <a:spLocks/>
          </p:cNvSpPr>
          <p:nvPr/>
        </p:nvSpPr>
        <p:spPr bwMode="auto">
          <a:xfrm>
            <a:off x="12735774" y="4370521"/>
            <a:ext cx="995764" cy="995764"/>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a:extLst/>
        </p:spPr>
        <p:txBody>
          <a:bodyPr lIns="28571" tIns="28571" rIns="28571" bIns="28571" anchor="ctr"/>
          <a:lstStyle/>
          <a:p>
            <a:pPr defTabSz="257141">
              <a:defRPr/>
            </a:pPr>
            <a:endParaRPr lang="es-ES" sz="165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97" name="AutoShape 114"/>
          <p:cNvSpPr>
            <a:spLocks/>
          </p:cNvSpPr>
          <p:nvPr/>
        </p:nvSpPr>
        <p:spPr bwMode="auto">
          <a:xfrm>
            <a:off x="3869177" y="4317689"/>
            <a:ext cx="1101139" cy="11014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bg1"/>
          </a:solidFill>
          <a:ln>
            <a:noFill/>
          </a:ln>
          <a:effectLst/>
          <a:extLst/>
        </p:spPr>
        <p:txBody>
          <a:bodyPr lIns="76174" tIns="76174" rIns="76174" bIns="76174" anchor="ctr"/>
          <a:lstStyle/>
          <a:p>
            <a:pPr defTabSz="685555">
              <a:defRPr/>
            </a:pPr>
            <a:endParaRPr lang="es-ES" sz="4349"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98" name="Rectangle 11"/>
          <p:cNvSpPr>
            <a:spLocks/>
          </p:cNvSpPr>
          <p:nvPr/>
        </p:nvSpPr>
        <p:spPr bwMode="auto">
          <a:xfrm>
            <a:off x="3107710" y="9239000"/>
            <a:ext cx="2864802" cy="383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spcBef>
                <a:spcPts val="1275"/>
              </a:spcBef>
            </a:pPr>
            <a:r>
              <a:rPr lang="en-US" sz="3200" b="1" dirty="0" smtClean="0">
                <a:solidFill>
                  <a:schemeClr val="tx2"/>
                </a:solidFill>
                <a:latin typeface="Calibri" charset="0"/>
                <a:ea typeface="Calibri" charset="0"/>
                <a:cs typeface="Calibri" charset="0"/>
                <a:sym typeface="Lato Bold" charset="0"/>
              </a:rPr>
              <a:t>TRUTHFULNESS</a:t>
            </a:r>
            <a:endParaRPr lang="en-US" sz="3200" b="1" dirty="0">
              <a:solidFill>
                <a:schemeClr val="tx2"/>
              </a:solidFill>
              <a:latin typeface="Calibri" charset="0"/>
              <a:ea typeface="Calibri" charset="0"/>
              <a:cs typeface="Calibri" charset="0"/>
              <a:sym typeface="Lato Bold" charset="0"/>
            </a:endParaRPr>
          </a:p>
        </p:txBody>
      </p:sp>
      <p:sp>
        <p:nvSpPr>
          <p:cNvPr id="100" name="Rectangle 11"/>
          <p:cNvSpPr>
            <a:spLocks/>
          </p:cNvSpPr>
          <p:nvPr/>
        </p:nvSpPr>
        <p:spPr bwMode="auto">
          <a:xfrm>
            <a:off x="10320915" y="6770097"/>
            <a:ext cx="5954965" cy="722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spcBef>
                <a:spcPts val="1275"/>
              </a:spcBef>
            </a:pPr>
            <a:r>
              <a:rPr lang="en-US" sz="3200" b="1" dirty="0" smtClean="0">
                <a:solidFill>
                  <a:schemeClr val="tx2"/>
                </a:solidFill>
                <a:latin typeface="Calibri" charset="0"/>
                <a:ea typeface="Calibri" charset="0"/>
                <a:cs typeface="Calibri" charset="0"/>
                <a:sym typeface="Lato Bold" charset="0"/>
              </a:rPr>
              <a:t>UNDERSTANDING OF ETHICS</a:t>
            </a:r>
            <a:endParaRPr lang="en-US" sz="3600" b="1" dirty="0">
              <a:solidFill>
                <a:schemeClr val="tx2"/>
              </a:solidFill>
              <a:latin typeface="Calibri" charset="0"/>
              <a:ea typeface="Calibri" charset="0"/>
              <a:cs typeface="Calibri" charset="0"/>
              <a:sym typeface="Lato Bold" charset="0"/>
            </a:endParaRPr>
          </a:p>
        </p:txBody>
      </p:sp>
    </p:spTree>
    <p:extLst>
      <p:ext uri="{BB962C8B-B14F-4D97-AF65-F5344CB8AC3E}">
        <p14:creationId xmlns:p14="http://schemas.microsoft.com/office/powerpoint/2010/main" val="19958252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11"/>
          <p:cNvSpPr>
            <a:spLocks/>
          </p:cNvSpPr>
          <p:nvPr/>
        </p:nvSpPr>
        <p:spPr bwMode="auto">
          <a:xfrm>
            <a:off x="1135249" y="4174042"/>
            <a:ext cx="16433462" cy="5984813"/>
          </a:xfrm>
          <a:prstGeom prst="rect">
            <a:avLst/>
          </a:prstGeom>
          <a:solidFill>
            <a:schemeClr val="accent5">
              <a:lumMod val="75000"/>
            </a:schemeClr>
          </a:solidFill>
          <a:ln>
            <a:noFill/>
          </a:ln>
          <a:extLst/>
        </p:spPr>
        <p:txBody>
          <a:bodyPr lIns="0" tIns="0" rIns="0" bIns="0" anchor="ctr"/>
          <a:lstStyle/>
          <a:p>
            <a:pPr algn="ctr">
              <a:lnSpc>
                <a:spcPct val="150000"/>
              </a:lnSpc>
              <a:spcBef>
                <a:spcPts val="1275"/>
              </a:spcBef>
            </a:pPr>
            <a:endParaRPr lang="en-US" sz="3200" b="1" dirty="0" smtClean="0">
              <a:solidFill>
                <a:schemeClr val="bg1"/>
              </a:solidFill>
              <a:latin typeface="Calibri" charset="0"/>
              <a:ea typeface="Calibri" charset="0"/>
              <a:cs typeface="Calibri" charset="0"/>
              <a:sym typeface="Lato Bold" charset="0"/>
            </a:endParaRPr>
          </a:p>
        </p:txBody>
      </p:sp>
      <p:sp>
        <p:nvSpPr>
          <p:cNvPr id="116" name="Rectangle 11"/>
          <p:cNvSpPr>
            <a:spLocks/>
          </p:cNvSpPr>
          <p:nvPr/>
        </p:nvSpPr>
        <p:spPr bwMode="auto">
          <a:xfrm>
            <a:off x="1779503" y="4749499"/>
            <a:ext cx="15154192" cy="4755067"/>
          </a:xfrm>
          <a:prstGeom prst="rect">
            <a:avLst/>
          </a:prstGeom>
          <a:solidFill>
            <a:srgbClr val="0E1449"/>
          </a:solidFill>
          <a:ln>
            <a:noFill/>
          </a:ln>
          <a:extLst/>
        </p:spPr>
        <p:txBody>
          <a:bodyPr lIns="0" tIns="0" rIns="0" bIns="0" anchor="ctr"/>
          <a:lstStyle/>
          <a:p>
            <a:pPr algn="ctr">
              <a:lnSpc>
                <a:spcPct val="150000"/>
              </a:lnSpc>
              <a:spcBef>
                <a:spcPts val="1275"/>
              </a:spcBef>
            </a:pPr>
            <a:r>
              <a:rPr lang="en-US" sz="3200" b="1" dirty="0" smtClean="0">
                <a:solidFill>
                  <a:schemeClr val="bg1"/>
                </a:solidFill>
                <a:latin typeface="Calibri" charset="0"/>
                <a:ea typeface="Calibri" charset="0"/>
                <a:cs typeface="Calibri" charset="0"/>
                <a:sym typeface="Lato Bold" charset="0"/>
              </a:rPr>
              <a:t>WHERE DO THEY COME FROM?</a:t>
            </a:r>
          </a:p>
          <a:p>
            <a:pPr algn="ctr">
              <a:lnSpc>
                <a:spcPct val="150000"/>
              </a:lnSpc>
              <a:spcBef>
                <a:spcPts val="1275"/>
              </a:spcBef>
            </a:pPr>
            <a:r>
              <a:rPr lang="en-US" sz="3200" b="1" dirty="0" smtClean="0">
                <a:solidFill>
                  <a:schemeClr val="bg1"/>
                </a:solidFill>
                <a:latin typeface="Calibri" charset="0"/>
                <a:ea typeface="Calibri" charset="0"/>
                <a:cs typeface="Calibri" charset="0"/>
                <a:sym typeface="Lato Bold" charset="0"/>
              </a:rPr>
              <a:t>WHY WE DO IT</a:t>
            </a:r>
          </a:p>
          <a:p>
            <a:pPr algn="ctr">
              <a:lnSpc>
                <a:spcPct val="150000"/>
              </a:lnSpc>
              <a:spcBef>
                <a:spcPts val="1275"/>
              </a:spcBef>
            </a:pPr>
            <a:r>
              <a:rPr lang="en-US" sz="3200" b="1" dirty="0" smtClean="0">
                <a:solidFill>
                  <a:schemeClr val="bg1"/>
                </a:solidFill>
                <a:latin typeface="Calibri" charset="0"/>
                <a:ea typeface="Calibri" charset="0"/>
                <a:cs typeface="Calibri" charset="0"/>
                <a:sym typeface="Lato Bold" charset="0"/>
              </a:rPr>
              <a:t>FLEXIBILITY</a:t>
            </a:r>
          </a:p>
          <a:p>
            <a:pPr algn="ctr">
              <a:lnSpc>
                <a:spcPct val="150000"/>
              </a:lnSpc>
              <a:spcBef>
                <a:spcPts val="1275"/>
              </a:spcBef>
            </a:pPr>
            <a:r>
              <a:rPr lang="en-US" sz="3200" b="1" dirty="0" smtClean="0">
                <a:solidFill>
                  <a:schemeClr val="bg1"/>
                </a:solidFill>
                <a:latin typeface="Calibri" charset="0"/>
                <a:ea typeface="Calibri" charset="0"/>
                <a:cs typeface="Calibri" charset="0"/>
                <a:sym typeface="Lato Bold" charset="0"/>
              </a:rPr>
              <a:t>ACCEPTABILITY</a:t>
            </a:r>
          </a:p>
        </p:txBody>
      </p:sp>
      <p:sp>
        <p:nvSpPr>
          <p:cNvPr id="3" name="Text Placeholder 2"/>
          <p:cNvSpPr>
            <a:spLocks noGrp="1"/>
          </p:cNvSpPr>
          <p:nvPr>
            <p:ph type="body" sz="quarter" idx="13"/>
          </p:nvPr>
        </p:nvSpPr>
        <p:spPr/>
        <p:txBody>
          <a:bodyPr/>
          <a:lstStyle/>
          <a:p>
            <a:r>
              <a:rPr lang="en-US" sz="4949" dirty="0" smtClean="0">
                <a:latin typeface="Calibri" charset="0"/>
                <a:ea typeface="Calibri" charset="0"/>
                <a:cs typeface="Calibri" charset="0"/>
              </a:rPr>
              <a:t>KEY TERMS</a:t>
            </a:r>
            <a:endParaRPr lang="en-US" sz="4949" dirty="0">
              <a:latin typeface="Calibri" charset="0"/>
              <a:ea typeface="Calibri" charset="0"/>
              <a:cs typeface="Calibri" charset="0"/>
            </a:endParaRPr>
          </a:p>
          <a:p>
            <a:endParaRPr lang="en-US" dirty="0">
              <a:latin typeface="Calibri" charset="0"/>
              <a:ea typeface="Calibri" charset="0"/>
              <a:cs typeface="Calibri" charset="0"/>
            </a:endParaRPr>
          </a:p>
        </p:txBody>
      </p:sp>
      <p:sp>
        <p:nvSpPr>
          <p:cNvPr id="4" name="Text Placeholder 3"/>
          <p:cNvSpPr>
            <a:spLocks noGrp="1"/>
          </p:cNvSpPr>
          <p:nvPr>
            <p:ph type="body" sz="quarter" idx="14"/>
          </p:nvPr>
        </p:nvSpPr>
        <p:spPr>
          <a:xfrm>
            <a:off x="1779587" y="2230438"/>
            <a:ext cx="15632923" cy="1447114"/>
          </a:xfrm>
        </p:spPr>
        <p:txBody>
          <a:bodyPr/>
          <a:lstStyle/>
          <a:p>
            <a:pPr>
              <a:lnSpc>
                <a:spcPct val="80000"/>
              </a:lnSpc>
            </a:pPr>
            <a:r>
              <a:rPr lang="en-US" dirty="0" smtClean="0">
                <a:latin typeface="Calibri"/>
                <a:cs typeface="Calibri"/>
              </a:rPr>
              <a:t>Morals vs. Ethics</a:t>
            </a:r>
            <a:endParaRPr lang="en-US" b="1" dirty="0">
              <a:latin typeface="Calibri"/>
              <a:cs typeface="Calibri"/>
            </a:endParaRPr>
          </a:p>
          <a:p>
            <a:endParaRPr lang="en-US" dirty="0"/>
          </a:p>
        </p:txBody>
      </p:sp>
    </p:spTree>
    <p:extLst>
      <p:ext uri="{BB962C8B-B14F-4D97-AF65-F5344CB8AC3E}">
        <p14:creationId xmlns:p14="http://schemas.microsoft.com/office/powerpoint/2010/main" val="25834263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8761608" y="5150946"/>
            <a:ext cx="8060156" cy="2554545"/>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Ethics is about morals, values, honesty, fairness, rules and regulations as well as organizational policy. The first 4 emanate from the individual, the last 2 come from the organization. </a:t>
            </a:r>
            <a:endParaRPr lang="en-US" sz="3200" dirty="0">
              <a:solidFill>
                <a:schemeClr val="accent2">
                  <a:lumMod val="75000"/>
                </a:schemeClr>
              </a:solidFill>
              <a:latin typeface="Calibri" charset="0"/>
              <a:ea typeface="Calibri" charset="0"/>
              <a:cs typeface="Calibri" charset="0"/>
            </a:endParaRPr>
          </a:p>
        </p:txBody>
      </p:sp>
      <p:grpSp>
        <p:nvGrpSpPr>
          <p:cNvPr id="40" name="Group 39"/>
          <p:cNvGrpSpPr/>
          <p:nvPr/>
        </p:nvGrpSpPr>
        <p:grpSpPr>
          <a:xfrm>
            <a:off x="1944202" y="6903189"/>
            <a:ext cx="695855" cy="695858"/>
            <a:chOff x="-2771775" y="66675"/>
            <a:chExt cx="827087" cy="827088"/>
          </a:xfrm>
          <a:solidFill>
            <a:schemeClr val="accent4"/>
          </a:solidFill>
        </p:grpSpPr>
        <p:sp>
          <p:nvSpPr>
            <p:cNvPr id="41"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1" tIns="34286" rIns="68571" bIns="34286" numCol="1" anchor="t" anchorCtr="0" compatLnSpc="1">
              <a:prstTxWarp prst="textNoShape">
                <a:avLst/>
              </a:prstTxWarp>
            </a:bodyPr>
            <a:lstStyle/>
            <a:p>
              <a:endParaRPr lang="id-ID" sz="3600" dirty="0"/>
            </a:p>
          </p:txBody>
        </p:sp>
        <p:sp>
          <p:nvSpPr>
            <p:cNvPr id="42"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1" tIns="34286" rIns="68571" bIns="34286" numCol="1" anchor="t" anchorCtr="0" compatLnSpc="1">
              <a:prstTxWarp prst="textNoShape">
                <a:avLst/>
              </a:prstTxWarp>
            </a:bodyPr>
            <a:lstStyle/>
            <a:p>
              <a:endParaRPr lang="id-ID" sz="3600" dirty="0"/>
            </a:p>
          </p:txBody>
        </p:sp>
        <p:sp>
          <p:nvSpPr>
            <p:cNvPr id="43"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1" tIns="34286" rIns="68571" bIns="34286" numCol="1" anchor="t" anchorCtr="0" compatLnSpc="1">
              <a:prstTxWarp prst="textNoShape">
                <a:avLst/>
              </a:prstTxWarp>
            </a:bodyPr>
            <a:lstStyle/>
            <a:p>
              <a:endParaRPr lang="id-ID" sz="3600" dirty="0"/>
            </a:p>
          </p:txBody>
        </p:sp>
      </p:grpSp>
      <p:sp>
        <p:nvSpPr>
          <p:cNvPr id="33" name="TextBox 32"/>
          <p:cNvSpPr txBox="1"/>
          <p:nvPr/>
        </p:nvSpPr>
        <p:spPr>
          <a:xfrm>
            <a:off x="9050196" y="8738219"/>
            <a:ext cx="6060679" cy="2316532"/>
          </a:xfrm>
          <a:prstGeom prst="rect">
            <a:avLst/>
          </a:prstGeom>
          <a:noFill/>
        </p:spPr>
        <p:txBody>
          <a:bodyPr wrap="square" rtlCol="0">
            <a:spAutoFit/>
          </a:bodyPr>
          <a:lstStyle/>
          <a:p>
            <a:pPr algn="ctr">
              <a:lnSpc>
                <a:spcPct val="90000"/>
              </a:lnSpc>
            </a:pPr>
            <a:r>
              <a:rPr lang="en-US" sz="3200" b="1" dirty="0" smtClean="0">
                <a:solidFill>
                  <a:schemeClr val="accent2">
                    <a:lumMod val="75000"/>
                  </a:schemeClr>
                </a:solidFill>
                <a:latin typeface="Calibri"/>
                <a:cs typeface="Calibri"/>
              </a:rPr>
              <a:t>YOU </a:t>
            </a:r>
            <a:r>
              <a:rPr lang="en-US" sz="3200" dirty="0" smtClean="0">
                <a:solidFill>
                  <a:schemeClr val="accent2">
                    <a:lumMod val="75000"/>
                  </a:schemeClr>
                </a:solidFill>
                <a:latin typeface="Calibri"/>
                <a:cs typeface="Calibri"/>
              </a:rPr>
              <a:t>are </a:t>
            </a:r>
            <a:r>
              <a:rPr lang="en-US" sz="3200" dirty="0">
                <a:solidFill>
                  <a:schemeClr val="accent2">
                    <a:lumMod val="75000"/>
                  </a:schemeClr>
                </a:solidFill>
                <a:latin typeface="Calibri"/>
                <a:cs typeface="Calibri"/>
              </a:rPr>
              <a:t>in control of your personal ethics, which are based on your personal morals, but the organization can assist with sound regulations </a:t>
            </a:r>
            <a:r>
              <a:rPr lang="en-US" sz="3200" dirty="0" smtClean="0">
                <a:solidFill>
                  <a:schemeClr val="accent2">
                    <a:lumMod val="75000"/>
                  </a:schemeClr>
                </a:solidFill>
                <a:latin typeface="Calibri"/>
                <a:cs typeface="Calibri"/>
              </a:rPr>
              <a:t>organizational </a:t>
            </a:r>
            <a:r>
              <a:rPr lang="en-US" sz="3200" dirty="0">
                <a:solidFill>
                  <a:schemeClr val="accent2">
                    <a:lumMod val="75000"/>
                  </a:schemeClr>
                </a:solidFill>
                <a:latin typeface="Calibri"/>
                <a:cs typeface="Calibri"/>
              </a:rPr>
              <a:t>policy</a:t>
            </a:r>
          </a:p>
        </p:txBody>
      </p:sp>
      <p:sp>
        <p:nvSpPr>
          <p:cNvPr id="34" name="TextBox 33"/>
          <p:cNvSpPr txBox="1"/>
          <p:nvPr/>
        </p:nvSpPr>
        <p:spPr>
          <a:xfrm>
            <a:off x="2727569" y="6903189"/>
            <a:ext cx="6034039" cy="1077218"/>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The core value of honesty is crucial to ethical success</a:t>
            </a:r>
            <a:endParaRPr lang="en-US" sz="3200" dirty="0">
              <a:solidFill>
                <a:schemeClr val="accent2">
                  <a:lumMod val="75000"/>
                </a:schemeClr>
              </a:solidFill>
              <a:latin typeface="Calibri" charset="0"/>
              <a:ea typeface="Calibri" charset="0"/>
              <a:cs typeface="Calibri" charset="0"/>
            </a:endParaRPr>
          </a:p>
        </p:txBody>
      </p:sp>
      <p:sp>
        <p:nvSpPr>
          <p:cNvPr id="37" name="Freeform 260"/>
          <p:cNvSpPr>
            <a:spLocks noChangeArrowheads="1"/>
          </p:cNvSpPr>
          <p:nvPr/>
        </p:nvSpPr>
        <p:spPr bwMode="auto">
          <a:xfrm>
            <a:off x="8037606" y="5135501"/>
            <a:ext cx="724002" cy="733156"/>
          </a:xfrm>
          <a:custGeom>
            <a:avLst/>
            <a:gdLst>
              <a:gd name="T0" fmla="*/ 594 w 595"/>
              <a:gd name="T1" fmla="*/ 242 h 795"/>
              <a:gd name="T2" fmla="*/ 577 w 595"/>
              <a:gd name="T3" fmla="*/ 259 h 795"/>
              <a:gd name="T4" fmla="*/ 218 w 595"/>
              <a:gd name="T5" fmla="*/ 409 h 795"/>
              <a:gd name="T6" fmla="*/ 209 w 595"/>
              <a:gd name="T7" fmla="*/ 409 h 795"/>
              <a:gd name="T8" fmla="*/ 201 w 595"/>
              <a:gd name="T9" fmla="*/ 401 h 795"/>
              <a:gd name="T10" fmla="*/ 193 w 595"/>
              <a:gd name="T11" fmla="*/ 384 h 795"/>
              <a:gd name="T12" fmla="*/ 193 w 595"/>
              <a:gd name="T13" fmla="*/ 117 h 795"/>
              <a:gd name="T14" fmla="*/ 201 w 595"/>
              <a:gd name="T15" fmla="*/ 100 h 795"/>
              <a:gd name="T16" fmla="*/ 218 w 595"/>
              <a:gd name="T17" fmla="*/ 100 h 795"/>
              <a:gd name="T18" fmla="*/ 577 w 595"/>
              <a:gd name="T19" fmla="*/ 217 h 795"/>
              <a:gd name="T20" fmla="*/ 594 w 595"/>
              <a:gd name="T21" fmla="*/ 242 h 795"/>
              <a:gd name="T22" fmla="*/ 251 w 595"/>
              <a:gd name="T23" fmla="*/ 719 h 795"/>
              <a:gd name="T24" fmla="*/ 126 w 595"/>
              <a:gd name="T25" fmla="*/ 794 h 795"/>
              <a:gd name="T26" fmla="*/ 0 w 595"/>
              <a:gd name="T27" fmla="*/ 719 h 795"/>
              <a:gd name="T28" fmla="*/ 92 w 595"/>
              <a:gd name="T29" fmla="*/ 652 h 795"/>
              <a:gd name="T30" fmla="*/ 92 w 595"/>
              <a:gd name="T31" fmla="*/ 92 h 795"/>
              <a:gd name="T32" fmla="*/ 101 w 595"/>
              <a:gd name="T33" fmla="*/ 83 h 795"/>
              <a:gd name="T34" fmla="*/ 75 w 595"/>
              <a:gd name="T35" fmla="*/ 42 h 795"/>
              <a:gd name="T36" fmla="*/ 126 w 595"/>
              <a:gd name="T37" fmla="*/ 0 h 795"/>
              <a:gd name="T38" fmla="*/ 142 w 595"/>
              <a:gd name="T39" fmla="*/ 0 h 795"/>
              <a:gd name="T40" fmla="*/ 193 w 595"/>
              <a:gd name="T41" fmla="*/ 42 h 795"/>
              <a:gd name="T42" fmla="*/ 159 w 595"/>
              <a:gd name="T43" fmla="*/ 92 h 795"/>
              <a:gd name="T44" fmla="*/ 159 w 595"/>
              <a:gd name="T45" fmla="*/ 652 h 795"/>
              <a:gd name="T46" fmla="*/ 251 w 595"/>
              <a:gd name="T47" fmla="*/ 719 h 795"/>
              <a:gd name="T48" fmla="*/ 226 w 595"/>
              <a:gd name="T49" fmla="*/ 719 h 795"/>
              <a:gd name="T50" fmla="*/ 159 w 595"/>
              <a:gd name="T51" fmla="*/ 677 h 795"/>
              <a:gd name="T52" fmla="*/ 159 w 595"/>
              <a:gd name="T53" fmla="*/ 719 h 795"/>
              <a:gd name="T54" fmla="*/ 126 w 595"/>
              <a:gd name="T55" fmla="*/ 752 h 795"/>
              <a:gd name="T56" fmla="*/ 92 w 595"/>
              <a:gd name="T57" fmla="*/ 719 h 795"/>
              <a:gd name="T58" fmla="*/ 92 w 595"/>
              <a:gd name="T59" fmla="*/ 677 h 795"/>
              <a:gd name="T60" fmla="*/ 25 w 595"/>
              <a:gd name="T61" fmla="*/ 719 h 795"/>
              <a:gd name="T62" fmla="*/ 126 w 595"/>
              <a:gd name="T63" fmla="*/ 777 h 795"/>
              <a:gd name="T64" fmla="*/ 226 w 595"/>
              <a:gd name="T65" fmla="*/ 719 h 795"/>
              <a:gd name="T66" fmla="*/ 226 w 595"/>
              <a:gd name="T67" fmla="*/ 719 h 795"/>
              <a:gd name="T68" fmla="*/ 226 w 595"/>
              <a:gd name="T69" fmla="*/ 719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5" h="795">
                <a:moveTo>
                  <a:pt x="594" y="242"/>
                </a:moveTo>
                <a:cubicBezTo>
                  <a:pt x="594" y="251"/>
                  <a:pt x="586" y="259"/>
                  <a:pt x="577" y="259"/>
                </a:cubicBezTo>
                <a:cubicBezTo>
                  <a:pt x="218" y="409"/>
                  <a:pt x="218" y="409"/>
                  <a:pt x="218" y="409"/>
                </a:cubicBezTo>
                <a:lnTo>
                  <a:pt x="209" y="409"/>
                </a:lnTo>
                <a:cubicBezTo>
                  <a:pt x="209" y="409"/>
                  <a:pt x="201" y="409"/>
                  <a:pt x="201" y="401"/>
                </a:cubicBezTo>
                <a:cubicBezTo>
                  <a:pt x="193" y="401"/>
                  <a:pt x="193" y="393"/>
                  <a:pt x="193" y="384"/>
                </a:cubicBezTo>
                <a:cubicBezTo>
                  <a:pt x="193" y="117"/>
                  <a:pt x="193" y="117"/>
                  <a:pt x="193" y="117"/>
                </a:cubicBezTo>
                <a:cubicBezTo>
                  <a:pt x="193" y="108"/>
                  <a:pt x="193" y="108"/>
                  <a:pt x="201" y="100"/>
                </a:cubicBezTo>
                <a:cubicBezTo>
                  <a:pt x="201" y="100"/>
                  <a:pt x="209" y="100"/>
                  <a:pt x="218" y="100"/>
                </a:cubicBezTo>
                <a:cubicBezTo>
                  <a:pt x="577" y="217"/>
                  <a:pt x="577" y="217"/>
                  <a:pt x="577" y="217"/>
                </a:cubicBezTo>
                <a:cubicBezTo>
                  <a:pt x="586" y="225"/>
                  <a:pt x="594" y="234"/>
                  <a:pt x="594" y="242"/>
                </a:cubicBezTo>
                <a:close/>
                <a:moveTo>
                  <a:pt x="251" y="719"/>
                </a:moveTo>
                <a:cubicBezTo>
                  <a:pt x="251" y="760"/>
                  <a:pt x="193" y="794"/>
                  <a:pt x="126" y="794"/>
                </a:cubicBezTo>
                <a:cubicBezTo>
                  <a:pt x="59" y="794"/>
                  <a:pt x="0" y="760"/>
                  <a:pt x="0" y="719"/>
                </a:cubicBezTo>
                <a:cubicBezTo>
                  <a:pt x="0" y="685"/>
                  <a:pt x="42" y="660"/>
                  <a:pt x="92" y="652"/>
                </a:cubicBezTo>
                <a:cubicBezTo>
                  <a:pt x="92" y="92"/>
                  <a:pt x="92" y="92"/>
                  <a:pt x="92" y="92"/>
                </a:cubicBezTo>
                <a:lnTo>
                  <a:pt x="101" y="83"/>
                </a:lnTo>
                <a:cubicBezTo>
                  <a:pt x="84" y="75"/>
                  <a:pt x="75" y="67"/>
                  <a:pt x="75" y="42"/>
                </a:cubicBezTo>
                <a:cubicBezTo>
                  <a:pt x="75" y="16"/>
                  <a:pt x="92" y="0"/>
                  <a:pt x="126" y="0"/>
                </a:cubicBezTo>
                <a:cubicBezTo>
                  <a:pt x="142" y="0"/>
                  <a:pt x="142" y="0"/>
                  <a:pt x="142" y="0"/>
                </a:cubicBezTo>
                <a:cubicBezTo>
                  <a:pt x="168" y="0"/>
                  <a:pt x="193" y="16"/>
                  <a:pt x="193" y="42"/>
                </a:cubicBezTo>
                <a:cubicBezTo>
                  <a:pt x="193" y="67"/>
                  <a:pt x="176" y="83"/>
                  <a:pt x="159" y="92"/>
                </a:cubicBezTo>
                <a:cubicBezTo>
                  <a:pt x="159" y="652"/>
                  <a:pt x="159" y="652"/>
                  <a:pt x="159" y="652"/>
                </a:cubicBezTo>
                <a:cubicBezTo>
                  <a:pt x="209" y="660"/>
                  <a:pt x="251" y="685"/>
                  <a:pt x="251" y="719"/>
                </a:cubicBezTo>
                <a:close/>
                <a:moveTo>
                  <a:pt x="226" y="719"/>
                </a:moveTo>
                <a:cubicBezTo>
                  <a:pt x="226" y="702"/>
                  <a:pt x="201" y="677"/>
                  <a:pt x="159" y="677"/>
                </a:cubicBezTo>
                <a:cubicBezTo>
                  <a:pt x="159" y="719"/>
                  <a:pt x="159" y="719"/>
                  <a:pt x="159" y="719"/>
                </a:cubicBezTo>
                <a:cubicBezTo>
                  <a:pt x="159" y="736"/>
                  <a:pt x="142" y="752"/>
                  <a:pt x="126" y="752"/>
                </a:cubicBezTo>
                <a:cubicBezTo>
                  <a:pt x="109" y="752"/>
                  <a:pt x="92" y="736"/>
                  <a:pt x="92" y="719"/>
                </a:cubicBezTo>
                <a:cubicBezTo>
                  <a:pt x="92" y="677"/>
                  <a:pt x="92" y="677"/>
                  <a:pt x="92" y="677"/>
                </a:cubicBezTo>
                <a:cubicBezTo>
                  <a:pt x="59" y="677"/>
                  <a:pt x="25" y="702"/>
                  <a:pt x="25" y="719"/>
                </a:cubicBezTo>
                <a:cubicBezTo>
                  <a:pt x="25" y="752"/>
                  <a:pt x="75" y="777"/>
                  <a:pt x="126" y="777"/>
                </a:cubicBezTo>
                <a:cubicBezTo>
                  <a:pt x="184" y="777"/>
                  <a:pt x="226" y="752"/>
                  <a:pt x="226" y="719"/>
                </a:cubicBezTo>
                <a:close/>
                <a:moveTo>
                  <a:pt x="226" y="719"/>
                </a:moveTo>
                <a:lnTo>
                  <a:pt x="226" y="719"/>
                </a:lnTo>
                <a:close/>
              </a:path>
            </a:pathLst>
          </a:custGeom>
          <a:solidFill>
            <a:schemeClr val="accent2"/>
          </a:solidFill>
          <a:ln>
            <a:noFill/>
          </a:ln>
          <a:effectLst/>
          <a:extLst/>
        </p:spPr>
        <p:txBody>
          <a:bodyPr wrap="none" anchor="ctr"/>
          <a:lstStyle/>
          <a:p>
            <a:pPr>
              <a:defRPr/>
            </a:pPr>
            <a:endParaRPr lang="en-US" sz="3600" dirty="0"/>
          </a:p>
        </p:txBody>
      </p:sp>
      <p:sp>
        <p:nvSpPr>
          <p:cNvPr id="46" name="AutoShape 39"/>
          <p:cNvSpPr>
            <a:spLocks/>
          </p:cNvSpPr>
          <p:nvPr/>
        </p:nvSpPr>
        <p:spPr bwMode="auto">
          <a:xfrm>
            <a:off x="5648519" y="3761732"/>
            <a:ext cx="602558" cy="602718"/>
          </a:xfrm>
          <a:custGeom>
            <a:avLst/>
            <a:gdLst>
              <a:gd name="T0" fmla="*/ 10797 w 21595"/>
              <a:gd name="T1" fmla="*/ 10800 h 21600"/>
              <a:gd name="T2" fmla="*/ 10797 w 21595"/>
              <a:gd name="T3" fmla="*/ 10800 h 21600"/>
              <a:gd name="T4" fmla="*/ 10797 w 21595"/>
              <a:gd name="T5" fmla="*/ 10800 h 21600"/>
              <a:gd name="T6" fmla="*/ 10797 w 21595"/>
              <a:gd name="T7" fmla="*/ 10800 h 21600"/>
            </a:gdLst>
            <a:ahLst/>
            <a:cxnLst>
              <a:cxn ang="0">
                <a:pos x="T0" y="T1"/>
              </a:cxn>
              <a:cxn ang="0">
                <a:pos x="T2" y="T3"/>
              </a:cxn>
              <a:cxn ang="0">
                <a:pos x="T4" y="T5"/>
              </a:cxn>
              <a:cxn ang="0">
                <a:pos x="T6" y="T7"/>
              </a:cxn>
            </a:cxnLst>
            <a:rect l="0" t="0" r="r" b="b"/>
            <a:pathLst>
              <a:path w="21595" h="21600">
                <a:moveTo>
                  <a:pt x="8043" y="21599"/>
                </a:moveTo>
                <a:cubicBezTo>
                  <a:pt x="7769" y="21599"/>
                  <a:pt x="7477" y="21507"/>
                  <a:pt x="7164" y="21320"/>
                </a:cubicBezTo>
                <a:cubicBezTo>
                  <a:pt x="6850" y="21132"/>
                  <a:pt x="6608" y="20916"/>
                  <a:pt x="6436" y="20665"/>
                </a:cubicBezTo>
                <a:lnTo>
                  <a:pt x="266" y="11697"/>
                </a:lnTo>
                <a:cubicBezTo>
                  <a:pt x="88" y="11439"/>
                  <a:pt x="0" y="11120"/>
                  <a:pt x="0" y="10741"/>
                </a:cubicBezTo>
                <a:cubicBezTo>
                  <a:pt x="0" y="10362"/>
                  <a:pt x="88" y="10047"/>
                  <a:pt x="266" y="9799"/>
                </a:cubicBezTo>
                <a:lnTo>
                  <a:pt x="2307" y="6831"/>
                </a:lnTo>
                <a:cubicBezTo>
                  <a:pt x="2488" y="6573"/>
                  <a:pt x="2708" y="6445"/>
                  <a:pt x="2970" y="6452"/>
                </a:cubicBezTo>
                <a:cubicBezTo>
                  <a:pt x="3233" y="6459"/>
                  <a:pt x="3448" y="6583"/>
                  <a:pt x="3622" y="6831"/>
                </a:cubicBezTo>
                <a:lnTo>
                  <a:pt x="7903" y="13022"/>
                </a:lnTo>
                <a:cubicBezTo>
                  <a:pt x="8082" y="13280"/>
                  <a:pt x="8302" y="13408"/>
                  <a:pt x="8567" y="13408"/>
                </a:cubicBezTo>
                <a:cubicBezTo>
                  <a:pt x="8827" y="13408"/>
                  <a:pt x="9045" y="13280"/>
                  <a:pt x="9221" y="13022"/>
                </a:cubicBezTo>
                <a:lnTo>
                  <a:pt x="17965" y="393"/>
                </a:lnTo>
                <a:cubicBezTo>
                  <a:pt x="18144" y="127"/>
                  <a:pt x="18364" y="0"/>
                  <a:pt x="18629" y="0"/>
                </a:cubicBezTo>
                <a:cubicBezTo>
                  <a:pt x="18888" y="0"/>
                  <a:pt x="19109" y="127"/>
                  <a:pt x="19292" y="393"/>
                </a:cubicBezTo>
                <a:lnTo>
                  <a:pt x="21333" y="3339"/>
                </a:lnTo>
                <a:cubicBezTo>
                  <a:pt x="21511" y="3601"/>
                  <a:pt x="21600" y="3920"/>
                  <a:pt x="21595" y="4299"/>
                </a:cubicBezTo>
                <a:cubicBezTo>
                  <a:pt x="21590" y="4678"/>
                  <a:pt x="21502" y="4993"/>
                  <a:pt x="21333" y="5241"/>
                </a:cubicBezTo>
                <a:lnTo>
                  <a:pt x="10664" y="20665"/>
                </a:lnTo>
                <a:cubicBezTo>
                  <a:pt x="10482" y="20930"/>
                  <a:pt x="10237" y="21146"/>
                  <a:pt x="9929" y="21330"/>
                </a:cubicBezTo>
                <a:cubicBezTo>
                  <a:pt x="9620" y="21511"/>
                  <a:pt x="9339" y="21599"/>
                  <a:pt x="9079" y="21599"/>
                </a:cubicBezTo>
                <a:lnTo>
                  <a:pt x="8043" y="21599"/>
                </a:lnTo>
                <a:close/>
              </a:path>
            </a:pathLst>
          </a:custGeom>
          <a:solidFill>
            <a:schemeClr val="accent2"/>
          </a:solidFill>
          <a:ln>
            <a:noFill/>
          </a:ln>
          <a:effectLst/>
          <a:extLst/>
        </p:spPr>
        <p:txBody>
          <a:bodyPr lIns="76174" tIns="76174" rIns="76174" bIns="76174" anchor="ctr"/>
          <a:lstStyle/>
          <a:p>
            <a:pPr defTabSz="685555">
              <a:defRPr/>
            </a:pPr>
            <a:endParaRPr lang="es-ES" sz="4349"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47" name="Freeform 64"/>
          <p:cNvSpPr>
            <a:spLocks noChangeArrowheads="1"/>
          </p:cNvSpPr>
          <p:nvPr/>
        </p:nvSpPr>
        <p:spPr bwMode="auto">
          <a:xfrm>
            <a:off x="7933728" y="8456455"/>
            <a:ext cx="827880" cy="811480"/>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48" name="TextBox 47"/>
          <p:cNvSpPr txBox="1"/>
          <p:nvPr/>
        </p:nvSpPr>
        <p:spPr>
          <a:xfrm>
            <a:off x="1520857" y="3971933"/>
            <a:ext cx="5234385" cy="584776"/>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Truth is relative</a:t>
            </a:r>
            <a:endParaRPr lang="en-US" sz="3200" dirty="0">
              <a:solidFill>
                <a:schemeClr val="accent2">
                  <a:lumMod val="75000"/>
                </a:schemeClr>
              </a:solidFill>
              <a:latin typeface="Calibri" charset="0"/>
              <a:ea typeface="Calibri" charset="0"/>
              <a:cs typeface="Calibri" charset="0"/>
            </a:endParaRPr>
          </a:p>
        </p:txBody>
      </p:sp>
      <p:sp>
        <p:nvSpPr>
          <p:cNvPr id="3" name="Text Placeholder 2"/>
          <p:cNvSpPr>
            <a:spLocks noGrp="1"/>
          </p:cNvSpPr>
          <p:nvPr>
            <p:ph type="body" sz="quarter" idx="13"/>
          </p:nvPr>
        </p:nvSpPr>
        <p:spPr/>
        <p:txBody>
          <a:bodyPr/>
          <a:lstStyle/>
          <a:p>
            <a:r>
              <a:rPr lang="en-US" sz="4949" dirty="0">
                <a:latin typeface="Calibri" charset="0"/>
                <a:ea typeface="Calibri" charset="0"/>
                <a:cs typeface="Calibri" charset="0"/>
              </a:rPr>
              <a:t>MORE ON THE TERMINOLOGY</a:t>
            </a:r>
          </a:p>
        </p:txBody>
      </p:sp>
      <p:sp>
        <p:nvSpPr>
          <p:cNvPr id="4" name="Text Placeholder 3"/>
          <p:cNvSpPr>
            <a:spLocks noGrp="1"/>
          </p:cNvSpPr>
          <p:nvPr>
            <p:ph type="body" sz="quarter" idx="14"/>
          </p:nvPr>
        </p:nvSpPr>
        <p:spPr/>
        <p:txBody>
          <a:bodyPr/>
          <a:lstStyle/>
          <a:p>
            <a:r>
              <a:rPr lang="en-US" dirty="0" smtClean="0"/>
              <a:t>Is there a difference between the truth, the whole truth and nothing but the truth?</a:t>
            </a:r>
            <a:endParaRPr lang="en-US" dirty="0"/>
          </a:p>
        </p:txBody>
      </p:sp>
    </p:spTree>
    <p:extLst>
      <p:ext uri="{BB962C8B-B14F-4D97-AF65-F5344CB8AC3E}">
        <p14:creationId xmlns:p14="http://schemas.microsoft.com/office/powerpoint/2010/main" val="62209975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23"/>
          <p:cNvSpPr/>
          <p:nvPr/>
        </p:nvSpPr>
        <p:spPr>
          <a:xfrm>
            <a:off x="13842244" y="4002242"/>
            <a:ext cx="1470616" cy="1470616"/>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Oval 24"/>
          <p:cNvSpPr/>
          <p:nvPr/>
        </p:nvSpPr>
        <p:spPr>
          <a:xfrm>
            <a:off x="2985796" y="7600309"/>
            <a:ext cx="1470616" cy="1470616"/>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Oval 25"/>
          <p:cNvSpPr/>
          <p:nvPr/>
        </p:nvSpPr>
        <p:spPr>
          <a:xfrm>
            <a:off x="6789903" y="7600309"/>
            <a:ext cx="1470616" cy="1470616"/>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Oval 26"/>
          <p:cNvSpPr/>
          <p:nvPr/>
        </p:nvSpPr>
        <p:spPr>
          <a:xfrm>
            <a:off x="10274324" y="7600309"/>
            <a:ext cx="1470616" cy="1470616"/>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Oval 27"/>
          <p:cNvSpPr/>
          <p:nvPr/>
        </p:nvSpPr>
        <p:spPr>
          <a:xfrm>
            <a:off x="13842244" y="7600309"/>
            <a:ext cx="1470616" cy="1470616"/>
          </a:xfrm>
          <a:prstGeom prst="ellips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Oval 22"/>
          <p:cNvSpPr/>
          <p:nvPr/>
        </p:nvSpPr>
        <p:spPr>
          <a:xfrm>
            <a:off x="10274324" y="3987680"/>
            <a:ext cx="1470616" cy="147061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Oval 21"/>
          <p:cNvSpPr/>
          <p:nvPr/>
        </p:nvSpPr>
        <p:spPr>
          <a:xfrm>
            <a:off x="6789903" y="3987680"/>
            <a:ext cx="1470616" cy="1470616"/>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Oval 20"/>
          <p:cNvSpPr/>
          <p:nvPr/>
        </p:nvSpPr>
        <p:spPr>
          <a:xfrm>
            <a:off x="2937961" y="3987680"/>
            <a:ext cx="1470616" cy="1470616"/>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1">
                  <a:lumMod val="60000"/>
                  <a:lumOff val="40000"/>
                </a:schemeClr>
              </a:solidFill>
            </a:endParaRPr>
          </a:p>
        </p:txBody>
      </p:sp>
      <p:sp>
        <p:nvSpPr>
          <p:cNvPr id="65" name="TextBox 64"/>
          <p:cNvSpPr txBox="1"/>
          <p:nvPr/>
        </p:nvSpPr>
        <p:spPr>
          <a:xfrm>
            <a:off x="1859561" y="5666045"/>
            <a:ext cx="3507570" cy="584776"/>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Honesty</a:t>
            </a:r>
            <a:endParaRPr lang="en-US" sz="3200" dirty="0">
              <a:solidFill>
                <a:schemeClr val="accent2">
                  <a:lumMod val="75000"/>
                </a:schemeClr>
              </a:solidFill>
              <a:latin typeface="Calibri" charset="0"/>
              <a:ea typeface="Calibri" charset="0"/>
              <a:cs typeface="Calibri" charset="0"/>
            </a:endParaRPr>
          </a:p>
        </p:txBody>
      </p:sp>
      <p:sp>
        <p:nvSpPr>
          <p:cNvPr id="67" name="TextBox 66"/>
          <p:cNvSpPr txBox="1"/>
          <p:nvPr/>
        </p:nvSpPr>
        <p:spPr>
          <a:xfrm>
            <a:off x="5367131" y="5666045"/>
            <a:ext cx="4246709" cy="584776"/>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Integrity</a:t>
            </a:r>
            <a:endParaRPr lang="en-US" sz="3200" dirty="0">
              <a:solidFill>
                <a:schemeClr val="accent2">
                  <a:lumMod val="75000"/>
                </a:schemeClr>
              </a:solidFill>
              <a:latin typeface="Calibri" charset="0"/>
              <a:ea typeface="Calibri" charset="0"/>
              <a:cs typeface="Calibri" charset="0"/>
            </a:endParaRPr>
          </a:p>
        </p:txBody>
      </p:sp>
      <p:sp>
        <p:nvSpPr>
          <p:cNvPr id="70" name="TextBox 69"/>
          <p:cNvSpPr txBox="1"/>
          <p:nvPr/>
        </p:nvSpPr>
        <p:spPr>
          <a:xfrm>
            <a:off x="9481468" y="5666045"/>
            <a:ext cx="3200400" cy="584776"/>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Transparency</a:t>
            </a:r>
            <a:endParaRPr lang="en-US" sz="3200" dirty="0">
              <a:solidFill>
                <a:schemeClr val="accent2">
                  <a:lumMod val="75000"/>
                </a:schemeClr>
              </a:solidFill>
              <a:latin typeface="Calibri" charset="0"/>
              <a:ea typeface="Calibri" charset="0"/>
              <a:cs typeface="Calibri" charset="0"/>
            </a:endParaRPr>
          </a:p>
        </p:txBody>
      </p:sp>
      <p:sp>
        <p:nvSpPr>
          <p:cNvPr id="85" name="TextBox 84"/>
          <p:cNvSpPr txBox="1"/>
          <p:nvPr/>
        </p:nvSpPr>
        <p:spPr>
          <a:xfrm>
            <a:off x="13011883" y="5680607"/>
            <a:ext cx="3200400" cy="584776"/>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Confidentiality</a:t>
            </a:r>
            <a:endParaRPr lang="en-US" sz="3200" dirty="0">
              <a:solidFill>
                <a:schemeClr val="accent2">
                  <a:lumMod val="75000"/>
                </a:schemeClr>
              </a:solidFill>
              <a:latin typeface="Calibri" charset="0"/>
              <a:ea typeface="Calibri" charset="0"/>
              <a:cs typeface="Calibri" charset="0"/>
            </a:endParaRPr>
          </a:p>
        </p:txBody>
      </p:sp>
      <p:sp>
        <p:nvSpPr>
          <p:cNvPr id="88" name="TextBox 87"/>
          <p:cNvSpPr txBox="1"/>
          <p:nvPr/>
        </p:nvSpPr>
        <p:spPr>
          <a:xfrm>
            <a:off x="2166731" y="9278674"/>
            <a:ext cx="3200400" cy="584776"/>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Objectivity</a:t>
            </a:r>
            <a:endParaRPr lang="en-US" sz="3200" dirty="0">
              <a:solidFill>
                <a:schemeClr val="accent2">
                  <a:lumMod val="75000"/>
                </a:schemeClr>
              </a:solidFill>
              <a:latin typeface="Calibri" charset="0"/>
              <a:ea typeface="Calibri" charset="0"/>
              <a:cs typeface="Calibri" charset="0"/>
            </a:endParaRPr>
          </a:p>
        </p:txBody>
      </p:sp>
      <p:sp>
        <p:nvSpPr>
          <p:cNvPr id="90" name="TextBox 89"/>
          <p:cNvSpPr txBox="1"/>
          <p:nvPr/>
        </p:nvSpPr>
        <p:spPr>
          <a:xfrm>
            <a:off x="5933332" y="9278674"/>
            <a:ext cx="3200400" cy="584776"/>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Respectfulness</a:t>
            </a:r>
            <a:endParaRPr lang="en-US" sz="3200" dirty="0">
              <a:solidFill>
                <a:schemeClr val="accent2">
                  <a:lumMod val="75000"/>
                </a:schemeClr>
              </a:solidFill>
              <a:latin typeface="Calibri" charset="0"/>
              <a:ea typeface="Calibri" charset="0"/>
              <a:cs typeface="Calibri" charset="0"/>
            </a:endParaRPr>
          </a:p>
        </p:txBody>
      </p:sp>
      <p:sp>
        <p:nvSpPr>
          <p:cNvPr id="92" name="TextBox 91"/>
          <p:cNvSpPr txBox="1"/>
          <p:nvPr/>
        </p:nvSpPr>
        <p:spPr>
          <a:xfrm>
            <a:off x="9481468" y="9278674"/>
            <a:ext cx="3200400" cy="1077218"/>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Remaining within the law</a:t>
            </a:r>
            <a:endParaRPr lang="en-US" sz="3200" dirty="0">
              <a:solidFill>
                <a:schemeClr val="accent2">
                  <a:lumMod val="75000"/>
                </a:schemeClr>
              </a:solidFill>
              <a:latin typeface="Calibri" charset="0"/>
              <a:ea typeface="Calibri" charset="0"/>
              <a:cs typeface="Calibri" charset="0"/>
            </a:endParaRPr>
          </a:p>
        </p:txBody>
      </p:sp>
      <p:sp>
        <p:nvSpPr>
          <p:cNvPr id="94" name="TextBox 93"/>
          <p:cNvSpPr txBox="1"/>
          <p:nvPr/>
        </p:nvSpPr>
        <p:spPr>
          <a:xfrm>
            <a:off x="12662377" y="9278674"/>
            <a:ext cx="4315710" cy="1077218"/>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Present day ethical standards</a:t>
            </a:r>
            <a:endParaRPr lang="en-US" sz="3200" dirty="0">
              <a:solidFill>
                <a:schemeClr val="accent2">
                  <a:lumMod val="75000"/>
                </a:schemeClr>
              </a:solidFill>
              <a:latin typeface="Calibri" charset="0"/>
              <a:ea typeface="Calibri" charset="0"/>
              <a:cs typeface="Calibri" charset="0"/>
            </a:endParaRPr>
          </a:p>
        </p:txBody>
      </p:sp>
      <p:sp>
        <p:nvSpPr>
          <p:cNvPr id="3" name="Text Placeholder 2"/>
          <p:cNvSpPr>
            <a:spLocks noGrp="1"/>
          </p:cNvSpPr>
          <p:nvPr>
            <p:ph type="body" sz="quarter" idx="13"/>
          </p:nvPr>
        </p:nvSpPr>
        <p:spPr/>
        <p:txBody>
          <a:bodyPr/>
          <a:lstStyle/>
          <a:p>
            <a:r>
              <a:rPr lang="en-US" dirty="0" smtClean="0"/>
              <a:t>WHO CONTROLS YOUR PERSONAL ETHICS?</a:t>
            </a:r>
            <a:endParaRPr lang="en-US" dirty="0"/>
          </a:p>
        </p:txBody>
      </p:sp>
      <p:sp>
        <p:nvSpPr>
          <p:cNvPr id="4" name="Text Placeholder 3"/>
          <p:cNvSpPr>
            <a:spLocks noGrp="1"/>
          </p:cNvSpPr>
          <p:nvPr>
            <p:ph type="body" sz="quarter" idx="14"/>
          </p:nvPr>
        </p:nvSpPr>
        <p:spPr/>
        <p:txBody>
          <a:bodyPr/>
          <a:lstStyle/>
          <a:p>
            <a:r>
              <a:rPr lang="en-US" dirty="0" smtClean="0">
                <a:ea typeface="MS PGothic" charset="0"/>
                <a:cs typeface="Arial" charset="0"/>
              </a:rPr>
              <a:t>Ethics mirror a society’s moral beliefs</a:t>
            </a:r>
            <a:endParaRPr lang="en-US" dirty="0">
              <a:ea typeface="MS PGothic" charset="0"/>
              <a:cs typeface="Arial" charset="0"/>
            </a:endParaRPr>
          </a:p>
          <a:p>
            <a:endParaRPr lang="en-US" dirty="0"/>
          </a:p>
        </p:txBody>
      </p:sp>
      <p:sp>
        <p:nvSpPr>
          <p:cNvPr id="29" name="Freeform 46"/>
          <p:cNvSpPr>
            <a:spLocks noChangeArrowheads="1"/>
          </p:cNvSpPr>
          <p:nvPr/>
        </p:nvSpPr>
        <p:spPr bwMode="auto">
          <a:xfrm>
            <a:off x="3204053" y="7752709"/>
            <a:ext cx="979731" cy="933083"/>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30" name="Freeform 46"/>
          <p:cNvSpPr>
            <a:spLocks noChangeArrowheads="1"/>
          </p:cNvSpPr>
          <p:nvPr/>
        </p:nvSpPr>
        <p:spPr bwMode="auto">
          <a:xfrm>
            <a:off x="7015732" y="4205854"/>
            <a:ext cx="979731" cy="933083"/>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31" name="Freeform 46"/>
          <p:cNvSpPr>
            <a:spLocks noChangeArrowheads="1"/>
          </p:cNvSpPr>
          <p:nvPr/>
        </p:nvSpPr>
        <p:spPr bwMode="auto">
          <a:xfrm>
            <a:off x="10522436" y="4205854"/>
            <a:ext cx="979731" cy="933083"/>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32" name="Freeform 46"/>
          <p:cNvSpPr>
            <a:spLocks noChangeArrowheads="1"/>
          </p:cNvSpPr>
          <p:nvPr/>
        </p:nvSpPr>
        <p:spPr bwMode="auto">
          <a:xfrm>
            <a:off x="14128842" y="4205854"/>
            <a:ext cx="979731" cy="933083"/>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33" name="Freeform 46"/>
          <p:cNvSpPr>
            <a:spLocks noChangeArrowheads="1"/>
          </p:cNvSpPr>
          <p:nvPr/>
        </p:nvSpPr>
        <p:spPr bwMode="auto">
          <a:xfrm>
            <a:off x="3184810" y="4205854"/>
            <a:ext cx="979731" cy="933083"/>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34" name="Freeform 46"/>
          <p:cNvSpPr>
            <a:spLocks noChangeArrowheads="1"/>
          </p:cNvSpPr>
          <p:nvPr/>
        </p:nvSpPr>
        <p:spPr bwMode="auto">
          <a:xfrm>
            <a:off x="7015732" y="7752709"/>
            <a:ext cx="979731" cy="933083"/>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35" name="Freeform 46"/>
          <p:cNvSpPr>
            <a:spLocks noChangeArrowheads="1"/>
          </p:cNvSpPr>
          <p:nvPr/>
        </p:nvSpPr>
        <p:spPr bwMode="auto">
          <a:xfrm>
            <a:off x="10522436" y="7752709"/>
            <a:ext cx="979731" cy="933083"/>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36" name="Freeform 46"/>
          <p:cNvSpPr>
            <a:spLocks noChangeArrowheads="1"/>
          </p:cNvSpPr>
          <p:nvPr/>
        </p:nvSpPr>
        <p:spPr bwMode="auto">
          <a:xfrm>
            <a:off x="14128842" y="7752709"/>
            <a:ext cx="979731" cy="933083"/>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Tree>
    <p:extLst>
      <p:ext uri="{BB962C8B-B14F-4D97-AF65-F5344CB8AC3E}">
        <p14:creationId xmlns:p14="http://schemas.microsoft.com/office/powerpoint/2010/main" val="186440758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800">
                <a:solidFill>
                  <a:schemeClr val="tx1"/>
                </a:solidFill>
                <a:latin typeface="Times New Roman" charset="0"/>
                <a:ea typeface="ＭＳ Ｐゴシック" charset="0"/>
                <a:cs typeface="Arial" charset="0"/>
              </a:defRPr>
            </a:lvl1pPr>
            <a:lvl2pPr marL="1485900" indent="-571500">
              <a:defRPr sz="4800">
                <a:solidFill>
                  <a:schemeClr val="tx1"/>
                </a:solidFill>
                <a:latin typeface="Times New Roman" charset="0"/>
                <a:ea typeface="Arial" charset="0"/>
                <a:cs typeface="Arial" charset="0"/>
              </a:defRPr>
            </a:lvl2pPr>
            <a:lvl3pPr marL="2286000" indent="-457200">
              <a:defRPr sz="4800">
                <a:solidFill>
                  <a:schemeClr val="tx1"/>
                </a:solidFill>
                <a:latin typeface="Times New Roman" charset="0"/>
                <a:ea typeface="Arial" charset="0"/>
                <a:cs typeface="Arial" charset="0"/>
              </a:defRPr>
            </a:lvl3pPr>
            <a:lvl4pPr marL="3200400" indent="-457200">
              <a:defRPr sz="4800">
                <a:solidFill>
                  <a:schemeClr val="tx1"/>
                </a:solidFill>
                <a:latin typeface="Times New Roman" charset="0"/>
                <a:ea typeface="Arial" charset="0"/>
                <a:cs typeface="Arial" charset="0"/>
              </a:defRPr>
            </a:lvl4pPr>
            <a:lvl5pPr marL="4114800" indent="-457200">
              <a:defRPr sz="4800">
                <a:solidFill>
                  <a:schemeClr val="tx1"/>
                </a:solidFill>
                <a:latin typeface="Times New Roman" charset="0"/>
                <a:ea typeface="Arial" charset="0"/>
                <a:cs typeface="Arial" charset="0"/>
              </a:defRPr>
            </a:lvl5pPr>
            <a:lvl6pPr marL="5029200" indent="-457200" eaLnBrk="0" fontAlgn="base" hangingPunct="0">
              <a:spcBef>
                <a:spcPct val="0"/>
              </a:spcBef>
              <a:spcAft>
                <a:spcPct val="0"/>
              </a:spcAft>
              <a:defRPr sz="4800">
                <a:solidFill>
                  <a:schemeClr val="tx1"/>
                </a:solidFill>
                <a:latin typeface="Times New Roman" charset="0"/>
                <a:ea typeface="Arial" charset="0"/>
                <a:cs typeface="Arial" charset="0"/>
              </a:defRPr>
            </a:lvl6pPr>
            <a:lvl7pPr marL="5943600" indent="-457200" eaLnBrk="0" fontAlgn="base" hangingPunct="0">
              <a:spcBef>
                <a:spcPct val="0"/>
              </a:spcBef>
              <a:spcAft>
                <a:spcPct val="0"/>
              </a:spcAft>
              <a:defRPr sz="4800">
                <a:solidFill>
                  <a:schemeClr val="tx1"/>
                </a:solidFill>
                <a:latin typeface="Times New Roman" charset="0"/>
                <a:ea typeface="Arial" charset="0"/>
                <a:cs typeface="Arial" charset="0"/>
              </a:defRPr>
            </a:lvl7pPr>
            <a:lvl8pPr marL="6858000" indent="-457200" eaLnBrk="0" fontAlgn="base" hangingPunct="0">
              <a:spcBef>
                <a:spcPct val="0"/>
              </a:spcBef>
              <a:spcAft>
                <a:spcPct val="0"/>
              </a:spcAft>
              <a:defRPr sz="4800">
                <a:solidFill>
                  <a:schemeClr val="tx1"/>
                </a:solidFill>
                <a:latin typeface="Times New Roman" charset="0"/>
                <a:ea typeface="Arial" charset="0"/>
                <a:cs typeface="Arial" charset="0"/>
              </a:defRPr>
            </a:lvl8pPr>
            <a:lvl9pPr marL="7772400" indent="-457200" eaLnBrk="0" fontAlgn="base" hangingPunct="0">
              <a:spcBef>
                <a:spcPct val="0"/>
              </a:spcBef>
              <a:spcAft>
                <a:spcPct val="0"/>
              </a:spcAft>
              <a:defRPr sz="4800">
                <a:solidFill>
                  <a:schemeClr val="tx1"/>
                </a:solidFill>
                <a:latin typeface="Times New Roman" charset="0"/>
                <a:ea typeface="Arial" charset="0"/>
                <a:cs typeface="Arial" charset="0"/>
              </a:defRPr>
            </a:lvl9pPr>
          </a:lstStyle>
          <a:p>
            <a:fld id="{586EBDF7-073E-CE4D-90BD-A1D914B20CB4}" type="slidenum">
              <a:rPr lang="en-US"/>
              <a:pPr/>
              <a:t>8</a:t>
            </a:fld>
            <a:endParaRPr lang="en-US" dirty="0"/>
          </a:p>
        </p:txBody>
      </p:sp>
      <p:sp>
        <p:nvSpPr>
          <p:cNvPr id="2" name="Text Placeholder 1"/>
          <p:cNvSpPr>
            <a:spLocks noGrp="1"/>
          </p:cNvSpPr>
          <p:nvPr>
            <p:ph type="body" sz="quarter" idx="13"/>
          </p:nvPr>
        </p:nvSpPr>
        <p:spPr/>
        <p:txBody>
          <a:bodyPr/>
          <a:lstStyle/>
          <a:p>
            <a:r>
              <a:rPr lang="en-US" dirty="0" smtClean="0"/>
              <a:t>ORGANIZATIONAL ETHICS</a:t>
            </a:r>
            <a:endParaRPr lang="en-US" dirty="0"/>
          </a:p>
        </p:txBody>
      </p:sp>
      <p:sp>
        <p:nvSpPr>
          <p:cNvPr id="6" name="Text Placeholder 3"/>
          <p:cNvSpPr txBox="1">
            <a:spLocks/>
          </p:cNvSpPr>
          <p:nvPr/>
        </p:nvSpPr>
        <p:spPr>
          <a:xfrm>
            <a:off x="2133215" y="2148364"/>
            <a:ext cx="15384462" cy="738187"/>
          </a:xfrm>
          <a:prstGeom prst="rect">
            <a:avLst/>
          </a:prstGeom>
        </p:spPr>
        <p:txBody>
          <a:bodyPr vert="horz" lIns="0" tIns="0" rIns="243852" bIns="121926" rtlCol="0">
            <a:noAutofit/>
          </a:bodyPr>
          <a:lstStyle>
            <a:lvl1pPr marL="0" indent="0" algn="l" defTabSz="914324" rtl="0" eaLnBrk="1" latinLnBrk="0" hangingPunct="1">
              <a:spcBef>
                <a:spcPct val="20000"/>
              </a:spcBef>
              <a:buFont typeface="Arial"/>
              <a:buNone/>
              <a:defRPr sz="2800" kern="1200">
                <a:solidFill>
                  <a:schemeClr val="accent1">
                    <a:lumMod val="50000"/>
                  </a:schemeClr>
                </a:solidFill>
                <a:latin typeface="Calibri" charset="0"/>
                <a:ea typeface="Calibri" charset="0"/>
                <a:cs typeface="Calibri" charset="0"/>
              </a:defRPr>
            </a:lvl1pPr>
            <a:lvl2pPr marL="914324" indent="0" algn="l" defTabSz="914324" rtl="0" eaLnBrk="1" latinLnBrk="0" hangingPunct="1">
              <a:spcBef>
                <a:spcPct val="20000"/>
              </a:spcBef>
              <a:buFont typeface="Arial"/>
              <a:buNone/>
              <a:defRPr sz="2800" kern="1200">
                <a:solidFill>
                  <a:schemeClr val="accent1">
                    <a:lumMod val="50000"/>
                  </a:schemeClr>
                </a:solidFill>
                <a:latin typeface="Calibri" charset="0"/>
                <a:ea typeface="Calibri" charset="0"/>
                <a:cs typeface="Calibri" charset="0"/>
              </a:defRPr>
            </a:lvl2pPr>
            <a:lvl3pPr marL="1828648" indent="0" algn="l" defTabSz="914324" rtl="0" eaLnBrk="1" latinLnBrk="0" hangingPunct="1">
              <a:spcBef>
                <a:spcPct val="20000"/>
              </a:spcBef>
              <a:buFont typeface="Arial"/>
              <a:buNone/>
              <a:defRPr sz="2800" kern="1200">
                <a:solidFill>
                  <a:schemeClr val="accent1">
                    <a:lumMod val="50000"/>
                  </a:schemeClr>
                </a:solidFill>
                <a:latin typeface="Calibri" charset="0"/>
                <a:ea typeface="Calibri" charset="0"/>
                <a:cs typeface="Calibri" charset="0"/>
              </a:defRPr>
            </a:lvl3pPr>
            <a:lvl4pPr marL="2742971" indent="0" algn="l" defTabSz="914324" rtl="0" eaLnBrk="1" latinLnBrk="0" hangingPunct="1">
              <a:spcBef>
                <a:spcPct val="20000"/>
              </a:spcBef>
              <a:buFont typeface="Arial"/>
              <a:buNone/>
              <a:defRPr sz="2800" kern="1200">
                <a:solidFill>
                  <a:schemeClr val="accent1">
                    <a:lumMod val="50000"/>
                  </a:schemeClr>
                </a:solidFill>
                <a:latin typeface="Calibri" charset="0"/>
                <a:ea typeface="Calibri" charset="0"/>
                <a:cs typeface="Calibri" charset="0"/>
              </a:defRPr>
            </a:lvl4pPr>
            <a:lvl5pPr marL="3657295" indent="0" algn="l" defTabSz="914324" rtl="0" eaLnBrk="1" latinLnBrk="0" hangingPunct="1">
              <a:spcBef>
                <a:spcPct val="20000"/>
              </a:spcBef>
              <a:buFont typeface="Arial"/>
              <a:buNone/>
              <a:defRPr sz="2800" kern="1200">
                <a:solidFill>
                  <a:schemeClr val="accent1">
                    <a:lumMod val="50000"/>
                  </a:schemeClr>
                </a:solidFill>
                <a:latin typeface="Calibri" charset="0"/>
                <a:ea typeface="Calibri" charset="0"/>
                <a:cs typeface="Calibri" charset="0"/>
              </a:defRPr>
            </a:lvl5pPr>
            <a:lvl6pPr marL="5028781" indent="-457162" algn="l" defTabSz="914324" rtl="0" eaLnBrk="1" latinLnBrk="0" hangingPunct="1">
              <a:spcBef>
                <a:spcPct val="20000"/>
              </a:spcBef>
              <a:buFont typeface="Arial"/>
              <a:buChar char="•"/>
              <a:defRPr sz="3974" kern="1200">
                <a:solidFill>
                  <a:schemeClr val="tx1"/>
                </a:solidFill>
                <a:latin typeface="+mn-lt"/>
                <a:ea typeface="+mn-ea"/>
                <a:cs typeface="+mn-cs"/>
              </a:defRPr>
            </a:lvl6pPr>
            <a:lvl7pPr marL="5943104" indent="-457162" algn="l" defTabSz="914324" rtl="0" eaLnBrk="1" latinLnBrk="0" hangingPunct="1">
              <a:spcBef>
                <a:spcPct val="20000"/>
              </a:spcBef>
              <a:buFont typeface="Arial"/>
              <a:buChar char="•"/>
              <a:defRPr sz="3974" kern="1200">
                <a:solidFill>
                  <a:schemeClr val="tx1"/>
                </a:solidFill>
                <a:latin typeface="+mn-lt"/>
                <a:ea typeface="+mn-ea"/>
                <a:cs typeface="+mn-cs"/>
              </a:defRPr>
            </a:lvl7pPr>
            <a:lvl8pPr marL="6857428" indent="-457162" algn="l" defTabSz="914324" rtl="0" eaLnBrk="1" latinLnBrk="0" hangingPunct="1">
              <a:spcBef>
                <a:spcPct val="20000"/>
              </a:spcBef>
              <a:buFont typeface="Arial"/>
              <a:buChar char="•"/>
              <a:defRPr sz="3974" kern="1200">
                <a:solidFill>
                  <a:schemeClr val="tx1"/>
                </a:solidFill>
                <a:latin typeface="+mn-lt"/>
                <a:ea typeface="+mn-ea"/>
                <a:cs typeface="+mn-cs"/>
              </a:defRPr>
            </a:lvl8pPr>
            <a:lvl9pPr marL="7771752" indent="-457162" algn="l" defTabSz="914324" rtl="0" eaLnBrk="1" latinLnBrk="0" hangingPunct="1">
              <a:spcBef>
                <a:spcPct val="20000"/>
              </a:spcBef>
              <a:buFont typeface="Arial"/>
              <a:buChar char="•"/>
              <a:defRPr sz="3974" kern="1200">
                <a:solidFill>
                  <a:schemeClr val="tx1"/>
                </a:solidFill>
                <a:latin typeface="+mn-lt"/>
                <a:ea typeface="+mn-ea"/>
                <a:cs typeface="+mn-cs"/>
              </a:defRPr>
            </a:lvl9pPr>
          </a:lstStyle>
          <a:p>
            <a:r>
              <a:rPr lang="en-US" sz="3600" dirty="0" smtClean="0">
                <a:ea typeface="MS PGothic" charset="0"/>
                <a:cs typeface="Arial" charset="0"/>
              </a:rPr>
              <a:t>How an organization ethically responds to an internal or external stimulus</a:t>
            </a:r>
          </a:p>
          <a:p>
            <a:endParaRPr lang="en-US" sz="3600" dirty="0"/>
          </a:p>
        </p:txBody>
      </p:sp>
      <p:sp>
        <p:nvSpPr>
          <p:cNvPr id="7" name="Rectangle 11"/>
          <p:cNvSpPr>
            <a:spLocks/>
          </p:cNvSpPr>
          <p:nvPr/>
        </p:nvSpPr>
        <p:spPr bwMode="auto">
          <a:xfrm>
            <a:off x="1135249" y="4174042"/>
            <a:ext cx="16433462" cy="5984813"/>
          </a:xfrm>
          <a:prstGeom prst="rect">
            <a:avLst/>
          </a:prstGeom>
          <a:solidFill>
            <a:schemeClr val="accent5">
              <a:lumMod val="75000"/>
            </a:schemeClr>
          </a:solidFill>
          <a:ln>
            <a:noFill/>
          </a:ln>
          <a:extLst/>
        </p:spPr>
        <p:txBody>
          <a:bodyPr lIns="0" tIns="0" rIns="0" bIns="0" anchor="ctr"/>
          <a:lstStyle/>
          <a:p>
            <a:pPr algn="ctr">
              <a:lnSpc>
                <a:spcPct val="150000"/>
              </a:lnSpc>
              <a:spcBef>
                <a:spcPts val="1275"/>
              </a:spcBef>
            </a:pPr>
            <a:endParaRPr lang="en-US" sz="3200" b="1" dirty="0" smtClean="0">
              <a:solidFill>
                <a:schemeClr val="bg1"/>
              </a:solidFill>
              <a:latin typeface="Calibri" charset="0"/>
              <a:ea typeface="Calibri" charset="0"/>
              <a:cs typeface="Calibri" charset="0"/>
              <a:sym typeface="Lato Bold" charset="0"/>
            </a:endParaRPr>
          </a:p>
        </p:txBody>
      </p:sp>
      <p:sp>
        <p:nvSpPr>
          <p:cNvPr id="8" name="Rectangle 11"/>
          <p:cNvSpPr>
            <a:spLocks/>
          </p:cNvSpPr>
          <p:nvPr/>
        </p:nvSpPr>
        <p:spPr bwMode="auto">
          <a:xfrm>
            <a:off x="1779503" y="4749499"/>
            <a:ext cx="15154192" cy="4755067"/>
          </a:xfrm>
          <a:prstGeom prst="rect">
            <a:avLst/>
          </a:prstGeom>
          <a:solidFill>
            <a:srgbClr val="0E1449"/>
          </a:solidFill>
          <a:ln>
            <a:noFill/>
          </a:ln>
          <a:extLst/>
        </p:spPr>
        <p:txBody>
          <a:bodyPr lIns="0" tIns="0" rIns="0" bIns="0" anchor="ctr"/>
          <a:lstStyle/>
          <a:p>
            <a:pPr algn="ctr">
              <a:lnSpc>
                <a:spcPct val="150000"/>
              </a:lnSpc>
            </a:pPr>
            <a:r>
              <a:rPr lang="en-US" sz="3600" b="1" dirty="0" smtClean="0">
                <a:solidFill>
                  <a:schemeClr val="bg1"/>
                </a:solidFill>
                <a:latin typeface="Calibri" charset="0"/>
                <a:ea typeface="Calibri" charset="0"/>
                <a:cs typeface="Calibri" charset="0"/>
              </a:rPr>
              <a:t>Organizational </a:t>
            </a:r>
            <a:r>
              <a:rPr lang="en-US" sz="3600" b="1" dirty="0">
                <a:solidFill>
                  <a:schemeClr val="bg1"/>
                </a:solidFill>
                <a:latin typeface="Calibri" charset="0"/>
                <a:ea typeface="Calibri" charset="0"/>
                <a:cs typeface="Calibri" charset="0"/>
              </a:rPr>
              <a:t>ethics express the values of an organization to its </a:t>
            </a:r>
            <a:r>
              <a:rPr lang="en-US" sz="3600" b="1" dirty="0" smtClean="0">
                <a:solidFill>
                  <a:schemeClr val="bg1"/>
                </a:solidFill>
                <a:latin typeface="Calibri" charset="0"/>
                <a:ea typeface="Calibri" charset="0"/>
                <a:cs typeface="Calibri" charset="0"/>
              </a:rPr>
              <a:t/>
            </a:r>
            <a:br>
              <a:rPr lang="en-US" sz="3600" b="1" dirty="0" smtClean="0">
                <a:solidFill>
                  <a:schemeClr val="bg1"/>
                </a:solidFill>
                <a:latin typeface="Calibri" charset="0"/>
                <a:ea typeface="Calibri" charset="0"/>
                <a:cs typeface="Calibri" charset="0"/>
              </a:rPr>
            </a:br>
            <a:r>
              <a:rPr lang="en-US" sz="3600" b="1" dirty="0" smtClean="0">
                <a:solidFill>
                  <a:schemeClr val="bg1"/>
                </a:solidFill>
                <a:latin typeface="Calibri" charset="0"/>
                <a:ea typeface="Calibri" charset="0"/>
                <a:cs typeface="Calibri" charset="0"/>
              </a:rPr>
              <a:t>employees </a:t>
            </a:r>
            <a:r>
              <a:rPr lang="en-US" sz="3600" b="1" dirty="0">
                <a:solidFill>
                  <a:schemeClr val="bg1"/>
                </a:solidFill>
                <a:latin typeface="Calibri" charset="0"/>
                <a:ea typeface="Calibri" charset="0"/>
                <a:cs typeface="Calibri" charset="0"/>
              </a:rPr>
              <a:t>and/or other entities irrespective </a:t>
            </a:r>
            <a:r>
              <a:rPr lang="en-US" sz="3600" b="1" dirty="0" smtClean="0">
                <a:solidFill>
                  <a:schemeClr val="bg1"/>
                </a:solidFill>
                <a:latin typeface="Calibri" charset="0"/>
                <a:ea typeface="Calibri" charset="0"/>
                <a:cs typeface="Calibri" charset="0"/>
              </a:rPr>
              <a:t>of</a:t>
            </a:r>
            <a:br>
              <a:rPr lang="en-US" sz="3600" b="1" dirty="0" smtClean="0">
                <a:solidFill>
                  <a:schemeClr val="bg1"/>
                </a:solidFill>
                <a:latin typeface="Calibri" charset="0"/>
                <a:ea typeface="Calibri" charset="0"/>
                <a:cs typeface="Calibri" charset="0"/>
              </a:rPr>
            </a:br>
            <a:r>
              <a:rPr lang="en-US" sz="3600" b="1" dirty="0" smtClean="0">
                <a:solidFill>
                  <a:schemeClr val="bg1"/>
                </a:solidFill>
                <a:latin typeface="Calibri" charset="0"/>
                <a:ea typeface="Calibri" charset="0"/>
                <a:cs typeface="Calibri" charset="0"/>
              </a:rPr>
              <a:t> </a:t>
            </a:r>
            <a:r>
              <a:rPr lang="en-US" sz="3600" b="1" dirty="0">
                <a:solidFill>
                  <a:schemeClr val="bg1"/>
                </a:solidFill>
                <a:latin typeface="Calibri" charset="0"/>
                <a:ea typeface="Calibri" charset="0"/>
                <a:cs typeface="Calibri" charset="0"/>
              </a:rPr>
              <a:t>governmental and/or regulatory laws.</a:t>
            </a:r>
          </a:p>
        </p:txBody>
      </p:sp>
    </p:spTree>
    <p:extLst>
      <p:ext uri="{BB962C8B-B14F-4D97-AF65-F5344CB8AC3E}">
        <p14:creationId xmlns:p14="http://schemas.microsoft.com/office/powerpoint/2010/main" val="12491781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1760962" y="1251961"/>
            <a:ext cx="15294161" cy="1615570"/>
          </a:xfrm>
          <a:prstGeom prst="rect">
            <a:avLst/>
          </a:prstGeom>
          <a:noFill/>
        </p:spPr>
        <p:txBody>
          <a:bodyPr wrap="square" rtlCol="0">
            <a:spAutoFit/>
          </a:bodyPr>
          <a:lstStyle/>
          <a:p>
            <a:r>
              <a:rPr lang="en-US" sz="4949" dirty="0" smtClean="0">
                <a:solidFill>
                  <a:schemeClr val="tx2"/>
                </a:solidFill>
                <a:latin typeface="Calibri" charset="0"/>
                <a:ea typeface="Calibri" charset="0"/>
                <a:cs typeface="Calibri" charset="0"/>
              </a:rPr>
              <a:t>ESTABLISHING PROFESSIONAL ETHICS AT THE ORGANIZATIONAL LEVEL</a:t>
            </a:r>
            <a:endParaRPr lang="en-US" sz="4949" dirty="0">
              <a:solidFill>
                <a:schemeClr val="tx2"/>
              </a:solidFill>
              <a:latin typeface="Calibri" charset="0"/>
              <a:ea typeface="Calibri" charset="0"/>
              <a:cs typeface="Calibri" charset="0"/>
            </a:endParaRPr>
          </a:p>
        </p:txBody>
      </p:sp>
      <p:sp>
        <p:nvSpPr>
          <p:cNvPr id="38" name="Rectangle 37"/>
          <p:cNvSpPr/>
          <p:nvPr/>
        </p:nvSpPr>
        <p:spPr>
          <a:xfrm>
            <a:off x="1426860" y="1251961"/>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15" name="TextBox 10"/>
          <p:cNvSpPr txBox="1">
            <a:spLocks noChangeArrowheads="1"/>
          </p:cNvSpPr>
          <p:nvPr/>
        </p:nvSpPr>
        <p:spPr bwMode="auto">
          <a:xfrm>
            <a:off x="3980496" y="3826063"/>
            <a:ext cx="12885103" cy="1654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75837" tIns="87919" rIns="175837" bIns="87919">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lvl="1" indent="0">
              <a:spcBef>
                <a:spcPct val="0"/>
              </a:spcBef>
            </a:pPr>
            <a:r>
              <a:rPr lang="en-US" sz="3200" dirty="0" smtClean="0">
                <a:solidFill>
                  <a:schemeClr val="accent2">
                    <a:lumMod val="75000"/>
                  </a:schemeClr>
                </a:solidFill>
                <a:ea typeface="Calibri" charset="0"/>
                <a:cs typeface="Calibri" charset="0"/>
              </a:rPr>
              <a:t>Professional Groups — establish </a:t>
            </a:r>
            <a:r>
              <a:rPr lang="en-US" sz="3200" dirty="0">
                <a:solidFill>
                  <a:schemeClr val="accent2">
                    <a:lumMod val="75000"/>
                  </a:schemeClr>
                </a:solidFill>
                <a:ea typeface="Calibri" charset="0"/>
                <a:cs typeface="Calibri" charset="0"/>
              </a:rPr>
              <a:t>specific ethical standards in order to operate efficiently/supplement or implement standards of society.</a:t>
            </a:r>
          </a:p>
          <a:p>
            <a:pPr marL="0" lvl="1" indent="0">
              <a:spcBef>
                <a:spcPct val="0"/>
              </a:spcBef>
            </a:pPr>
            <a:endParaRPr lang="en-US" sz="3200" dirty="0">
              <a:solidFill>
                <a:schemeClr val="accent2">
                  <a:lumMod val="75000"/>
                </a:schemeClr>
              </a:solidFill>
              <a:ea typeface="Calibri" charset="0"/>
              <a:cs typeface="Calibri" charset="0"/>
            </a:endParaRPr>
          </a:p>
        </p:txBody>
      </p:sp>
      <p:sp>
        <p:nvSpPr>
          <p:cNvPr id="26" name="TextBox 10"/>
          <p:cNvSpPr txBox="1">
            <a:spLocks noChangeArrowheads="1"/>
          </p:cNvSpPr>
          <p:nvPr/>
        </p:nvSpPr>
        <p:spPr bwMode="auto">
          <a:xfrm>
            <a:off x="5994932" y="5810246"/>
            <a:ext cx="10870667" cy="460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75837" tIns="87919" rIns="175837" bIns="87919">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lvl="1" indent="0">
              <a:spcBef>
                <a:spcPct val="0"/>
              </a:spcBef>
            </a:pPr>
            <a:r>
              <a:rPr lang="en-US" sz="3200" dirty="0" smtClean="0">
                <a:solidFill>
                  <a:schemeClr val="accent2">
                    <a:lumMod val="75000"/>
                  </a:schemeClr>
                </a:solidFill>
                <a:ea typeface="Calibri" charset="0"/>
                <a:cs typeface="Calibri" charset="0"/>
              </a:rPr>
              <a:t>What AGA Does</a:t>
            </a:r>
          </a:p>
          <a:p>
            <a:pPr marL="0" lvl="1" indent="0">
              <a:spcBef>
                <a:spcPct val="0"/>
              </a:spcBef>
            </a:pPr>
            <a:endParaRPr lang="en-US" sz="3200" dirty="0" smtClean="0">
              <a:solidFill>
                <a:schemeClr val="accent2">
                  <a:lumMod val="75000"/>
                </a:schemeClr>
              </a:solidFill>
              <a:ea typeface="Calibri" charset="0"/>
              <a:cs typeface="Calibri" charset="0"/>
            </a:endParaRPr>
          </a:p>
          <a:p>
            <a:pPr lvl="1" eaLnBrk="1" hangingPunct="1">
              <a:buFont typeface="Wingdings" charset="0"/>
              <a:buChar char="§"/>
            </a:pPr>
            <a:r>
              <a:rPr lang="en-US" sz="3200" dirty="0" smtClean="0">
                <a:solidFill>
                  <a:schemeClr val="accent2">
                    <a:lumMod val="75000"/>
                  </a:schemeClr>
                </a:solidFill>
                <a:ea typeface="Calibri" charset="0"/>
                <a:cs typeface="Calibri" charset="0"/>
              </a:rPr>
              <a:t>AGA </a:t>
            </a:r>
            <a:r>
              <a:rPr lang="en-US" sz="3200" dirty="0">
                <a:solidFill>
                  <a:schemeClr val="accent2">
                    <a:lumMod val="75000"/>
                  </a:schemeClr>
                </a:solidFill>
                <a:ea typeface="Calibri" charset="0"/>
                <a:cs typeface="Calibri" charset="0"/>
              </a:rPr>
              <a:t>Ethics </a:t>
            </a:r>
            <a:r>
              <a:rPr lang="en-US" sz="3200" dirty="0" smtClean="0">
                <a:solidFill>
                  <a:schemeClr val="accent2">
                    <a:lumMod val="75000"/>
                  </a:schemeClr>
                </a:solidFill>
                <a:ea typeface="Calibri" charset="0"/>
                <a:cs typeface="Calibri" charset="0"/>
              </a:rPr>
              <a:t>Board — established </a:t>
            </a:r>
            <a:r>
              <a:rPr lang="en-US" sz="3200" dirty="0">
                <a:solidFill>
                  <a:schemeClr val="accent2">
                    <a:lumMod val="75000"/>
                  </a:schemeClr>
                </a:solidFill>
                <a:ea typeface="Calibri" charset="0"/>
                <a:cs typeface="Calibri" charset="0"/>
              </a:rPr>
              <a:t>to review ethical conduct of our members and </a:t>
            </a:r>
            <a:r>
              <a:rPr lang="en-US" sz="3200" dirty="0" smtClean="0">
                <a:solidFill>
                  <a:schemeClr val="accent2">
                    <a:lumMod val="75000"/>
                  </a:schemeClr>
                </a:solidFill>
                <a:ea typeface="Calibri" charset="0"/>
                <a:cs typeface="Calibri" charset="0"/>
              </a:rPr>
              <a:t>determine guidelines</a:t>
            </a:r>
            <a:endParaRPr lang="en-US" sz="3200" dirty="0">
              <a:solidFill>
                <a:schemeClr val="accent2">
                  <a:lumMod val="75000"/>
                </a:schemeClr>
              </a:solidFill>
              <a:ea typeface="Calibri" charset="0"/>
              <a:cs typeface="Calibri" charset="0"/>
            </a:endParaRPr>
          </a:p>
          <a:p>
            <a:pPr lvl="1" eaLnBrk="1" hangingPunct="1">
              <a:buFont typeface="Wingdings" charset="0"/>
              <a:buChar char="§"/>
            </a:pPr>
            <a:r>
              <a:rPr lang="en-US" sz="3200" dirty="0">
                <a:solidFill>
                  <a:schemeClr val="accent2">
                    <a:lumMod val="75000"/>
                  </a:schemeClr>
                </a:solidFill>
                <a:ea typeface="Calibri" charset="0"/>
                <a:cs typeface="Calibri" charset="0"/>
              </a:rPr>
              <a:t>Incorporated into the </a:t>
            </a:r>
            <a:r>
              <a:rPr lang="en-US" sz="3200" dirty="0" smtClean="0">
                <a:solidFill>
                  <a:schemeClr val="accent2">
                    <a:lumMod val="75000"/>
                  </a:schemeClr>
                </a:solidFill>
                <a:ea typeface="Calibri" charset="0"/>
                <a:cs typeface="Calibri" charset="0"/>
              </a:rPr>
              <a:t>Certified Government Financial Manager® (CGFM®) — AGA’s professional certification — Exam 1, </a:t>
            </a:r>
            <a:r>
              <a:rPr lang="en-US" sz="3200" dirty="0">
                <a:solidFill>
                  <a:schemeClr val="accent2">
                    <a:lumMod val="75000"/>
                  </a:schemeClr>
                </a:solidFill>
                <a:ea typeface="Calibri" charset="0"/>
                <a:cs typeface="Calibri" charset="0"/>
              </a:rPr>
              <a:t>Governmental Environment, an extensive treatment of ethics.</a:t>
            </a:r>
          </a:p>
          <a:p>
            <a:pPr marL="0" lvl="1" indent="0">
              <a:spcBef>
                <a:spcPct val="0"/>
              </a:spcBef>
            </a:pPr>
            <a:endParaRPr lang="en-US" sz="3200" dirty="0">
              <a:solidFill>
                <a:schemeClr val="accent2">
                  <a:lumMod val="75000"/>
                </a:schemeClr>
              </a:solidFill>
              <a:ea typeface="Calibri" charset="0"/>
              <a:cs typeface="Calibri" charset="0"/>
            </a:endParaRPr>
          </a:p>
        </p:txBody>
      </p:sp>
      <p:sp>
        <p:nvSpPr>
          <p:cNvPr id="45" name="Oval 44"/>
          <p:cNvSpPr/>
          <p:nvPr/>
        </p:nvSpPr>
        <p:spPr>
          <a:xfrm>
            <a:off x="1760962" y="3792621"/>
            <a:ext cx="1385741" cy="13855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46" name="Oval 45"/>
          <p:cNvSpPr/>
          <p:nvPr/>
        </p:nvSpPr>
        <p:spPr>
          <a:xfrm>
            <a:off x="3980496" y="5620646"/>
            <a:ext cx="1385741" cy="13855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53" name="Freeform 67"/>
          <p:cNvSpPr>
            <a:spLocks noChangeArrowheads="1"/>
          </p:cNvSpPr>
          <p:nvPr/>
        </p:nvSpPr>
        <p:spPr bwMode="auto">
          <a:xfrm>
            <a:off x="2140000" y="4015740"/>
            <a:ext cx="721753" cy="847879"/>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anchor="ctr"/>
          <a:lstStyle/>
          <a:p>
            <a:endParaRPr lang="en-US" sz="3600" dirty="0"/>
          </a:p>
        </p:txBody>
      </p:sp>
      <p:sp>
        <p:nvSpPr>
          <p:cNvPr id="59" name="Freeform 67"/>
          <p:cNvSpPr>
            <a:spLocks noChangeArrowheads="1"/>
          </p:cNvSpPr>
          <p:nvPr/>
        </p:nvSpPr>
        <p:spPr bwMode="auto">
          <a:xfrm>
            <a:off x="4378243" y="5810246"/>
            <a:ext cx="721753" cy="847879"/>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anchor="ctr"/>
          <a:lstStyle/>
          <a:p>
            <a:endParaRPr lang="en-US" sz="3600" dirty="0"/>
          </a:p>
        </p:txBody>
      </p:sp>
      <p:sp>
        <p:nvSpPr>
          <p:cNvPr id="22" name="TextBox 10"/>
          <p:cNvSpPr txBox="1">
            <a:spLocks noChangeArrowheads="1"/>
          </p:cNvSpPr>
          <p:nvPr/>
        </p:nvSpPr>
        <p:spPr bwMode="auto">
          <a:xfrm>
            <a:off x="5137636" y="10699184"/>
            <a:ext cx="12921764" cy="66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75837" tIns="87919" rIns="175837" bIns="87919">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lvl="1" indent="0">
              <a:spcBef>
                <a:spcPct val="0"/>
              </a:spcBef>
            </a:pPr>
            <a:r>
              <a:rPr lang="en-US" sz="3200" b="1" dirty="0" smtClean="0">
                <a:solidFill>
                  <a:schemeClr val="accent2">
                    <a:lumMod val="75000"/>
                  </a:schemeClr>
                </a:solidFill>
                <a:latin typeface="Calibri"/>
                <a:cs typeface="Calibri"/>
              </a:rPr>
              <a:t>Pendulum Swing  — a movement to full integration in the classroom. </a:t>
            </a:r>
            <a:endParaRPr lang="en-US" sz="3200" b="1" dirty="0">
              <a:solidFill>
                <a:schemeClr val="accent2">
                  <a:lumMod val="75000"/>
                </a:schemeClr>
              </a:solidFill>
              <a:latin typeface="Calibri"/>
              <a:cs typeface="Calibri"/>
            </a:endParaRPr>
          </a:p>
        </p:txBody>
      </p:sp>
      <p:sp>
        <p:nvSpPr>
          <p:cNvPr id="23" name="Freeform 67"/>
          <p:cNvSpPr>
            <a:spLocks noChangeArrowheads="1"/>
          </p:cNvSpPr>
          <p:nvPr/>
        </p:nvSpPr>
        <p:spPr bwMode="auto">
          <a:xfrm>
            <a:off x="4510519" y="10433929"/>
            <a:ext cx="721753" cy="847879"/>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accent5"/>
          </a:solidFill>
          <a:ln>
            <a:noFill/>
          </a:ln>
          <a:effectLst/>
          <a:extLst/>
        </p:spPr>
        <p:txBody>
          <a:bodyPr wrap="none" anchor="ctr"/>
          <a:lstStyle/>
          <a:p>
            <a:endParaRPr lang="en-US" sz="3600" dirty="0"/>
          </a:p>
        </p:txBody>
      </p:sp>
    </p:spTree>
    <p:extLst>
      <p:ext uri="{BB962C8B-B14F-4D97-AF65-F5344CB8AC3E}">
        <p14:creationId xmlns:p14="http://schemas.microsoft.com/office/powerpoint/2010/main" val="12803545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5967608" y="7088618"/>
            <a:ext cx="7976992" cy="584775"/>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Attain the highest standards of professionalism</a:t>
            </a:r>
            <a:endParaRPr lang="en-US" sz="3200" dirty="0">
              <a:solidFill>
                <a:schemeClr val="accent2">
                  <a:lumMod val="75000"/>
                </a:schemeClr>
              </a:solidFill>
              <a:latin typeface="Calibri" charset="0"/>
              <a:ea typeface="Calibri" charset="0"/>
              <a:cs typeface="Calibri" charset="0"/>
            </a:endParaRPr>
          </a:p>
        </p:txBody>
      </p:sp>
      <p:sp>
        <p:nvSpPr>
          <p:cNvPr id="33" name="TextBox 32"/>
          <p:cNvSpPr txBox="1"/>
          <p:nvPr/>
        </p:nvSpPr>
        <p:spPr>
          <a:xfrm>
            <a:off x="5967608" y="9597667"/>
            <a:ext cx="8737600" cy="535531"/>
          </a:xfrm>
          <a:prstGeom prst="rect">
            <a:avLst/>
          </a:prstGeom>
          <a:noFill/>
        </p:spPr>
        <p:txBody>
          <a:bodyPr wrap="square" rtlCol="0">
            <a:spAutoFit/>
          </a:bodyPr>
          <a:lstStyle/>
          <a:p>
            <a:pPr algn="ctr">
              <a:lnSpc>
                <a:spcPct val="90000"/>
              </a:lnSpc>
            </a:pPr>
            <a:r>
              <a:rPr lang="en-US" sz="3200" dirty="0" smtClean="0">
                <a:solidFill>
                  <a:schemeClr val="accent2">
                    <a:lumMod val="75000"/>
                  </a:schemeClr>
                </a:solidFill>
                <a:latin typeface="Calibri"/>
                <a:cs typeface="Calibri"/>
              </a:rPr>
              <a:t>Meet the public interest requirement set out above</a:t>
            </a:r>
            <a:endParaRPr lang="en-US" sz="3200" dirty="0">
              <a:solidFill>
                <a:schemeClr val="accent2">
                  <a:lumMod val="75000"/>
                </a:schemeClr>
              </a:solidFill>
              <a:latin typeface="Calibri"/>
              <a:cs typeface="Calibri"/>
            </a:endParaRPr>
          </a:p>
        </p:txBody>
      </p:sp>
      <p:sp>
        <p:nvSpPr>
          <p:cNvPr id="37" name="Freeform 260"/>
          <p:cNvSpPr>
            <a:spLocks noChangeArrowheads="1"/>
          </p:cNvSpPr>
          <p:nvPr/>
        </p:nvSpPr>
        <p:spPr bwMode="auto">
          <a:xfrm>
            <a:off x="4138049" y="7088618"/>
            <a:ext cx="724002" cy="733156"/>
          </a:xfrm>
          <a:custGeom>
            <a:avLst/>
            <a:gdLst>
              <a:gd name="T0" fmla="*/ 594 w 595"/>
              <a:gd name="T1" fmla="*/ 242 h 795"/>
              <a:gd name="T2" fmla="*/ 577 w 595"/>
              <a:gd name="T3" fmla="*/ 259 h 795"/>
              <a:gd name="T4" fmla="*/ 218 w 595"/>
              <a:gd name="T5" fmla="*/ 409 h 795"/>
              <a:gd name="T6" fmla="*/ 209 w 595"/>
              <a:gd name="T7" fmla="*/ 409 h 795"/>
              <a:gd name="T8" fmla="*/ 201 w 595"/>
              <a:gd name="T9" fmla="*/ 401 h 795"/>
              <a:gd name="T10" fmla="*/ 193 w 595"/>
              <a:gd name="T11" fmla="*/ 384 h 795"/>
              <a:gd name="T12" fmla="*/ 193 w 595"/>
              <a:gd name="T13" fmla="*/ 117 h 795"/>
              <a:gd name="T14" fmla="*/ 201 w 595"/>
              <a:gd name="T15" fmla="*/ 100 h 795"/>
              <a:gd name="T16" fmla="*/ 218 w 595"/>
              <a:gd name="T17" fmla="*/ 100 h 795"/>
              <a:gd name="T18" fmla="*/ 577 w 595"/>
              <a:gd name="T19" fmla="*/ 217 h 795"/>
              <a:gd name="T20" fmla="*/ 594 w 595"/>
              <a:gd name="T21" fmla="*/ 242 h 795"/>
              <a:gd name="T22" fmla="*/ 251 w 595"/>
              <a:gd name="T23" fmla="*/ 719 h 795"/>
              <a:gd name="T24" fmla="*/ 126 w 595"/>
              <a:gd name="T25" fmla="*/ 794 h 795"/>
              <a:gd name="T26" fmla="*/ 0 w 595"/>
              <a:gd name="T27" fmla="*/ 719 h 795"/>
              <a:gd name="T28" fmla="*/ 92 w 595"/>
              <a:gd name="T29" fmla="*/ 652 h 795"/>
              <a:gd name="T30" fmla="*/ 92 w 595"/>
              <a:gd name="T31" fmla="*/ 92 h 795"/>
              <a:gd name="T32" fmla="*/ 101 w 595"/>
              <a:gd name="T33" fmla="*/ 83 h 795"/>
              <a:gd name="T34" fmla="*/ 75 w 595"/>
              <a:gd name="T35" fmla="*/ 42 h 795"/>
              <a:gd name="T36" fmla="*/ 126 w 595"/>
              <a:gd name="T37" fmla="*/ 0 h 795"/>
              <a:gd name="T38" fmla="*/ 142 w 595"/>
              <a:gd name="T39" fmla="*/ 0 h 795"/>
              <a:gd name="T40" fmla="*/ 193 w 595"/>
              <a:gd name="T41" fmla="*/ 42 h 795"/>
              <a:gd name="T42" fmla="*/ 159 w 595"/>
              <a:gd name="T43" fmla="*/ 92 h 795"/>
              <a:gd name="T44" fmla="*/ 159 w 595"/>
              <a:gd name="T45" fmla="*/ 652 h 795"/>
              <a:gd name="T46" fmla="*/ 251 w 595"/>
              <a:gd name="T47" fmla="*/ 719 h 795"/>
              <a:gd name="T48" fmla="*/ 226 w 595"/>
              <a:gd name="T49" fmla="*/ 719 h 795"/>
              <a:gd name="T50" fmla="*/ 159 w 595"/>
              <a:gd name="T51" fmla="*/ 677 h 795"/>
              <a:gd name="T52" fmla="*/ 159 w 595"/>
              <a:gd name="T53" fmla="*/ 719 h 795"/>
              <a:gd name="T54" fmla="*/ 126 w 595"/>
              <a:gd name="T55" fmla="*/ 752 h 795"/>
              <a:gd name="T56" fmla="*/ 92 w 595"/>
              <a:gd name="T57" fmla="*/ 719 h 795"/>
              <a:gd name="T58" fmla="*/ 92 w 595"/>
              <a:gd name="T59" fmla="*/ 677 h 795"/>
              <a:gd name="T60" fmla="*/ 25 w 595"/>
              <a:gd name="T61" fmla="*/ 719 h 795"/>
              <a:gd name="T62" fmla="*/ 126 w 595"/>
              <a:gd name="T63" fmla="*/ 777 h 795"/>
              <a:gd name="T64" fmla="*/ 226 w 595"/>
              <a:gd name="T65" fmla="*/ 719 h 795"/>
              <a:gd name="T66" fmla="*/ 226 w 595"/>
              <a:gd name="T67" fmla="*/ 719 h 795"/>
              <a:gd name="T68" fmla="*/ 226 w 595"/>
              <a:gd name="T69" fmla="*/ 719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5" h="795">
                <a:moveTo>
                  <a:pt x="594" y="242"/>
                </a:moveTo>
                <a:cubicBezTo>
                  <a:pt x="594" y="251"/>
                  <a:pt x="586" y="259"/>
                  <a:pt x="577" y="259"/>
                </a:cubicBezTo>
                <a:cubicBezTo>
                  <a:pt x="218" y="409"/>
                  <a:pt x="218" y="409"/>
                  <a:pt x="218" y="409"/>
                </a:cubicBezTo>
                <a:lnTo>
                  <a:pt x="209" y="409"/>
                </a:lnTo>
                <a:cubicBezTo>
                  <a:pt x="209" y="409"/>
                  <a:pt x="201" y="409"/>
                  <a:pt x="201" y="401"/>
                </a:cubicBezTo>
                <a:cubicBezTo>
                  <a:pt x="193" y="401"/>
                  <a:pt x="193" y="393"/>
                  <a:pt x="193" y="384"/>
                </a:cubicBezTo>
                <a:cubicBezTo>
                  <a:pt x="193" y="117"/>
                  <a:pt x="193" y="117"/>
                  <a:pt x="193" y="117"/>
                </a:cubicBezTo>
                <a:cubicBezTo>
                  <a:pt x="193" y="108"/>
                  <a:pt x="193" y="108"/>
                  <a:pt x="201" y="100"/>
                </a:cubicBezTo>
                <a:cubicBezTo>
                  <a:pt x="201" y="100"/>
                  <a:pt x="209" y="100"/>
                  <a:pt x="218" y="100"/>
                </a:cubicBezTo>
                <a:cubicBezTo>
                  <a:pt x="577" y="217"/>
                  <a:pt x="577" y="217"/>
                  <a:pt x="577" y="217"/>
                </a:cubicBezTo>
                <a:cubicBezTo>
                  <a:pt x="586" y="225"/>
                  <a:pt x="594" y="234"/>
                  <a:pt x="594" y="242"/>
                </a:cubicBezTo>
                <a:close/>
                <a:moveTo>
                  <a:pt x="251" y="719"/>
                </a:moveTo>
                <a:cubicBezTo>
                  <a:pt x="251" y="760"/>
                  <a:pt x="193" y="794"/>
                  <a:pt x="126" y="794"/>
                </a:cubicBezTo>
                <a:cubicBezTo>
                  <a:pt x="59" y="794"/>
                  <a:pt x="0" y="760"/>
                  <a:pt x="0" y="719"/>
                </a:cubicBezTo>
                <a:cubicBezTo>
                  <a:pt x="0" y="685"/>
                  <a:pt x="42" y="660"/>
                  <a:pt x="92" y="652"/>
                </a:cubicBezTo>
                <a:cubicBezTo>
                  <a:pt x="92" y="92"/>
                  <a:pt x="92" y="92"/>
                  <a:pt x="92" y="92"/>
                </a:cubicBezTo>
                <a:lnTo>
                  <a:pt x="101" y="83"/>
                </a:lnTo>
                <a:cubicBezTo>
                  <a:pt x="84" y="75"/>
                  <a:pt x="75" y="67"/>
                  <a:pt x="75" y="42"/>
                </a:cubicBezTo>
                <a:cubicBezTo>
                  <a:pt x="75" y="16"/>
                  <a:pt x="92" y="0"/>
                  <a:pt x="126" y="0"/>
                </a:cubicBezTo>
                <a:cubicBezTo>
                  <a:pt x="142" y="0"/>
                  <a:pt x="142" y="0"/>
                  <a:pt x="142" y="0"/>
                </a:cubicBezTo>
                <a:cubicBezTo>
                  <a:pt x="168" y="0"/>
                  <a:pt x="193" y="16"/>
                  <a:pt x="193" y="42"/>
                </a:cubicBezTo>
                <a:cubicBezTo>
                  <a:pt x="193" y="67"/>
                  <a:pt x="176" y="83"/>
                  <a:pt x="159" y="92"/>
                </a:cubicBezTo>
                <a:cubicBezTo>
                  <a:pt x="159" y="652"/>
                  <a:pt x="159" y="652"/>
                  <a:pt x="159" y="652"/>
                </a:cubicBezTo>
                <a:cubicBezTo>
                  <a:pt x="209" y="660"/>
                  <a:pt x="251" y="685"/>
                  <a:pt x="251" y="719"/>
                </a:cubicBezTo>
                <a:close/>
                <a:moveTo>
                  <a:pt x="226" y="719"/>
                </a:moveTo>
                <a:cubicBezTo>
                  <a:pt x="226" y="702"/>
                  <a:pt x="201" y="677"/>
                  <a:pt x="159" y="677"/>
                </a:cubicBezTo>
                <a:cubicBezTo>
                  <a:pt x="159" y="719"/>
                  <a:pt x="159" y="719"/>
                  <a:pt x="159" y="719"/>
                </a:cubicBezTo>
                <a:cubicBezTo>
                  <a:pt x="159" y="736"/>
                  <a:pt x="142" y="752"/>
                  <a:pt x="126" y="752"/>
                </a:cubicBezTo>
                <a:cubicBezTo>
                  <a:pt x="109" y="752"/>
                  <a:pt x="92" y="736"/>
                  <a:pt x="92" y="719"/>
                </a:cubicBezTo>
                <a:cubicBezTo>
                  <a:pt x="92" y="677"/>
                  <a:pt x="92" y="677"/>
                  <a:pt x="92" y="677"/>
                </a:cubicBezTo>
                <a:cubicBezTo>
                  <a:pt x="59" y="677"/>
                  <a:pt x="25" y="702"/>
                  <a:pt x="25" y="719"/>
                </a:cubicBezTo>
                <a:cubicBezTo>
                  <a:pt x="25" y="752"/>
                  <a:pt x="75" y="777"/>
                  <a:pt x="126" y="777"/>
                </a:cubicBezTo>
                <a:cubicBezTo>
                  <a:pt x="184" y="777"/>
                  <a:pt x="226" y="752"/>
                  <a:pt x="226" y="719"/>
                </a:cubicBezTo>
                <a:close/>
                <a:moveTo>
                  <a:pt x="226" y="719"/>
                </a:moveTo>
                <a:lnTo>
                  <a:pt x="226" y="719"/>
                </a:lnTo>
                <a:close/>
              </a:path>
            </a:pathLst>
          </a:custGeom>
          <a:solidFill>
            <a:schemeClr val="accent2"/>
          </a:solidFill>
          <a:ln>
            <a:noFill/>
          </a:ln>
          <a:effectLst/>
          <a:extLst/>
        </p:spPr>
        <p:txBody>
          <a:bodyPr wrap="none" anchor="ctr"/>
          <a:lstStyle/>
          <a:p>
            <a:pPr>
              <a:defRPr/>
            </a:pPr>
            <a:endParaRPr lang="en-US" sz="3600" dirty="0"/>
          </a:p>
        </p:txBody>
      </p:sp>
      <p:sp>
        <p:nvSpPr>
          <p:cNvPr id="46" name="AutoShape 39"/>
          <p:cNvSpPr>
            <a:spLocks/>
          </p:cNvSpPr>
          <p:nvPr/>
        </p:nvSpPr>
        <p:spPr bwMode="auto">
          <a:xfrm>
            <a:off x="4138049" y="4906506"/>
            <a:ext cx="602558" cy="602718"/>
          </a:xfrm>
          <a:custGeom>
            <a:avLst/>
            <a:gdLst>
              <a:gd name="T0" fmla="*/ 10797 w 21595"/>
              <a:gd name="T1" fmla="*/ 10800 h 21600"/>
              <a:gd name="T2" fmla="*/ 10797 w 21595"/>
              <a:gd name="T3" fmla="*/ 10800 h 21600"/>
              <a:gd name="T4" fmla="*/ 10797 w 21595"/>
              <a:gd name="T5" fmla="*/ 10800 h 21600"/>
              <a:gd name="T6" fmla="*/ 10797 w 21595"/>
              <a:gd name="T7" fmla="*/ 10800 h 21600"/>
            </a:gdLst>
            <a:ahLst/>
            <a:cxnLst>
              <a:cxn ang="0">
                <a:pos x="T0" y="T1"/>
              </a:cxn>
              <a:cxn ang="0">
                <a:pos x="T2" y="T3"/>
              </a:cxn>
              <a:cxn ang="0">
                <a:pos x="T4" y="T5"/>
              </a:cxn>
              <a:cxn ang="0">
                <a:pos x="T6" y="T7"/>
              </a:cxn>
            </a:cxnLst>
            <a:rect l="0" t="0" r="r" b="b"/>
            <a:pathLst>
              <a:path w="21595" h="21600">
                <a:moveTo>
                  <a:pt x="8043" y="21599"/>
                </a:moveTo>
                <a:cubicBezTo>
                  <a:pt x="7769" y="21599"/>
                  <a:pt x="7477" y="21507"/>
                  <a:pt x="7164" y="21320"/>
                </a:cubicBezTo>
                <a:cubicBezTo>
                  <a:pt x="6850" y="21132"/>
                  <a:pt x="6608" y="20916"/>
                  <a:pt x="6436" y="20665"/>
                </a:cubicBezTo>
                <a:lnTo>
                  <a:pt x="266" y="11697"/>
                </a:lnTo>
                <a:cubicBezTo>
                  <a:pt x="88" y="11439"/>
                  <a:pt x="0" y="11120"/>
                  <a:pt x="0" y="10741"/>
                </a:cubicBezTo>
                <a:cubicBezTo>
                  <a:pt x="0" y="10362"/>
                  <a:pt x="88" y="10047"/>
                  <a:pt x="266" y="9799"/>
                </a:cubicBezTo>
                <a:lnTo>
                  <a:pt x="2307" y="6831"/>
                </a:lnTo>
                <a:cubicBezTo>
                  <a:pt x="2488" y="6573"/>
                  <a:pt x="2708" y="6445"/>
                  <a:pt x="2970" y="6452"/>
                </a:cubicBezTo>
                <a:cubicBezTo>
                  <a:pt x="3233" y="6459"/>
                  <a:pt x="3448" y="6583"/>
                  <a:pt x="3622" y="6831"/>
                </a:cubicBezTo>
                <a:lnTo>
                  <a:pt x="7903" y="13022"/>
                </a:lnTo>
                <a:cubicBezTo>
                  <a:pt x="8082" y="13280"/>
                  <a:pt x="8302" y="13408"/>
                  <a:pt x="8567" y="13408"/>
                </a:cubicBezTo>
                <a:cubicBezTo>
                  <a:pt x="8827" y="13408"/>
                  <a:pt x="9045" y="13280"/>
                  <a:pt x="9221" y="13022"/>
                </a:cubicBezTo>
                <a:lnTo>
                  <a:pt x="17965" y="393"/>
                </a:lnTo>
                <a:cubicBezTo>
                  <a:pt x="18144" y="127"/>
                  <a:pt x="18364" y="0"/>
                  <a:pt x="18629" y="0"/>
                </a:cubicBezTo>
                <a:cubicBezTo>
                  <a:pt x="18888" y="0"/>
                  <a:pt x="19109" y="127"/>
                  <a:pt x="19292" y="393"/>
                </a:cubicBezTo>
                <a:lnTo>
                  <a:pt x="21333" y="3339"/>
                </a:lnTo>
                <a:cubicBezTo>
                  <a:pt x="21511" y="3601"/>
                  <a:pt x="21600" y="3920"/>
                  <a:pt x="21595" y="4299"/>
                </a:cubicBezTo>
                <a:cubicBezTo>
                  <a:pt x="21590" y="4678"/>
                  <a:pt x="21502" y="4993"/>
                  <a:pt x="21333" y="5241"/>
                </a:cubicBezTo>
                <a:lnTo>
                  <a:pt x="10664" y="20665"/>
                </a:lnTo>
                <a:cubicBezTo>
                  <a:pt x="10482" y="20930"/>
                  <a:pt x="10237" y="21146"/>
                  <a:pt x="9929" y="21330"/>
                </a:cubicBezTo>
                <a:cubicBezTo>
                  <a:pt x="9620" y="21511"/>
                  <a:pt x="9339" y="21599"/>
                  <a:pt x="9079" y="21599"/>
                </a:cubicBezTo>
                <a:lnTo>
                  <a:pt x="8043" y="21599"/>
                </a:lnTo>
                <a:close/>
              </a:path>
            </a:pathLst>
          </a:custGeom>
          <a:solidFill>
            <a:schemeClr val="accent2"/>
          </a:solidFill>
          <a:ln>
            <a:noFill/>
          </a:ln>
          <a:effectLst/>
          <a:extLst/>
        </p:spPr>
        <p:txBody>
          <a:bodyPr lIns="76174" tIns="76174" rIns="76174" bIns="76174" anchor="ctr"/>
          <a:lstStyle/>
          <a:p>
            <a:pPr defTabSz="685555">
              <a:defRPr/>
            </a:pPr>
            <a:endParaRPr lang="es-ES" sz="4349"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47" name="Freeform 64"/>
          <p:cNvSpPr>
            <a:spLocks noChangeArrowheads="1"/>
          </p:cNvSpPr>
          <p:nvPr/>
        </p:nvSpPr>
        <p:spPr bwMode="auto">
          <a:xfrm>
            <a:off x="4034171" y="9398619"/>
            <a:ext cx="827880" cy="811480"/>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48" name="TextBox 47"/>
          <p:cNvSpPr txBox="1"/>
          <p:nvPr/>
        </p:nvSpPr>
        <p:spPr>
          <a:xfrm>
            <a:off x="5967608" y="4924449"/>
            <a:ext cx="8307192" cy="584775"/>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Work at the highest standards of professionalism</a:t>
            </a:r>
            <a:endParaRPr lang="en-US" sz="3200" dirty="0">
              <a:solidFill>
                <a:schemeClr val="accent2">
                  <a:lumMod val="75000"/>
                </a:schemeClr>
              </a:solidFill>
              <a:latin typeface="Calibri" charset="0"/>
              <a:ea typeface="Calibri" charset="0"/>
              <a:cs typeface="Calibri" charset="0"/>
            </a:endParaRPr>
          </a:p>
        </p:txBody>
      </p:sp>
      <p:sp>
        <p:nvSpPr>
          <p:cNvPr id="4" name="Text Placeholder 3"/>
          <p:cNvSpPr>
            <a:spLocks noGrp="1"/>
          </p:cNvSpPr>
          <p:nvPr>
            <p:ph type="body" sz="quarter" idx="14"/>
          </p:nvPr>
        </p:nvSpPr>
        <p:spPr>
          <a:xfrm>
            <a:off x="1643718" y="2785521"/>
            <a:ext cx="15384462" cy="738187"/>
          </a:xfrm>
        </p:spPr>
        <p:txBody>
          <a:bodyPr/>
          <a:lstStyle/>
          <a:p>
            <a:r>
              <a:rPr lang="en-US" dirty="0" smtClean="0"/>
              <a:t>Objectives of the government financial management profession</a:t>
            </a:r>
            <a:endParaRPr lang="en-US" dirty="0"/>
          </a:p>
        </p:txBody>
      </p:sp>
      <p:sp>
        <p:nvSpPr>
          <p:cNvPr id="17" name="TextBox 16"/>
          <p:cNvSpPr txBox="1"/>
          <p:nvPr/>
        </p:nvSpPr>
        <p:spPr>
          <a:xfrm>
            <a:off x="1760962" y="1251961"/>
            <a:ext cx="15294161" cy="1615570"/>
          </a:xfrm>
          <a:prstGeom prst="rect">
            <a:avLst/>
          </a:prstGeom>
          <a:noFill/>
        </p:spPr>
        <p:txBody>
          <a:bodyPr wrap="square" rtlCol="0">
            <a:spAutoFit/>
          </a:bodyPr>
          <a:lstStyle/>
          <a:p>
            <a:r>
              <a:rPr lang="en-US" sz="4949" dirty="0" smtClean="0">
                <a:solidFill>
                  <a:schemeClr val="tx2"/>
                </a:solidFill>
                <a:latin typeface="Calibri" charset="0"/>
                <a:ea typeface="Calibri" charset="0"/>
                <a:cs typeface="Calibri" charset="0"/>
              </a:rPr>
              <a:t>ESTABLISHING PROFESSIONAL ETHICS AT THE ORGANIZATIONAL LEVEL</a:t>
            </a:r>
            <a:endParaRPr lang="en-US" sz="4949" dirty="0">
              <a:solidFill>
                <a:schemeClr val="tx2"/>
              </a:solidFill>
              <a:latin typeface="Calibri" charset="0"/>
              <a:ea typeface="Calibri" charset="0"/>
              <a:cs typeface="Calibri" charset="0"/>
            </a:endParaRPr>
          </a:p>
        </p:txBody>
      </p:sp>
    </p:spTree>
    <p:extLst>
      <p:ext uri="{BB962C8B-B14F-4D97-AF65-F5344CB8AC3E}">
        <p14:creationId xmlns:p14="http://schemas.microsoft.com/office/powerpoint/2010/main" val="8007397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23"/>
          <p:cNvSpPr/>
          <p:nvPr/>
        </p:nvSpPr>
        <p:spPr>
          <a:xfrm>
            <a:off x="13842244" y="4002242"/>
            <a:ext cx="1470616" cy="1470616"/>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Oval 24"/>
          <p:cNvSpPr/>
          <p:nvPr/>
        </p:nvSpPr>
        <p:spPr>
          <a:xfrm>
            <a:off x="6789903" y="7807304"/>
            <a:ext cx="1470616" cy="1470616"/>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Oval 25"/>
          <p:cNvSpPr/>
          <p:nvPr/>
        </p:nvSpPr>
        <p:spPr>
          <a:xfrm>
            <a:off x="10396518" y="7906936"/>
            <a:ext cx="1470616" cy="1470616"/>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Oval 26"/>
          <p:cNvSpPr/>
          <p:nvPr/>
        </p:nvSpPr>
        <p:spPr>
          <a:xfrm>
            <a:off x="13880939" y="7906936"/>
            <a:ext cx="1470616" cy="1470616"/>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Oval 22"/>
          <p:cNvSpPr/>
          <p:nvPr/>
        </p:nvSpPr>
        <p:spPr>
          <a:xfrm>
            <a:off x="10274324" y="3987680"/>
            <a:ext cx="1470616" cy="147061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Oval 21"/>
          <p:cNvSpPr/>
          <p:nvPr/>
        </p:nvSpPr>
        <p:spPr>
          <a:xfrm>
            <a:off x="6789903" y="3987680"/>
            <a:ext cx="1470616" cy="1470616"/>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Oval 20"/>
          <p:cNvSpPr/>
          <p:nvPr/>
        </p:nvSpPr>
        <p:spPr>
          <a:xfrm>
            <a:off x="2937961" y="3987680"/>
            <a:ext cx="1470616" cy="1470616"/>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1">
                  <a:lumMod val="60000"/>
                  <a:lumOff val="40000"/>
                </a:schemeClr>
              </a:solidFill>
            </a:endParaRPr>
          </a:p>
        </p:txBody>
      </p:sp>
      <p:sp>
        <p:nvSpPr>
          <p:cNvPr id="65" name="TextBox 64"/>
          <p:cNvSpPr txBox="1"/>
          <p:nvPr/>
        </p:nvSpPr>
        <p:spPr>
          <a:xfrm>
            <a:off x="1859561" y="5666045"/>
            <a:ext cx="3507570" cy="584776"/>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Integrity</a:t>
            </a:r>
            <a:endParaRPr lang="en-US" sz="3200" dirty="0">
              <a:solidFill>
                <a:schemeClr val="accent2">
                  <a:lumMod val="75000"/>
                </a:schemeClr>
              </a:solidFill>
              <a:latin typeface="Calibri" charset="0"/>
              <a:ea typeface="Calibri" charset="0"/>
              <a:cs typeface="Calibri" charset="0"/>
            </a:endParaRPr>
          </a:p>
        </p:txBody>
      </p:sp>
      <p:sp>
        <p:nvSpPr>
          <p:cNvPr id="67" name="TextBox 66"/>
          <p:cNvSpPr txBox="1"/>
          <p:nvPr/>
        </p:nvSpPr>
        <p:spPr>
          <a:xfrm>
            <a:off x="5367131" y="5666045"/>
            <a:ext cx="4246709" cy="584776"/>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Objectivity</a:t>
            </a:r>
            <a:endParaRPr lang="en-US" sz="3200" dirty="0">
              <a:solidFill>
                <a:schemeClr val="accent2">
                  <a:lumMod val="75000"/>
                </a:schemeClr>
              </a:solidFill>
              <a:latin typeface="Calibri" charset="0"/>
              <a:ea typeface="Calibri" charset="0"/>
              <a:cs typeface="Calibri" charset="0"/>
            </a:endParaRPr>
          </a:p>
        </p:txBody>
      </p:sp>
      <p:sp>
        <p:nvSpPr>
          <p:cNvPr id="70" name="TextBox 69"/>
          <p:cNvSpPr txBox="1"/>
          <p:nvPr/>
        </p:nvSpPr>
        <p:spPr>
          <a:xfrm>
            <a:off x="9481468" y="5666045"/>
            <a:ext cx="3200400" cy="1569660"/>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Professional competence &amp; duty of care</a:t>
            </a:r>
            <a:endParaRPr lang="en-US" sz="3200" dirty="0">
              <a:solidFill>
                <a:schemeClr val="accent2">
                  <a:lumMod val="75000"/>
                </a:schemeClr>
              </a:solidFill>
              <a:latin typeface="Calibri" charset="0"/>
              <a:ea typeface="Calibri" charset="0"/>
              <a:cs typeface="Calibri" charset="0"/>
            </a:endParaRPr>
          </a:p>
        </p:txBody>
      </p:sp>
      <p:sp>
        <p:nvSpPr>
          <p:cNvPr id="85" name="TextBox 84"/>
          <p:cNvSpPr txBox="1"/>
          <p:nvPr/>
        </p:nvSpPr>
        <p:spPr>
          <a:xfrm>
            <a:off x="13011883" y="5680607"/>
            <a:ext cx="3200400" cy="584776"/>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Confidentiality</a:t>
            </a:r>
            <a:endParaRPr lang="en-US" sz="3200" dirty="0">
              <a:solidFill>
                <a:schemeClr val="accent2">
                  <a:lumMod val="75000"/>
                </a:schemeClr>
              </a:solidFill>
              <a:latin typeface="Calibri" charset="0"/>
              <a:ea typeface="Calibri" charset="0"/>
              <a:cs typeface="Calibri" charset="0"/>
            </a:endParaRPr>
          </a:p>
        </p:txBody>
      </p:sp>
      <p:sp>
        <p:nvSpPr>
          <p:cNvPr id="88" name="TextBox 87"/>
          <p:cNvSpPr txBox="1"/>
          <p:nvPr/>
        </p:nvSpPr>
        <p:spPr>
          <a:xfrm>
            <a:off x="5925011" y="9585301"/>
            <a:ext cx="3200400" cy="2554545"/>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Professional behavior &amp; fidelity to professional responsibilities</a:t>
            </a:r>
            <a:endParaRPr lang="en-US" sz="3200" dirty="0">
              <a:solidFill>
                <a:schemeClr val="accent2">
                  <a:lumMod val="75000"/>
                </a:schemeClr>
              </a:solidFill>
              <a:latin typeface="Calibri" charset="0"/>
              <a:ea typeface="Calibri" charset="0"/>
              <a:cs typeface="Calibri" charset="0"/>
            </a:endParaRPr>
          </a:p>
        </p:txBody>
      </p:sp>
      <p:sp>
        <p:nvSpPr>
          <p:cNvPr id="90" name="TextBox 89"/>
          <p:cNvSpPr txBox="1"/>
          <p:nvPr/>
        </p:nvSpPr>
        <p:spPr>
          <a:xfrm>
            <a:off x="9539947" y="9585301"/>
            <a:ext cx="3200400" cy="584776"/>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Impartiality</a:t>
            </a:r>
            <a:endParaRPr lang="en-US" sz="3200" dirty="0">
              <a:solidFill>
                <a:schemeClr val="accent2">
                  <a:lumMod val="75000"/>
                </a:schemeClr>
              </a:solidFill>
              <a:latin typeface="Calibri" charset="0"/>
              <a:ea typeface="Calibri" charset="0"/>
              <a:cs typeface="Calibri" charset="0"/>
            </a:endParaRPr>
          </a:p>
        </p:txBody>
      </p:sp>
      <p:sp>
        <p:nvSpPr>
          <p:cNvPr id="92" name="TextBox 91"/>
          <p:cNvSpPr txBox="1"/>
          <p:nvPr/>
        </p:nvSpPr>
        <p:spPr>
          <a:xfrm>
            <a:off x="13088083" y="9585301"/>
            <a:ext cx="3200400" cy="2554545"/>
          </a:xfrm>
          <a:prstGeom prst="rect">
            <a:avLst/>
          </a:prstGeom>
          <a:noFill/>
        </p:spPr>
        <p:txBody>
          <a:bodyPr wrap="square" rtlCol="0">
            <a:spAutoFit/>
          </a:bodyPr>
          <a:lstStyle/>
          <a:p>
            <a:pPr algn="ctr"/>
            <a:r>
              <a:rPr lang="en-US" sz="3200" dirty="0" smtClean="0">
                <a:solidFill>
                  <a:schemeClr val="accent2">
                    <a:lumMod val="75000"/>
                  </a:schemeClr>
                </a:solidFill>
                <a:latin typeface="Calibri" charset="0"/>
                <a:ea typeface="Calibri" charset="0"/>
                <a:cs typeface="Calibri" charset="0"/>
              </a:rPr>
              <a:t>Openness/full disclosure &amp; avoiding potential or apparent conflict of interest</a:t>
            </a:r>
            <a:endParaRPr lang="en-US" sz="3200" dirty="0">
              <a:solidFill>
                <a:schemeClr val="accent2">
                  <a:lumMod val="75000"/>
                </a:schemeClr>
              </a:solidFill>
              <a:latin typeface="Calibri" charset="0"/>
              <a:ea typeface="Calibri" charset="0"/>
              <a:cs typeface="Calibri" charset="0"/>
            </a:endParaRPr>
          </a:p>
        </p:txBody>
      </p:sp>
      <p:sp>
        <p:nvSpPr>
          <p:cNvPr id="3" name="Text Placeholder 2"/>
          <p:cNvSpPr>
            <a:spLocks noGrp="1"/>
          </p:cNvSpPr>
          <p:nvPr>
            <p:ph type="body" sz="quarter" idx="13"/>
          </p:nvPr>
        </p:nvSpPr>
        <p:spPr/>
        <p:txBody>
          <a:bodyPr/>
          <a:lstStyle/>
          <a:p>
            <a:r>
              <a:rPr lang="en-US" dirty="0" smtClean="0"/>
              <a:t>PRINCIPLES OF PROFESSIONAL ETHICS</a:t>
            </a:r>
            <a:endParaRPr lang="en-US" dirty="0"/>
          </a:p>
        </p:txBody>
      </p:sp>
      <p:sp>
        <p:nvSpPr>
          <p:cNvPr id="37" name="AutoShape 39"/>
          <p:cNvSpPr>
            <a:spLocks/>
          </p:cNvSpPr>
          <p:nvPr/>
        </p:nvSpPr>
        <p:spPr bwMode="auto">
          <a:xfrm>
            <a:off x="7223932" y="4421629"/>
            <a:ext cx="602558" cy="602718"/>
          </a:xfrm>
          <a:custGeom>
            <a:avLst/>
            <a:gdLst>
              <a:gd name="T0" fmla="*/ 10797 w 21595"/>
              <a:gd name="T1" fmla="*/ 10800 h 21600"/>
              <a:gd name="T2" fmla="*/ 10797 w 21595"/>
              <a:gd name="T3" fmla="*/ 10800 h 21600"/>
              <a:gd name="T4" fmla="*/ 10797 w 21595"/>
              <a:gd name="T5" fmla="*/ 10800 h 21600"/>
              <a:gd name="T6" fmla="*/ 10797 w 21595"/>
              <a:gd name="T7" fmla="*/ 10800 h 21600"/>
            </a:gdLst>
            <a:ahLst/>
            <a:cxnLst>
              <a:cxn ang="0">
                <a:pos x="T0" y="T1"/>
              </a:cxn>
              <a:cxn ang="0">
                <a:pos x="T2" y="T3"/>
              </a:cxn>
              <a:cxn ang="0">
                <a:pos x="T4" y="T5"/>
              </a:cxn>
              <a:cxn ang="0">
                <a:pos x="T6" y="T7"/>
              </a:cxn>
            </a:cxnLst>
            <a:rect l="0" t="0" r="r" b="b"/>
            <a:pathLst>
              <a:path w="21595" h="21600">
                <a:moveTo>
                  <a:pt x="8043" y="21599"/>
                </a:moveTo>
                <a:cubicBezTo>
                  <a:pt x="7769" y="21599"/>
                  <a:pt x="7477" y="21507"/>
                  <a:pt x="7164" y="21320"/>
                </a:cubicBezTo>
                <a:cubicBezTo>
                  <a:pt x="6850" y="21132"/>
                  <a:pt x="6608" y="20916"/>
                  <a:pt x="6436" y="20665"/>
                </a:cubicBezTo>
                <a:lnTo>
                  <a:pt x="266" y="11697"/>
                </a:lnTo>
                <a:cubicBezTo>
                  <a:pt x="88" y="11439"/>
                  <a:pt x="0" y="11120"/>
                  <a:pt x="0" y="10741"/>
                </a:cubicBezTo>
                <a:cubicBezTo>
                  <a:pt x="0" y="10362"/>
                  <a:pt x="88" y="10047"/>
                  <a:pt x="266" y="9799"/>
                </a:cubicBezTo>
                <a:lnTo>
                  <a:pt x="2307" y="6831"/>
                </a:lnTo>
                <a:cubicBezTo>
                  <a:pt x="2488" y="6573"/>
                  <a:pt x="2708" y="6445"/>
                  <a:pt x="2970" y="6452"/>
                </a:cubicBezTo>
                <a:cubicBezTo>
                  <a:pt x="3233" y="6459"/>
                  <a:pt x="3448" y="6583"/>
                  <a:pt x="3622" y="6831"/>
                </a:cubicBezTo>
                <a:lnTo>
                  <a:pt x="7903" y="13022"/>
                </a:lnTo>
                <a:cubicBezTo>
                  <a:pt x="8082" y="13280"/>
                  <a:pt x="8302" y="13408"/>
                  <a:pt x="8567" y="13408"/>
                </a:cubicBezTo>
                <a:cubicBezTo>
                  <a:pt x="8827" y="13408"/>
                  <a:pt x="9045" y="13280"/>
                  <a:pt x="9221" y="13022"/>
                </a:cubicBezTo>
                <a:lnTo>
                  <a:pt x="17965" y="393"/>
                </a:lnTo>
                <a:cubicBezTo>
                  <a:pt x="18144" y="127"/>
                  <a:pt x="18364" y="0"/>
                  <a:pt x="18629" y="0"/>
                </a:cubicBezTo>
                <a:cubicBezTo>
                  <a:pt x="18888" y="0"/>
                  <a:pt x="19109" y="127"/>
                  <a:pt x="19292" y="393"/>
                </a:cubicBezTo>
                <a:lnTo>
                  <a:pt x="21333" y="3339"/>
                </a:lnTo>
                <a:cubicBezTo>
                  <a:pt x="21511" y="3601"/>
                  <a:pt x="21600" y="3920"/>
                  <a:pt x="21595" y="4299"/>
                </a:cubicBezTo>
                <a:cubicBezTo>
                  <a:pt x="21590" y="4678"/>
                  <a:pt x="21502" y="4993"/>
                  <a:pt x="21333" y="5241"/>
                </a:cubicBezTo>
                <a:lnTo>
                  <a:pt x="10664" y="20665"/>
                </a:lnTo>
                <a:cubicBezTo>
                  <a:pt x="10482" y="20930"/>
                  <a:pt x="10237" y="21146"/>
                  <a:pt x="9929" y="21330"/>
                </a:cubicBezTo>
                <a:cubicBezTo>
                  <a:pt x="9620" y="21511"/>
                  <a:pt x="9339" y="21599"/>
                  <a:pt x="9079" y="21599"/>
                </a:cubicBezTo>
                <a:lnTo>
                  <a:pt x="8043" y="21599"/>
                </a:lnTo>
                <a:close/>
              </a:path>
            </a:pathLst>
          </a:custGeom>
          <a:solidFill>
            <a:schemeClr val="bg1"/>
          </a:solidFill>
          <a:ln>
            <a:noFill/>
          </a:ln>
          <a:effectLst/>
          <a:extLst/>
        </p:spPr>
        <p:txBody>
          <a:bodyPr lIns="76174" tIns="76174" rIns="76174" bIns="76174" anchor="ctr"/>
          <a:lstStyle/>
          <a:p>
            <a:pPr defTabSz="685555">
              <a:defRPr/>
            </a:pPr>
            <a:endParaRPr lang="es-ES" sz="4349"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39" name="AutoShape 39"/>
          <p:cNvSpPr>
            <a:spLocks/>
          </p:cNvSpPr>
          <p:nvPr/>
        </p:nvSpPr>
        <p:spPr bwMode="auto">
          <a:xfrm>
            <a:off x="3371990" y="4421629"/>
            <a:ext cx="602558" cy="602718"/>
          </a:xfrm>
          <a:custGeom>
            <a:avLst/>
            <a:gdLst>
              <a:gd name="T0" fmla="*/ 10797 w 21595"/>
              <a:gd name="T1" fmla="*/ 10800 h 21600"/>
              <a:gd name="T2" fmla="*/ 10797 w 21595"/>
              <a:gd name="T3" fmla="*/ 10800 h 21600"/>
              <a:gd name="T4" fmla="*/ 10797 w 21595"/>
              <a:gd name="T5" fmla="*/ 10800 h 21600"/>
              <a:gd name="T6" fmla="*/ 10797 w 21595"/>
              <a:gd name="T7" fmla="*/ 10800 h 21600"/>
            </a:gdLst>
            <a:ahLst/>
            <a:cxnLst>
              <a:cxn ang="0">
                <a:pos x="T0" y="T1"/>
              </a:cxn>
              <a:cxn ang="0">
                <a:pos x="T2" y="T3"/>
              </a:cxn>
              <a:cxn ang="0">
                <a:pos x="T4" y="T5"/>
              </a:cxn>
              <a:cxn ang="0">
                <a:pos x="T6" y="T7"/>
              </a:cxn>
            </a:cxnLst>
            <a:rect l="0" t="0" r="r" b="b"/>
            <a:pathLst>
              <a:path w="21595" h="21600">
                <a:moveTo>
                  <a:pt x="8043" y="21599"/>
                </a:moveTo>
                <a:cubicBezTo>
                  <a:pt x="7769" y="21599"/>
                  <a:pt x="7477" y="21507"/>
                  <a:pt x="7164" y="21320"/>
                </a:cubicBezTo>
                <a:cubicBezTo>
                  <a:pt x="6850" y="21132"/>
                  <a:pt x="6608" y="20916"/>
                  <a:pt x="6436" y="20665"/>
                </a:cubicBezTo>
                <a:lnTo>
                  <a:pt x="266" y="11697"/>
                </a:lnTo>
                <a:cubicBezTo>
                  <a:pt x="88" y="11439"/>
                  <a:pt x="0" y="11120"/>
                  <a:pt x="0" y="10741"/>
                </a:cubicBezTo>
                <a:cubicBezTo>
                  <a:pt x="0" y="10362"/>
                  <a:pt x="88" y="10047"/>
                  <a:pt x="266" y="9799"/>
                </a:cubicBezTo>
                <a:lnTo>
                  <a:pt x="2307" y="6831"/>
                </a:lnTo>
                <a:cubicBezTo>
                  <a:pt x="2488" y="6573"/>
                  <a:pt x="2708" y="6445"/>
                  <a:pt x="2970" y="6452"/>
                </a:cubicBezTo>
                <a:cubicBezTo>
                  <a:pt x="3233" y="6459"/>
                  <a:pt x="3448" y="6583"/>
                  <a:pt x="3622" y="6831"/>
                </a:cubicBezTo>
                <a:lnTo>
                  <a:pt x="7903" y="13022"/>
                </a:lnTo>
                <a:cubicBezTo>
                  <a:pt x="8082" y="13280"/>
                  <a:pt x="8302" y="13408"/>
                  <a:pt x="8567" y="13408"/>
                </a:cubicBezTo>
                <a:cubicBezTo>
                  <a:pt x="8827" y="13408"/>
                  <a:pt x="9045" y="13280"/>
                  <a:pt x="9221" y="13022"/>
                </a:cubicBezTo>
                <a:lnTo>
                  <a:pt x="17965" y="393"/>
                </a:lnTo>
                <a:cubicBezTo>
                  <a:pt x="18144" y="127"/>
                  <a:pt x="18364" y="0"/>
                  <a:pt x="18629" y="0"/>
                </a:cubicBezTo>
                <a:cubicBezTo>
                  <a:pt x="18888" y="0"/>
                  <a:pt x="19109" y="127"/>
                  <a:pt x="19292" y="393"/>
                </a:cubicBezTo>
                <a:lnTo>
                  <a:pt x="21333" y="3339"/>
                </a:lnTo>
                <a:cubicBezTo>
                  <a:pt x="21511" y="3601"/>
                  <a:pt x="21600" y="3920"/>
                  <a:pt x="21595" y="4299"/>
                </a:cubicBezTo>
                <a:cubicBezTo>
                  <a:pt x="21590" y="4678"/>
                  <a:pt x="21502" y="4993"/>
                  <a:pt x="21333" y="5241"/>
                </a:cubicBezTo>
                <a:lnTo>
                  <a:pt x="10664" y="20665"/>
                </a:lnTo>
                <a:cubicBezTo>
                  <a:pt x="10482" y="20930"/>
                  <a:pt x="10237" y="21146"/>
                  <a:pt x="9929" y="21330"/>
                </a:cubicBezTo>
                <a:cubicBezTo>
                  <a:pt x="9620" y="21511"/>
                  <a:pt x="9339" y="21599"/>
                  <a:pt x="9079" y="21599"/>
                </a:cubicBezTo>
                <a:lnTo>
                  <a:pt x="8043" y="21599"/>
                </a:lnTo>
                <a:close/>
              </a:path>
            </a:pathLst>
          </a:custGeom>
          <a:solidFill>
            <a:schemeClr val="bg1"/>
          </a:solidFill>
          <a:ln>
            <a:noFill/>
          </a:ln>
          <a:effectLst/>
          <a:extLst/>
        </p:spPr>
        <p:txBody>
          <a:bodyPr lIns="76174" tIns="76174" rIns="76174" bIns="76174" anchor="ctr"/>
          <a:lstStyle/>
          <a:p>
            <a:pPr defTabSz="685555">
              <a:defRPr/>
            </a:pPr>
            <a:endParaRPr lang="es-ES" sz="4349"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40" name="AutoShape 39"/>
          <p:cNvSpPr>
            <a:spLocks/>
          </p:cNvSpPr>
          <p:nvPr/>
        </p:nvSpPr>
        <p:spPr bwMode="auto">
          <a:xfrm>
            <a:off x="10708353" y="4392096"/>
            <a:ext cx="602558" cy="602718"/>
          </a:xfrm>
          <a:custGeom>
            <a:avLst/>
            <a:gdLst>
              <a:gd name="T0" fmla="*/ 10797 w 21595"/>
              <a:gd name="T1" fmla="*/ 10800 h 21600"/>
              <a:gd name="T2" fmla="*/ 10797 w 21595"/>
              <a:gd name="T3" fmla="*/ 10800 h 21600"/>
              <a:gd name="T4" fmla="*/ 10797 w 21595"/>
              <a:gd name="T5" fmla="*/ 10800 h 21600"/>
              <a:gd name="T6" fmla="*/ 10797 w 21595"/>
              <a:gd name="T7" fmla="*/ 10800 h 21600"/>
            </a:gdLst>
            <a:ahLst/>
            <a:cxnLst>
              <a:cxn ang="0">
                <a:pos x="T0" y="T1"/>
              </a:cxn>
              <a:cxn ang="0">
                <a:pos x="T2" y="T3"/>
              </a:cxn>
              <a:cxn ang="0">
                <a:pos x="T4" y="T5"/>
              </a:cxn>
              <a:cxn ang="0">
                <a:pos x="T6" y="T7"/>
              </a:cxn>
            </a:cxnLst>
            <a:rect l="0" t="0" r="r" b="b"/>
            <a:pathLst>
              <a:path w="21595" h="21600">
                <a:moveTo>
                  <a:pt x="8043" y="21599"/>
                </a:moveTo>
                <a:cubicBezTo>
                  <a:pt x="7769" y="21599"/>
                  <a:pt x="7477" y="21507"/>
                  <a:pt x="7164" y="21320"/>
                </a:cubicBezTo>
                <a:cubicBezTo>
                  <a:pt x="6850" y="21132"/>
                  <a:pt x="6608" y="20916"/>
                  <a:pt x="6436" y="20665"/>
                </a:cubicBezTo>
                <a:lnTo>
                  <a:pt x="266" y="11697"/>
                </a:lnTo>
                <a:cubicBezTo>
                  <a:pt x="88" y="11439"/>
                  <a:pt x="0" y="11120"/>
                  <a:pt x="0" y="10741"/>
                </a:cubicBezTo>
                <a:cubicBezTo>
                  <a:pt x="0" y="10362"/>
                  <a:pt x="88" y="10047"/>
                  <a:pt x="266" y="9799"/>
                </a:cubicBezTo>
                <a:lnTo>
                  <a:pt x="2307" y="6831"/>
                </a:lnTo>
                <a:cubicBezTo>
                  <a:pt x="2488" y="6573"/>
                  <a:pt x="2708" y="6445"/>
                  <a:pt x="2970" y="6452"/>
                </a:cubicBezTo>
                <a:cubicBezTo>
                  <a:pt x="3233" y="6459"/>
                  <a:pt x="3448" y="6583"/>
                  <a:pt x="3622" y="6831"/>
                </a:cubicBezTo>
                <a:lnTo>
                  <a:pt x="7903" y="13022"/>
                </a:lnTo>
                <a:cubicBezTo>
                  <a:pt x="8082" y="13280"/>
                  <a:pt x="8302" y="13408"/>
                  <a:pt x="8567" y="13408"/>
                </a:cubicBezTo>
                <a:cubicBezTo>
                  <a:pt x="8827" y="13408"/>
                  <a:pt x="9045" y="13280"/>
                  <a:pt x="9221" y="13022"/>
                </a:cubicBezTo>
                <a:lnTo>
                  <a:pt x="17965" y="393"/>
                </a:lnTo>
                <a:cubicBezTo>
                  <a:pt x="18144" y="127"/>
                  <a:pt x="18364" y="0"/>
                  <a:pt x="18629" y="0"/>
                </a:cubicBezTo>
                <a:cubicBezTo>
                  <a:pt x="18888" y="0"/>
                  <a:pt x="19109" y="127"/>
                  <a:pt x="19292" y="393"/>
                </a:cubicBezTo>
                <a:lnTo>
                  <a:pt x="21333" y="3339"/>
                </a:lnTo>
                <a:cubicBezTo>
                  <a:pt x="21511" y="3601"/>
                  <a:pt x="21600" y="3920"/>
                  <a:pt x="21595" y="4299"/>
                </a:cubicBezTo>
                <a:cubicBezTo>
                  <a:pt x="21590" y="4678"/>
                  <a:pt x="21502" y="4993"/>
                  <a:pt x="21333" y="5241"/>
                </a:cubicBezTo>
                <a:lnTo>
                  <a:pt x="10664" y="20665"/>
                </a:lnTo>
                <a:cubicBezTo>
                  <a:pt x="10482" y="20930"/>
                  <a:pt x="10237" y="21146"/>
                  <a:pt x="9929" y="21330"/>
                </a:cubicBezTo>
                <a:cubicBezTo>
                  <a:pt x="9620" y="21511"/>
                  <a:pt x="9339" y="21599"/>
                  <a:pt x="9079" y="21599"/>
                </a:cubicBezTo>
                <a:lnTo>
                  <a:pt x="8043" y="21599"/>
                </a:lnTo>
                <a:close/>
              </a:path>
            </a:pathLst>
          </a:custGeom>
          <a:solidFill>
            <a:schemeClr val="bg1"/>
          </a:solidFill>
          <a:ln>
            <a:noFill/>
          </a:ln>
          <a:effectLst/>
          <a:extLst/>
        </p:spPr>
        <p:txBody>
          <a:bodyPr lIns="76174" tIns="76174" rIns="76174" bIns="76174" anchor="ctr"/>
          <a:lstStyle/>
          <a:p>
            <a:pPr defTabSz="685555">
              <a:defRPr/>
            </a:pPr>
            <a:endParaRPr lang="es-ES" sz="4349"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41" name="AutoShape 39"/>
          <p:cNvSpPr>
            <a:spLocks/>
          </p:cNvSpPr>
          <p:nvPr/>
        </p:nvSpPr>
        <p:spPr bwMode="auto">
          <a:xfrm>
            <a:off x="7189206" y="8262190"/>
            <a:ext cx="602558" cy="602718"/>
          </a:xfrm>
          <a:custGeom>
            <a:avLst/>
            <a:gdLst>
              <a:gd name="T0" fmla="*/ 10797 w 21595"/>
              <a:gd name="T1" fmla="*/ 10800 h 21600"/>
              <a:gd name="T2" fmla="*/ 10797 w 21595"/>
              <a:gd name="T3" fmla="*/ 10800 h 21600"/>
              <a:gd name="T4" fmla="*/ 10797 w 21595"/>
              <a:gd name="T5" fmla="*/ 10800 h 21600"/>
              <a:gd name="T6" fmla="*/ 10797 w 21595"/>
              <a:gd name="T7" fmla="*/ 10800 h 21600"/>
            </a:gdLst>
            <a:ahLst/>
            <a:cxnLst>
              <a:cxn ang="0">
                <a:pos x="T0" y="T1"/>
              </a:cxn>
              <a:cxn ang="0">
                <a:pos x="T2" y="T3"/>
              </a:cxn>
              <a:cxn ang="0">
                <a:pos x="T4" y="T5"/>
              </a:cxn>
              <a:cxn ang="0">
                <a:pos x="T6" y="T7"/>
              </a:cxn>
            </a:cxnLst>
            <a:rect l="0" t="0" r="r" b="b"/>
            <a:pathLst>
              <a:path w="21595" h="21600">
                <a:moveTo>
                  <a:pt x="8043" y="21599"/>
                </a:moveTo>
                <a:cubicBezTo>
                  <a:pt x="7769" y="21599"/>
                  <a:pt x="7477" y="21507"/>
                  <a:pt x="7164" y="21320"/>
                </a:cubicBezTo>
                <a:cubicBezTo>
                  <a:pt x="6850" y="21132"/>
                  <a:pt x="6608" y="20916"/>
                  <a:pt x="6436" y="20665"/>
                </a:cubicBezTo>
                <a:lnTo>
                  <a:pt x="266" y="11697"/>
                </a:lnTo>
                <a:cubicBezTo>
                  <a:pt x="88" y="11439"/>
                  <a:pt x="0" y="11120"/>
                  <a:pt x="0" y="10741"/>
                </a:cubicBezTo>
                <a:cubicBezTo>
                  <a:pt x="0" y="10362"/>
                  <a:pt x="88" y="10047"/>
                  <a:pt x="266" y="9799"/>
                </a:cubicBezTo>
                <a:lnTo>
                  <a:pt x="2307" y="6831"/>
                </a:lnTo>
                <a:cubicBezTo>
                  <a:pt x="2488" y="6573"/>
                  <a:pt x="2708" y="6445"/>
                  <a:pt x="2970" y="6452"/>
                </a:cubicBezTo>
                <a:cubicBezTo>
                  <a:pt x="3233" y="6459"/>
                  <a:pt x="3448" y="6583"/>
                  <a:pt x="3622" y="6831"/>
                </a:cubicBezTo>
                <a:lnTo>
                  <a:pt x="7903" y="13022"/>
                </a:lnTo>
                <a:cubicBezTo>
                  <a:pt x="8082" y="13280"/>
                  <a:pt x="8302" y="13408"/>
                  <a:pt x="8567" y="13408"/>
                </a:cubicBezTo>
                <a:cubicBezTo>
                  <a:pt x="8827" y="13408"/>
                  <a:pt x="9045" y="13280"/>
                  <a:pt x="9221" y="13022"/>
                </a:cubicBezTo>
                <a:lnTo>
                  <a:pt x="17965" y="393"/>
                </a:lnTo>
                <a:cubicBezTo>
                  <a:pt x="18144" y="127"/>
                  <a:pt x="18364" y="0"/>
                  <a:pt x="18629" y="0"/>
                </a:cubicBezTo>
                <a:cubicBezTo>
                  <a:pt x="18888" y="0"/>
                  <a:pt x="19109" y="127"/>
                  <a:pt x="19292" y="393"/>
                </a:cubicBezTo>
                <a:lnTo>
                  <a:pt x="21333" y="3339"/>
                </a:lnTo>
                <a:cubicBezTo>
                  <a:pt x="21511" y="3601"/>
                  <a:pt x="21600" y="3920"/>
                  <a:pt x="21595" y="4299"/>
                </a:cubicBezTo>
                <a:cubicBezTo>
                  <a:pt x="21590" y="4678"/>
                  <a:pt x="21502" y="4993"/>
                  <a:pt x="21333" y="5241"/>
                </a:cubicBezTo>
                <a:lnTo>
                  <a:pt x="10664" y="20665"/>
                </a:lnTo>
                <a:cubicBezTo>
                  <a:pt x="10482" y="20930"/>
                  <a:pt x="10237" y="21146"/>
                  <a:pt x="9929" y="21330"/>
                </a:cubicBezTo>
                <a:cubicBezTo>
                  <a:pt x="9620" y="21511"/>
                  <a:pt x="9339" y="21599"/>
                  <a:pt x="9079" y="21599"/>
                </a:cubicBezTo>
                <a:lnTo>
                  <a:pt x="8043" y="21599"/>
                </a:lnTo>
                <a:close/>
              </a:path>
            </a:pathLst>
          </a:custGeom>
          <a:solidFill>
            <a:schemeClr val="bg1"/>
          </a:solidFill>
          <a:ln>
            <a:noFill/>
          </a:ln>
          <a:effectLst/>
          <a:extLst/>
        </p:spPr>
        <p:txBody>
          <a:bodyPr lIns="76174" tIns="76174" rIns="76174" bIns="76174" anchor="ctr"/>
          <a:lstStyle/>
          <a:p>
            <a:pPr defTabSz="685555">
              <a:defRPr/>
            </a:pPr>
            <a:endParaRPr lang="es-ES" sz="4349"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42" name="AutoShape 39"/>
          <p:cNvSpPr>
            <a:spLocks/>
          </p:cNvSpPr>
          <p:nvPr/>
        </p:nvSpPr>
        <p:spPr bwMode="auto">
          <a:xfrm>
            <a:off x="14276273" y="4436191"/>
            <a:ext cx="602558" cy="602718"/>
          </a:xfrm>
          <a:custGeom>
            <a:avLst/>
            <a:gdLst>
              <a:gd name="T0" fmla="*/ 10797 w 21595"/>
              <a:gd name="T1" fmla="*/ 10800 h 21600"/>
              <a:gd name="T2" fmla="*/ 10797 w 21595"/>
              <a:gd name="T3" fmla="*/ 10800 h 21600"/>
              <a:gd name="T4" fmla="*/ 10797 w 21595"/>
              <a:gd name="T5" fmla="*/ 10800 h 21600"/>
              <a:gd name="T6" fmla="*/ 10797 w 21595"/>
              <a:gd name="T7" fmla="*/ 10800 h 21600"/>
            </a:gdLst>
            <a:ahLst/>
            <a:cxnLst>
              <a:cxn ang="0">
                <a:pos x="T0" y="T1"/>
              </a:cxn>
              <a:cxn ang="0">
                <a:pos x="T2" y="T3"/>
              </a:cxn>
              <a:cxn ang="0">
                <a:pos x="T4" y="T5"/>
              </a:cxn>
              <a:cxn ang="0">
                <a:pos x="T6" y="T7"/>
              </a:cxn>
            </a:cxnLst>
            <a:rect l="0" t="0" r="r" b="b"/>
            <a:pathLst>
              <a:path w="21595" h="21600">
                <a:moveTo>
                  <a:pt x="8043" y="21599"/>
                </a:moveTo>
                <a:cubicBezTo>
                  <a:pt x="7769" y="21599"/>
                  <a:pt x="7477" y="21507"/>
                  <a:pt x="7164" y="21320"/>
                </a:cubicBezTo>
                <a:cubicBezTo>
                  <a:pt x="6850" y="21132"/>
                  <a:pt x="6608" y="20916"/>
                  <a:pt x="6436" y="20665"/>
                </a:cubicBezTo>
                <a:lnTo>
                  <a:pt x="266" y="11697"/>
                </a:lnTo>
                <a:cubicBezTo>
                  <a:pt x="88" y="11439"/>
                  <a:pt x="0" y="11120"/>
                  <a:pt x="0" y="10741"/>
                </a:cubicBezTo>
                <a:cubicBezTo>
                  <a:pt x="0" y="10362"/>
                  <a:pt x="88" y="10047"/>
                  <a:pt x="266" y="9799"/>
                </a:cubicBezTo>
                <a:lnTo>
                  <a:pt x="2307" y="6831"/>
                </a:lnTo>
                <a:cubicBezTo>
                  <a:pt x="2488" y="6573"/>
                  <a:pt x="2708" y="6445"/>
                  <a:pt x="2970" y="6452"/>
                </a:cubicBezTo>
                <a:cubicBezTo>
                  <a:pt x="3233" y="6459"/>
                  <a:pt x="3448" y="6583"/>
                  <a:pt x="3622" y="6831"/>
                </a:cubicBezTo>
                <a:lnTo>
                  <a:pt x="7903" y="13022"/>
                </a:lnTo>
                <a:cubicBezTo>
                  <a:pt x="8082" y="13280"/>
                  <a:pt x="8302" y="13408"/>
                  <a:pt x="8567" y="13408"/>
                </a:cubicBezTo>
                <a:cubicBezTo>
                  <a:pt x="8827" y="13408"/>
                  <a:pt x="9045" y="13280"/>
                  <a:pt x="9221" y="13022"/>
                </a:cubicBezTo>
                <a:lnTo>
                  <a:pt x="17965" y="393"/>
                </a:lnTo>
                <a:cubicBezTo>
                  <a:pt x="18144" y="127"/>
                  <a:pt x="18364" y="0"/>
                  <a:pt x="18629" y="0"/>
                </a:cubicBezTo>
                <a:cubicBezTo>
                  <a:pt x="18888" y="0"/>
                  <a:pt x="19109" y="127"/>
                  <a:pt x="19292" y="393"/>
                </a:cubicBezTo>
                <a:lnTo>
                  <a:pt x="21333" y="3339"/>
                </a:lnTo>
                <a:cubicBezTo>
                  <a:pt x="21511" y="3601"/>
                  <a:pt x="21600" y="3920"/>
                  <a:pt x="21595" y="4299"/>
                </a:cubicBezTo>
                <a:cubicBezTo>
                  <a:pt x="21590" y="4678"/>
                  <a:pt x="21502" y="4993"/>
                  <a:pt x="21333" y="5241"/>
                </a:cubicBezTo>
                <a:lnTo>
                  <a:pt x="10664" y="20665"/>
                </a:lnTo>
                <a:cubicBezTo>
                  <a:pt x="10482" y="20930"/>
                  <a:pt x="10237" y="21146"/>
                  <a:pt x="9929" y="21330"/>
                </a:cubicBezTo>
                <a:cubicBezTo>
                  <a:pt x="9620" y="21511"/>
                  <a:pt x="9339" y="21599"/>
                  <a:pt x="9079" y="21599"/>
                </a:cubicBezTo>
                <a:lnTo>
                  <a:pt x="8043" y="21599"/>
                </a:lnTo>
                <a:close/>
              </a:path>
            </a:pathLst>
          </a:custGeom>
          <a:solidFill>
            <a:schemeClr val="bg1"/>
          </a:solidFill>
          <a:ln>
            <a:noFill/>
          </a:ln>
          <a:effectLst/>
          <a:extLst/>
        </p:spPr>
        <p:txBody>
          <a:bodyPr lIns="76174" tIns="76174" rIns="76174" bIns="76174" anchor="ctr"/>
          <a:lstStyle/>
          <a:p>
            <a:pPr defTabSz="685555">
              <a:defRPr/>
            </a:pPr>
            <a:endParaRPr lang="es-ES" sz="4349"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43" name="AutoShape 39"/>
          <p:cNvSpPr>
            <a:spLocks/>
          </p:cNvSpPr>
          <p:nvPr/>
        </p:nvSpPr>
        <p:spPr bwMode="auto">
          <a:xfrm>
            <a:off x="10830547" y="8340885"/>
            <a:ext cx="602558" cy="602718"/>
          </a:xfrm>
          <a:custGeom>
            <a:avLst/>
            <a:gdLst>
              <a:gd name="T0" fmla="*/ 10797 w 21595"/>
              <a:gd name="T1" fmla="*/ 10800 h 21600"/>
              <a:gd name="T2" fmla="*/ 10797 w 21595"/>
              <a:gd name="T3" fmla="*/ 10800 h 21600"/>
              <a:gd name="T4" fmla="*/ 10797 w 21595"/>
              <a:gd name="T5" fmla="*/ 10800 h 21600"/>
              <a:gd name="T6" fmla="*/ 10797 w 21595"/>
              <a:gd name="T7" fmla="*/ 10800 h 21600"/>
            </a:gdLst>
            <a:ahLst/>
            <a:cxnLst>
              <a:cxn ang="0">
                <a:pos x="T0" y="T1"/>
              </a:cxn>
              <a:cxn ang="0">
                <a:pos x="T2" y="T3"/>
              </a:cxn>
              <a:cxn ang="0">
                <a:pos x="T4" y="T5"/>
              </a:cxn>
              <a:cxn ang="0">
                <a:pos x="T6" y="T7"/>
              </a:cxn>
            </a:cxnLst>
            <a:rect l="0" t="0" r="r" b="b"/>
            <a:pathLst>
              <a:path w="21595" h="21600">
                <a:moveTo>
                  <a:pt x="8043" y="21599"/>
                </a:moveTo>
                <a:cubicBezTo>
                  <a:pt x="7769" y="21599"/>
                  <a:pt x="7477" y="21507"/>
                  <a:pt x="7164" y="21320"/>
                </a:cubicBezTo>
                <a:cubicBezTo>
                  <a:pt x="6850" y="21132"/>
                  <a:pt x="6608" y="20916"/>
                  <a:pt x="6436" y="20665"/>
                </a:cubicBezTo>
                <a:lnTo>
                  <a:pt x="266" y="11697"/>
                </a:lnTo>
                <a:cubicBezTo>
                  <a:pt x="88" y="11439"/>
                  <a:pt x="0" y="11120"/>
                  <a:pt x="0" y="10741"/>
                </a:cubicBezTo>
                <a:cubicBezTo>
                  <a:pt x="0" y="10362"/>
                  <a:pt x="88" y="10047"/>
                  <a:pt x="266" y="9799"/>
                </a:cubicBezTo>
                <a:lnTo>
                  <a:pt x="2307" y="6831"/>
                </a:lnTo>
                <a:cubicBezTo>
                  <a:pt x="2488" y="6573"/>
                  <a:pt x="2708" y="6445"/>
                  <a:pt x="2970" y="6452"/>
                </a:cubicBezTo>
                <a:cubicBezTo>
                  <a:pt x="3233" y="6459"/>
                  <a:pt x="3448" y="6583"/>
                  <a:pt x="3622" y="6831"/>
                </a:cubicBezTo>
                <a:lnTo>
                  <a:pt x="7903" y="13022"/>
                </a:lnTo>
                <a:cubicBezTo>
                  <a:pt x="8082" y="13280"/>
                  <a:pt x="8302" y="13408"/>
                  <a:pt x="8567" y="13408"/>
                </a:cubicBezTo>
                <a:cubicBezTo>
                  <a:pt x="8827" y="13408"/>
                  <a:pt x="9045" y="13280"/>
                  <a:pt x="9221" y="13022"/>
                </a:cubicBezTo>
                <a:lnTo>
                  <a:pt x="17965" y="393"/>
                </a:lnTo>
                <a:cubicBezTo>
                  <a:pt x="18144" y="127"/>
                  <a:pt x="18364" y="0"/>
                  <a:pt x="18629" y="0"/>
                </a:cubicBezTo>
                <a:cubicBezTo>
                  <a:pt x="18888" y="0"/>
                  <a:pt x="19109" y="127"/>
                  <a:pt x="19292" y="393"/>
                </a:cubicBezTo>
                <a:lnTo>
                  <a:pt x="21333" y="3339"/>
                </a:lnTo>
                <a:cubicBezTo>
                  <a:pt x="21511" y="3601"/>
                  <a:pt x="21600" y="3920"/>
                  <a:pt x="21595" y="4299"/>
                </a:cubicBezTo>
                <a:cubicBezTo>
                  <a:pt x="21590" y="4678"/>
                  <a:pt x="21502" y="4993"/>
                  <a:pt x="21333" y="5241"/>
                </a:cubicBezTo>
                <a:lnTo>
                  <a:pt x="10664" y="20665"/>
                </a:lnTo>
                <a:cubicBezTo>
                  <a:pt x="10482" y="20930"/>
                  <a:pt x="10237" y="21146"/>
                  <a:pt x="9929" y="21330"/>
                </a:cubicBezTo>
                <a:cubicBezTo>
                  <a:pt x="9620" y="21511"/>
                  <a:pt x="9339" y="21599"/>
                  <a:pt x="9079" y="21599"/>
                </a:cubicBezTo>
                <a:lnTo>
                  <a:pt x="8043" y="21599"/>
                </a:lnTo>
                <a:close/>
              </a:path>
            </a:pathLst>
          </a:custGeom>
          <a:solidFill>
            <a:schemeClr val="bg1"/>
          </a:solidFill>
          <a:ln>
            <a:noFill/>
          </a:ln>
          <a:effectLst/>
          <a:extLst/>
        </p:spPr>
        <p:txBody>
          <a:bodyPr lIns="76174" tIns="76174" rIns="76174" bIns="76174" anchor="ctr"/>
          <a:lstStyle/>
          <a:p>
            <a:pPr defTabSz="685555">
              <a:defRPr/>
            </a:pPr>
            <a:endParaRPr lang="es-ES" sz="4349"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44" name="AutoShape 39"/>
          <p:cNvSpPr>
            <a:spLocks/>
          </p:cNvSpPr>
          <p:nvPr/>
        </p:nvSpPr>
        <p:spPr bwMode="auto">
          <a:xfrm>
            <a:off x="14310804" y="8262460"/>
            <a:ext cx="602558" cy="602718"/>
          </a:xfrm>
          <a:custGeom>
            <a:avLst/>
            <a:gdLst>
              <a:gd name="T0" fmla="*/ 10797 w 21595"/>
              <a:gd name="T1" fmla="*/ 10800 h 21600"/>
              <a:gd name="T2" fmla="*/ 10797 w 21595"/>
              <a:gd name="T3" fmla="*/ 10800 h 21600"/>
              <a:gd name="T4" fmla="*/ 10797 w 21595"/>
              <a:gd name="T5" fmla="*/ 10800 h 21600"/>
              <a:gd name="T6" fmla="*/ 10797 w 21595"/>
              <a:gd name="T7" fmla="*/ 10800 h 21600"/>
            </a:gdLst>
            <a:ahLst/>
            <a:cxnLst>
              <a:cxn ang="0">
                <a:pos x="T0" y="T1"/>
              </a:cxn>
              <a:cxn ang="0">
                <a:pos x="T2" y="T3"/>
              </a:cxn>
              <a:cxn ang="0">
                <a:pos x="T4" y="T5"/>
              </a:cxn>
              <a:cxn ang="0">
                <a:pos x="T6" y="T7"/>
              </a:cxn>
            </a:cxnLst>
            <a:rect l="0" t="0" r="r" b="b"/>
            <a:pathLst>
              <a:path w="21595" h="21600">
                <a:moveTo>
                  <a:pt x="8043" y="21599"/>
                </a:moveTo>
                <a:cubicBezTo>
                  <a:pt x="7769" y="21599"/>
                  <a:pt x="7477" y="21507"/>
                  <a:pt x="7164" y="21320"/>
                </a:cubicBezTo>
                <a:cubicBezTo>
                  <a:pt x="6850" y="21132"/>
                  <a:pt x="6608" y="20916"/>
                  <a:pt x="6436" y="20665"/>
                </a:cubicBezTo>
                <a:lnTo>
                  <a:pt x="266" y="11697"/>
                </a:lnTo>
                <a:cubicBezTo>
                  <a:pt x="88" y="11439"/>
                  <a:pt x="0" y="11120"/>
                  <a:pt x="0" y="10741"/>
                </a:cubicBezTo>
                <a:cubicBezTo>
                  <a:pt x="0" y="10362"/>
                  <a:pt x="88" y="10047"/>
                  <a:pt x="266" y="9799"/>
                </a:cubicBezTo>
                <a:lnTo>
                  <a:pt x="2307" y="6831"/>
                </a:lnTo>
                <a:cubicBezTo>
                  <a:pt x="2488" y="6573"/>
                  <a:pt x="2708" y="6445"/>
                  <a:pt x="2970" y="6452"/>
                </a:cubicBezTo>
                <a:cubicBezTo>
                  <a:pt x="3233" y="6459"/>
                  <a:pt x="3448" y="6583"/>
                  <a:pt x="3622" y="6831"/>
                </a:cubicBezTo>
                <a:lnTo>
                  <a:pt x="7903" y="13022"/>
                </a:lnTo>
                <a:cubicBezTo>
                  <a:pt x="8082" y="13280"/>
                  <a:pt x="8302" y="13408"/>
                  <a:pt x="8567" y="13408"/>
                </a:cubicBezTo>
                <a:cubicBezTo>
                  <a:pt x="8827" y="13408"/>
                  <a:pt x="9045" y="13280"/>
                  <a:pt x="9221" y="13022"/>
                </a:cubicBezTo>
                <a:lnTo>
                  <a:pt x="17965" y="393"/>
                </a:lnTo>
                <a:cubicBezTo>
                  <a:pt x="18144" y="127"/>
                  <a:pt x="18364" y="0"/>
                  <a:pt x="18629" y="0"/>
                </a:cubicBezTo>
                <a:cubicBezTo>
                  <a:pt x="18888" y="0"/>
                  <a:pt x="19109" y="127"/>
                  <a:pt x="19292" y="393"/>
                </a:cubicBezTo>
                <a:lnTo>
                  <a:pt x="21333" y="3339"/>
                </a:lnTo>
                <a:cubicBezTo>
                  <a:pt x="21511" y="3601"/>
                  <a:pt x="21600" y="3920"/>
                  <a:pt x="21595" y="4299"/>
                </a:cubicBezTo>
                <a:cubicBezTo>
                  <a:pt x="21590" y="4678"/>
                  <a:pt x="21502" y="4993"/>
                  <a:pt x="21333" y="5241"/>
                </a:cubicBezTo>
                <a:lnTo>
                  <a:pt x="10664" y="20665"/>
                </a:lnTo>
                <a:cubicBezTo>
                  <a:pt x="10482" y="20930"/>
                  <a:pt x="10237" y="21146"/>
                  <a:pt x="9929" y="21330"/>
                </a:cubicBezTo>
                <a:cubicBezTo>
                  <a:pt x="9620" y="21511"/>
                  <a:pt x="9339" y="21599"/>
                  <a:pt x="9079" y="21599"/>
                </a:cubicBezTo>
                <a:lnTo>
                  <a:pt x="8043" y="21599"/>
                </a:lnTo>
                <a:close/>
              </a:path>
            </a:pathLst>
          </a:custGeom>
          <a:solidFill>
            <a:schemeClr val="bg1"/>
          </a:solidFill>
          <a:ln>
            <a:noFill/>
          </a:ln>
          <a:effectLst/>
          <a:extLst/>
        </p:spPr>
        <p:txBody>
          <a:bodyPr lIns="76174" tIns="76174" rIns="76174" bIns="76174" anchor="ctr"/>
          <a:lstStyle/>
          <a:p>
            <a:pPr defTabSz="685555">
              <a:defRPr/>
            </a:pPr>
            <a:endParaRPr lang="es-ES" sz="4349" dirty="0">
              <a:solidFill>
                <a:schemeClr val="bg1"/>
              </a:solidFill>
              <a:effectLst>
                <a:outerShdw blurRad="38100" dist="38100" dir="2700000" algn="tl">
                  <a:srgbClr val="000000"/>
                </a:outerShdw>
              </a:effectLst>
              <a:latin typeface="Gill Sans" charset="0"/>
              <a:cs typeface="Gill Sans" charset="0"/>
              <a:sym typeface="Gill Sans" charset="0"/>
            </a:endParaRPr>
          </a:p>
        </p:txBody>
      </p:sp>
    </p:spTree>
    <p:extLst>
      <p:ext uri="{BB962C8B-B14F-4D97-AF65-F5344CB8AC3E}">
        <p14:creationId xmlns:p14="http://schemas.microsoft.com/office/powerpoint/2010/main" val="7789262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24"/>
          <p:cNvSpPr/>
          <p:nvPr/>
        </p:nvSpPr>
        <p:spPr>
          <a:xfrm>
            <a:off x="13422244" y="9563054"/>
            <a:ext cx="1121504" cy="112135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37149" tIns="68575" rIns="137149" bIns="68575" rtlCol="0" anchor="ctr"/>
          <a:lstStyle/>
          <a:p>
            <a:pPr algn="ctr"/>
            <a:endParaRPr lang="en-US" sz="3600" dirty="0"/>
          </a:p>
        </p:txBody>
      </p:sp>
      <p:sp>
        <p:nvSpPr>
          <p:cNvPr id="28" name="AutoShape 3"/>
          <p:cNvSpPr>
            <a:spLocks/>
          </p:cNvSpPr>
          <p:nvPr/>
        </p:nvSpPr>
        <p:spPr bwMode="auto">
          <a:xfrm>
            <a:off x="1617911" y="2654251"/>
            <a:ext cx="15546055" cy="2457137"/>
          </a:xfrm>
          <a:custGeom>
            <a:avLst/>
            <a:gdLst>
              <a:gd name="T0" fmla="*/ 0 w 21600"/>
              <a:gd name="T1" fmla="*/ 19956 h 21600"/>
              <a:gd name="T2" fmla="*/ 0 w 21600"/>
              <a:gd name="T3" fmla="*/ 1644 h 21600"/>
              <a:gd name="T4" fmla="*/ 2087 w 21600"/>
              <a:gd name="T5" fmla="*/ 0 h 21600"/>
              <a:gd name="T6" fmla="*/ 19513 w 21600"/>
              <a:gd name="T7" fmla="*/ 0 h 21600"/>
              <a:gd name="T8" fmla="*/ 21600 w 21600"/>
              <a:gd name="T9" fmla="*/ 1644 h 21600"/>
              <a:gd name="T10" fmla="*/ 21600 w 21600"/>
              <a:gd name="T11" fmla="*/ 19956 h 21600"/>
              <a:gd name="T12" fmla="*/ 19513 w 21600"/>
              <a:gd name="T13" fmla="*/ 21600 h 21600"/>
              <a:gd name="T14" fmla="*/ 2087 w 21600"/>
              <a:gd name="T15" fmla="*/ 21600 h 21600"/>
              <a:gd name="T16" fmla="*/ 0 w 21600"/>
              <a:gd name="T17" fmla="*/ 19956 h 21600"/>
              <a:gd name="T18" fmla="*/ 0 w 21600"/>
              <a:gd name="T19" fmla="*/ 1995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600" h="21600">
                <a:moveTo>
                  <a:pt x="0" y="19956"/>
                </a:moveTo>
                <a:lnTo>
                  <a:pt x="0" y="1644"/>
                </a:lnTo>
                <a:cubicBezTo>
                  <a:pt x="0" y="736"/>
                  <a:pt x="934" y="0"/>
                  <a:pt x="2087" y="0"/>
                </a:cubicBezTo>
                <a:lnTo>
                  <a:pt x="19513" y="0"/>
                </a:lnTo>
                <a:cubicBezTo>
                  <a:pt x="20666" y="0"/>
                  <a:pt x="21600" y="736"/>
                  <a:pt x="21600" y="1644"/>
                </a:cubicBezTo>
                <a:lnTo>
                  <a:pt x="21600" y="19956"/>
                </a:lnTo>
                <a:cubicBezTo>
                  <a:pt x="21600" y="20864"/>
                  <a:pt x="20666" y="21600"/>
                  <a:pt x="19513" y="21600"/>
                </a:cubicBezTo>
                <a:lnTo>
                  <a:pt x="2087" y="21600"/>
                </a:lnTo>
                <a:cubicBezTo>
                  <a:pt x="934" y="21600"/>
                  <a:pt x="0" y="20864"/>
                  <a:pt x="0" y="19956"/>
                </a:cubicBezTo>
                <a:close/>
                <a:moveTo>
                  <a:pt x="0" y="19956"/>
                </a:moveTo>
              </a:path>
            </a:pathLst>
          </a:custGeom>
          <a:solidFill>
            <a:schemeClr val="bg2">
              <a:lumMod val="95000"/>
            </a:schemeClr>
          </a:solidFill>
          <a:ln>
            <a:noFill/>
          </a:ln>
          <a:extLst/>
        </p:spPr>
        <p:txBody>
          <a:bodyPr lIns="0" tIns="0" rIns="0" bIns="0"/>
          <a:lstStyle/>
          <a:p>
            <a:endParaRPr lang="en-US" sz="3600" dirty="0"/>
          </a:p>
        </p:txBody>
      </p:sp>
      <p:sp>
        <p:nvSpPr>
          <p:cNvPr id="29" name="TextBox 28"/>
          <p:cNvSpPr txBox="1"/>
          <p:nvPr/>
        </p:nvSpPr>
        <p:spPr>
          <a:xfrm>
            <a:off x="2072583" y="3027422"/>
            <a:ext cx="14592516" cy="1569660"/>
          </a:xfrm>
          <a:prstGeom prst="rect">
            <a:avLst/>
          </a:prstGeom>
          <a:noFill/>
        </p:spPr>
        <p:txBody>
          <a:bodyPr wrap="square" rtlCol="0">
            <a:spAutoFit/>
          </a:bodyPr>
          <a:lstStyle/>
          <a:p>
            <a:r>
              <a:rPr lang="en-US" sz="3200" b="1" dirty="0">
                <a:solidFill>
                  <a:schemeClr val="accent2">
                    <a:lumMod val="75000"/>
                  </a:schemeClr>
                </a:solidFill>
                <a:latin typeface="Calibri" charset="0"/>
                <a:ea typeface="Calibri" charset="0"/>
                <a:cs typeface="Calibri" charset="0"/>
              </a:rPr>
              <a:t>Ethics</a:t>
            </a:r>
            <a:r>
              <a:rPr lang="en-US" sz="3200" dirty="0">
                <a:solidFill>
                  <a:schemeClr val="accent2">
                    <a:lumMod val="75000"/>
                  </a:schemeClr>
                </a:solidFill>
                <a:latin typeface="Calibri" charset="0"/>
                <a:ea typeface="Calibri" charset="0"/>
                <a:cs typeface="Calibri" charset="0"/>
              </a:rPr>
              <a:t> is about how we lead and live our lives personally and professionally</a:t>
            </a:r>
            <a:r>
              <a:rPr lang="en-US" sz="3200" dirty="0" smtClean="0">
                <a:solidFill>
                  <a:schemeClr val="accent2">
                    <a:lumMod val="75000"/>
                  </a:schemeClr>
                </a:solidFill>
                <a:latin typeface="Calibri" charset="0"/>
                <a:ea typeface="Calibri" charset="0"/>
                <a:cs typeface="Calibri" charset="0"/>
              </a:rPr>
              <a:t>.</a:t>
            </a:r>
          </a:p>
          <a:p>
            <a:endParaRPr lang="en-US" sz="3200" dirty="0">
              <a:solidFill>
                <a:schemeClr val="accent2">
                  <a:lumMod val="75000"/>
                </a:schemeClr>
              </a:solidFill>
              <a:latin typeface="Calibri" charset="0"/>
              <a:ea typeface="Calibri" charset="0"/>
              <a:cs typeface="Calibri" charset="0"/>
            </a:endParaRPr>
          </a:p>
          <a:p>
            <a:r>
              <a:rPr lang="en-US" sz="3200" b="1" dirty="0">
                <a:solidFill>
                  <a:schemeClr val="accent2">
                    <a:lumMod val="75000"/>
                  </a:schemeClr>
                </a:solidFill>
                <a:latin typeface="Calibri" charset="0"/>
                <a:ea typeface="Calibri" charset="0"/>
                <a:cs typeface="Calibri" charset="0"/>
              </a:rPr>
              <a:t>Reputation </a:t>
            </a:r>
            <a:r>
              <a:rPr lang="en-US" sz="3200" dirty="0">
                <a:solidFill>
                  <a:schemeClr val="accent2">
                    <a:lumMod val="75000"/>
                  </a:schemeClr>
                </a:solidFill>
                <a:latin typeface="Calibri" charset="0"/>
                <a:ea typeface="Calibri" charset="0"/>
                <a:cs typeface="Calibri" charset="0"/>
              </a:rPr>
              <a:t>is who they think you are. </a:t>
            </a:r>
            <a:r>
              <a:rPr lang="en-US" sz="3200" dirty="0" smtClean="0">
                <a:solidFill>
                  <a:schemeClr val="accent2">
                    <a:lumMod val="75000"/>
                  </a:schemeClr>
                </a:solidFill>
                <a:latin typeface="Calibri" charset="0"/>
                <a:ea typeface="Calibri" charset="0"/>
                <a:cs typeface="Calibri" charset="0"/>
              </a:rPr>
              <a:t>Character </a:t>
            </a:r>
            <a:r>
              <a:rPr lang="en-US" sz="3200" dirty="0">
                <a:solidFill>
                  <a:schemeClr val="accent2">
                    <a:lumMod val="75000"/>
                  </a:schemeClr>
                </a:solidFill>
                <a:latin typeface="Calibri" charset="0"/>
                <a:ea typeface="Calibri" charset="0"/>
                <a:cs typeface="Calibri" charset="0"/>
              </a:rPr>
              <a:t>is who you really are.</a:t>
            </a:r>
          </a:p>
        </p:txBody>
      </p:sp>
      <p:sp>
        <p:nvSpPr>
          <p:cNvPr id="54" name="Freeform 1"/>
          <p:cNvSpPr>
            <a:spLocks noChangeArrowheads="1"/>
          </p:cNvSpPr>
          <p:nvPr/>
        </p:nvSpPr>
        <p:spPr bwMode="auto">
          <a:xfrm>
            <a:off x="11413590" y="5975987"/>
            <a:ext cx="639516" cy="1012985"/>
          </a:xfrm>
          <a:custGeom>
            <a:avLst/>
            <a:gdLst>
              <a:gd name="T0" fmla="*/ 93 w 1282"/>
              <a:gd name="T1" fmla="*/ 344 h 2032"/>
              <a:gd name="T2" fmla="*/ 93 w 1282"/>
              <a:gd name="T3" fmla="*/ 344 h 2032"/>
              <a:gd name="T4" fmla="*/ 750 w 1282"/>
              <a:gd name="T5" fmla="*/ 1000 h 2032"/>
              <a:gd name="T6" fmla="*/ 93 w 1282"/>
              <a:gd name="T7" fmla="*/ 1656 h 2032"/>
              <a:gd name="T8" fmla="*/ 93 w 1282"/>
              <a:gd name="T9" fmla="*/ 1937 h 2032"/>
              <a:gd name="T10" fmla="*/ 375 w 1282"/>
              <a:gd name="T11" fmla="*/ 1937 h 2032"/>
              <a:gd name="T12" fmla="*/ 1281 w 1282"/>
              <a:gd name="T13" fmla="*/ 1000 h 2032"/>
              <a:gd name="T14" fmla="*/ 375 w 1282"/>
              <a:gd name="T15" fmla="*/ 94 h 2032"/>
              <a:gd name="T16" fmla="*/ 93 w 1282"/>
              <a:gd name="T17" fmla="*/ 94 h 2032"/>
              <a:gd name="T18" fmla="*/ 31 w 1282"/>
              <a:gd name="T19" fmla="*/ 219 h 2032"/>
              <a:gd name="T20" fmla="*/ 93 w 1282"/>
              <a:gd name="T21" fmla="*/ 344 h 2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37149" tIns="68575" rIns="137149" bIns="68575" anchor="ctr"/>
          <a:lstStyle/>
          <a:p>
            <a:endParaRPr lang="en-US" sz="3600" dirty="0"/>
          </a:p>
        </p:txBody>
      </p:sp>
      <p:sp>
        <p:nvSpPr>
          <p:cNvPr id="55" name="Freeform 27"/>
          <p:cNvSpPr>
            <a:spLocks noChangeArrowheads="1"/>
          </p:cNvSpPr>
          <p:nvPr/>
        </p:nvSpPr>
        <p:spPr bwMode="auto">
          <a:xfrm>
            <a:off x="14638502" y="9588454"/>
            <a:ext cx="639517" cy="997604"/>
          </a:xfrm>
          <a:custGeom>
            <a:avLst/>
            <a:gdLst>
              <a:gd name="T0" fmla="*/ 1219 w 1283"/>
              <a:gd name="T1" fmla="*/ 1656 h 2001"/>
              <a:gd name="T2" fmla="*/ 1219 w 1283"/>
              <a:gd name="T3" fmla="*/ 1656 h 2001"/>
              <a:gd name="T4" fmla="*/ 563 w 1283"/>
              <a:gd name="T5" fmla="*/ 1000 h 2001"/>
              <a:gd name="T6" fmla="*/ 1219 w 1283"/>
              <a:gd name="T7" fmla="*/ 344 h 2001"/>
              <a:gd name="T8" fmla="*/ 1219 w 1283"/>
              <a:gd name="T9" fmla="*/ 63 h 2001"/>
              <a:gd name="T10" fmla="*/ 938 w 1283"/>
              <a:gd name="T11" fmla="*/ 63 h 2001"/>
              <a:gd name="T12" fmla="*/ 0 w 1283"/>
              <a:gd name="T13" fmla="*/ 1000 h 2001"/>
              <a:gd name="T14" fmla="*/ 938 w 1283"/>
              <a:gd name="T15" fmla="*/ 1938 h 2001"/>
              <a:gd name="T16" fmla="*/ 1219 w 1283"/>
              <a:gd name="T17" fmla="*/ 1938 h 2001"/>
              <a:gd name="T18" fmla="*/ 1282 w 1283"/>
              <a:gd name="T19" fmla="*/ 1781 h 2001"/>
              <a:gd name="T20" fmla="*/ 1219 w 1283"/>
              <a:gd name="T21" fmla="*/ 1656 h 2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3" h="2001">
                <a:moveTo>
                  <a:pt x="1219" y="1656"/>
                </a:moveTo>
                <a:lnTo>
                  <a:pt x="1219" y="1656"/>
                </a:lnTo>
                <a:cubicBezTo>
                  <a:pt x="563" y="1000"/>
                  <a:pt x="563" y="1000"/>
                  <a:pt x="563" y="1000"/>
                </a:cubicBezTo>
                <a:cubicBezTo>
                  <a:pt x="1219" y="344"/>
                  <a:pt x="1219" y="344"/>
                  <a:pt x="1219" y="344"/>
                </a:cubicBezTo>
                <a:cubicBezTo>
                  <a:pt x="1282" y="250"/>
                  <a:pt x="1282" y="125"/>
                  <a:pt x="1219" y="63"/>
                </a:cubicBezTo>
                <a:cubicBezTo>
                  <a:pt x="1157" y="0"/>
                  <a:pt x="1032" y="0"/>
                  <a:pt x="938" y="63"/>
                </a:cubicBezTo>
                <a:cubicBezTo>
                  <a:pt x="0" y="1000"/>
                  <a:pt x="0" y="1000"/>
                  <a:pt x="0" y="1000"/>
                </a:cubicBezTo>
                <a:cubicBezTo>
                  <a:pt x="938" y="1938"/>
                  <a:pt x="938" y="1938"/>
                  <a:pt x="938" y="1938"/>
                </a:cubicBezTo>
                <a:cubicBezTo>
                  <a:pt x="1032" y="2000"/>
                  <a:pt x="1157" y="2000"/>
                  <a:pt x="1219" y="1938"/>
                </a:cubicBezTo>
                <a:cubicBezTo>
                  <a:pt x="1251" y="1875"/>
                  <a:pt x="1282" y="1844"/>
                  <a:pt x="1282" y="1781"/>
                </a:cubicBezTo>
                <a:cubicBezTo>
                  <a:pt x="1282" y="1719"/>
                  <a:pt x="1251" y="1688"/>
                  <a:pt x="1219" y="1656"/>
                </a:cubicBez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37149" tIns="68575" rIns="137149" bIns="68575" anchor="ctr"/>
          <a:lstStyle/>
          <a:p>
            <a:endParaRPr lang="en-US" sz="3600" dirty="0"/>
          </a:p>
        </p:txBody>
      </p:sp>
      <p:grpSp>
        <p:nvGrpSpPr>
          <p:cNvPr id="56" name="Group 55"/>
          <p:cNvGrpSpPr/>
          <p:nvPr/>
        </p:nvGrpSpPr>
        <p:grpSpPr>
          <a:xfrm>
            <a:off x="9620307" y="6382498"/>
            <a:ext cx="7412676" cy="3799245"/>
            <a:chOff x="6420323" y="2550227"/>
            <a:chExt cx="4941784" cy="2533160"/>
          </a:xfrm>
          <a:solidFill>
            <a:schemeClr val="bg1">
              <a:lumMod val="65000"/>
            </a:schemeClr>
          </a:solidFill>
        </p:grpSpPr>
        <p:sp>
          <p:nvSpPr>
            <p:cNvPr id="57" name="Freeform 2"/>
            <p:cNvSpPr>
              <a:spLocks noChangeArrowheads="1"/>
            </p:cNvSpPr>
            <p:nvPr/>
          </p:nvSpPr>
          <p:spPr bwMode="auto">
            <a:xfrm>
              <a:off x="7626100" y="2550227"/>
              <a:ext cx="134789" cy="134789"/>
            </a:xfrm>
            <a:custGeom>
              <a:avLst/>
              <a:gdLst>
                <a:gd name="T0" fmla="*/ 187 w 407"/>
                <a:gd name="T1" fmla="*/ 406 h 407"/>
                <a:gd name="T2" fmla="*/ 187 w 407"/>
                <a:gd name="T3" fmla="*/ 406 h 407"/>
                <a:gd name="T4" fmla="*/ 0 w 407"/>
                <a:gd name="T5" fmla="*/ 187 h 407"/>
                <a:gd name="T6" fmla="*/ 187 w 407"/>
                <a:gd name="T7" fmla="*/ 0 h 407"/>
                <a:gd name="T8" fmla="*/ 406 w 407"/>
                <a:gd name="T9" fmla="*/ 187 h 407"/>
                <a:gd name="T10" fmla="*/ 187 w 407"/>
                <a:gd name="T11" fmla="*/ 406 h 407"/>
              </a:gdLst>
              <a:ahLst/>
              <a:cxnLst>
                <a:cxn ang="0">
                  <a:pos x="T0" y="T1"/>
                </a:cxn>
                <a:cxn ang="0">
                  <a:pos x="T2" y="T3"/>
                </a:cxn>
                <a:cxn ang="0">
                  <a:pos x="T4" y="T5"/>
                </a:cxn>
                <a:cxn ang="0">
                  <a:pos x="T6" y="T7"/>
                </a:cxn>
                <a:cxn ang="0">
                  <a:pos x="T8" y="T9"/>
                </a:cxn>
                <a:cxn ang="0">
                  <a:pos x="T10" y="T11"/>
                </a:cxn>
              </a:cxnLst>
              <a:rect l="0" t="0" r="r" b="b"/>
              <a:pathLst>
                <a:path w="407" h="407">
                  <a:moveTo>
                    <a:pt x="187" y="406"/>
                  </a:moveTo>
                  <a:lnTo>
                    <a:pt x="187" y="406"/>
                  </a:lnTo>
                  <a:cubicBezTo>
                    <a:pt x="94" y="406"/>
                    <a:pt x="0" y="312"/>
                    <a:pt x="0" y="187"/>
                  </a:cubicBezTo>
                  <a:cubicBezTo>
                    <a:pt x="0" y="93"/>
                    <a:pt x="94" y="0"/>
                    <a:pt x="187" y="0"/>
                  </a:cubicBezTo>
                  <a:cubicBezTo>
                    <a:pt x="312" y="0"/>
                    <a:pt x="406" y="93"/>
                    <a:pt x="406" y="187"/>
                  </a:cubicBezTo>
                  <a:cubicBezTo>
                    <a:pt x="406" y="312"/>
                    <a:pt x="312" y="406"/>
                    <a:pt x="187" y="40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58" name="Freeform 3"/>
            <p:cNvSpPr>
              <a:spLocks noChangeArrowheads="1"/>
            </p:cNvSpPr>
            <p:nvPr/>
          </p:nvSpPr>
          <p:spPr bwMode="auto">
            <a:xfrm>
              <a:off x="7626100" y="4947132"/>
              <a:ext cx="134789" cy="136255"/>
            </a:xfrm>
            <a:custGeom>
              <a:avLst/>
              <a:gdLst>
                <a:gd name="T0" fmla="*/ 187 w 407"/>
                <a:gd name="T1" fmla="*/ 407 h 408"/>
                <a:gd name="T2" fmla="*/ 187 w 407"/>
                <a:gd name="T3" fmla="*/ 407 h 408"/>
                <a:gd name="T4" fmla="*/ 0 w 407"/>
                <a:gd name="T5" fmla="*/ 219 h 408"/>
                <a:gd name="T6" fmla="*/ 187 w 407"/>
                <a:gd name="T7" fmla="*/ 0 h 408"/>
                <a:gd name="T8" fmla="*/ 406 w 407"/>
                <a:gd name="T9" fmla="*/ 219 h 408"/>
                <a:gd name="T10" fmla="*/ 187 w 407"/>
                <a:gd name="T11" fmla="*/ 407 h 408"/>
              </a:gdLst>
              <a:ahLst/>
              <a:cxnLst>
                <a:cxn ang="0">
                  <a:pos x="T0" y="T1"/>
                </a:cxn>
                <a:cxn ang="0">
                  <a:pos x="T2" y="T3"/>
                </a:cxn>
                <a:cxn ang="0">
                  <a:pos x="T4" y="T5"/>
                </a:cxn>
                <a:cxn ang="0">
                  <a:pos x="T6" y="T7"/>
                </a:cxn>
                <a:cxn ang="0">
                  <a:pos x="T8" y="T9"/>
                </a:cxn>
                <a:cxn ang="0">
                  <a:pos x="T10" y="T11"/>
                </a:cxn>
              </a:cxnLst>
              <a:rect l="0" t="0" r="r" b="b"/>
              <a:pathLst>
                <a:path w="407" h="408">
                  <a:moveTo>
                    <a:pt x="187" y="407"/>
                  </a:moveTo>
                  <a:lnTo>
                    <a:pt x="187" y="407"/>
                  </a:lnTo>
                  <a:cubicBezTo>
                    <a:pt x="94" y="407"/>
                    <a:pt x="0" y="313"/>
                    <a:pt x="0" y="219"/>
                  </a:cubicBezTo>
                  <a:cubicBezTo>
                    <a:pt x="0" y="94"/>
                    <a:pt x="94" y="0"/>
                    <a:pt x="187" y="0"/>
                  </a:cubicBezTo>
                  <a:cubicBezTo>
                    <a:pt x="312" y="0"/>
                    <a:pt x="406" y="94"/>
                    <a:pt x="406" y="219"/>
                  </a:cubicBezTo>
                  <a:cubicBezTo>
                    <a:pt x="406" y="313"/>
                    <a:pt x="312" y="407"/>
                    <a:pt x="187" y="40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59" name="Freeform 4"/>
            <p:cNvSpPr>
              <a:spLocks noChangeArrowheads="1"/>
            </p:cNvSpPr>
            <p:nvPr/>
          </p:nvSpPr>
          <p:spPr bwMode="auto">
            <a:xfrm>
              <a:off x="8820158" y="3754540"/>
              <a:ext cx="134789" cy="124534"/>
            </a:xfrm>
            <a:custGeom>
              <a:avLst/>
              <a:gdLst>
                <a:gd name="T0" fmla="*/ 0 w 406"/>
                <a:gd name="T1" fmla="*/ 187 h 375"/>
                <a:gd name="T2" fmla="*/ 0 w 406"/>
                <a:gd name="T3" fmla="*/ 187 h 375"/>
                <a:gd name="T4" fmla="*/ 218 w 406"/>
                <a:gd name="T5" fmla="*/ 0 h 375"/>
                <a:gd name="T6" fmla="*/ 405 w 406"/>
                <a:gd name="T7" fmla="*/ 187 h 375"/>
                <a:gd name="T8" fmla="*/ 218 w 406"/>
                <a:gd name="T9" fmla="*/ 374 h 375"/>
                <a:gd name="T10" fmla="*/ 0 w 406"/>
                <a:gd name="T11" fmla="*/ 187 h 375"/>
              </a:gdLst>
              <a:ahLst/>
              <a:cxnLst>
                <a:cxn ang="0">
                  <a:pos x="T0" y="T1"/>
                </a:cxn>
                <a:cxn ang="0">
                  <a:pos x="T2" y="T3"/>
                </a:cxn>
                <a:cxn ang="0">
                  <a:pos x="T4" y="T5"/>
                </a:cxn>
                <a:cxn ang="0">
                  <a:pos x="T6" y="T7"/>
                </a:cxn>
                <a:cxn ang="0">
                  <a:pos x="T8" y="T9"/>
                </a:cxn>
                <a:cxn ang="0">
                  <a:pos x="T10" y="T11"/>
                </a:cxn>
              </a:cxnLst>
              <a:rect l="0" t="0" r="r" b="b"/>
              <a:pathLst>
                <a:path w="406" h="375">
                  <a:moveTo>
                    <a:pt x="0" y="187"/>
                  </a:moveTo>
                  <a:lnTo>
                    <a:pt x="0" y="187"/>
                  </a:lnTo>
                  <a:cubicBezTo>
                    <a:pt x="0" y="62"/>
                    <a:pt x="93" y="0"/>
                    <a:pt x="218" y="0"/>
                  </a:cubicBezTo>
                  <a:cubicBezTo>
                    <a:pt x="311" y="0"/>
                    <a:pt x="405" y="62"/>
                    <a:pt x="405" y="187"/>
                  </a:cubicBezTo>
                  <a:cubicBezTo>
                    <a:pt x="405" y="280"/>
                    <a:pt x="311" y="374"/>
                    <a:pt x="218" y="374"/>
                  </a:cubicBezTo>
                  <a:cubicBezTo>
                    <a:pt x="93" y="374"/>
                    <a:pt x="0" y="280"/>
                    <a:pt x="0" y="18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60" name="Freeform 5"/>
            <p:cNvSpPr>
              <a:spLocks noChangeArrowheads="1"/>
            </p:cNvSpPr>
            <p:nvPr/>
          </p:nvSpPr>
          <p:spPr bwMode="auto">
            <a:xfrm>
              <a:off x="6420323" y="3754540"/>
              <a:ext cx="134789" cy="124534"/>
            </a:xfrm>
            <a:custGeom>
              <a:avLst/>
              <a:gdLst>
                <a:gd name="T0" fmla="*/ 0 w 407"/>
                <a:gd name="T1" fmla="*/ 187 h 375"/>
                <a:gd name="T2" fmla="*/ 0 w 407"/>
                <a:gd name="T3" fmla="*/ 187 h 375"/>
                <a:gd name="T4" fmla="*/ 219 w 407"/>
                <a:gd name="T5" fmla="*/ 0 h 375"/>
                <a:gd name="T6" fmla="*/ 406 w 407"/>
                <a:gd name="T7" fmla="*/ 187 h 375"/>
                <a:gd name="T8" fmla="*/ 219 w 407"/>
                <a:gd name="T9" fmla="*/ 374 h 375"/>
                <a:gd name="T10" fmla="*/ 0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0" y="187"/>
                  </a:moveTo>
                  <a:lnTo>
                    <a:pt x="0" y="187"/>
                  </a:lnTo>
                  <a:cubicBezTo>
                    <a:pt x="0" y="62"/>
                    <a:pt x="94" y="0"/>
                    <a:pt x="219" y="0"/>
                  </a:cubicBezTo>
                  <a:cubicBezTo>
                    <a:pt x="312" y="0"/>
                    <a:pt x="406" y="62"/>
                    <a:pt x="406" y="187"/>
                  </a:cubicBezTo>
                  <a:cubicBezTo>
                    <a:pt x="406" y="280"/>
                    <a:pt x="312" y="374"/>
                    <a:pt x="219" y="374"/>
                  </a:cubicBezTo>
                  <a:cubicBezTo>
                    <a:pt x="94" y="374"/>
                    <a:pt x="0" y="280"/>
                    <a:pt x="0" y="18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61" name="Freeform 6"/>
            <p:cNvSpPr>
              <a:spLocks noChangeArrowheads="1"/>
            </p:cNvSpPr>
            <p:nvPr/>
          </p:nvSpPr>
          <p:spPr bwMode="auto">
            <a:xfrm>
              <a:off x="6763157" y="4594043"/>
              <a:ext cx="146510" cy="145044"/>
            </a:xfrm>
            <a:custGeom>
              <a:avLst/>
              <a:gdLst>
                <a:gd name="T0" fmla="*/ 94 w 439"/>
                <a:gd name="T1" fmla="*/ 344 h 438"/>
                <a:gd name="T2" fmla="*/ 94 w 439"/>
                <a:gd name="T3" fmla="*/ 344 h 438"/>
                <a:gd name="T4" fmla="*/ 94 w 439"/>
                <a:gd name="T5" fmla="*/ 62 h 438"/>
                <a:gd name="T6" fmla="*/ 375 w 439"/>
                <a:gd name="T7" fmla="*/ 62 h 438"/>
                <a:gd name="T8" fmla="*/ 375 w 439"/>
                <a:gd name="T9" fmla="*/ 344 h 438"/>
                <a:gd name="T10" fmla="*/ 94 w 439"/>
                <a:gd name="T11" fmla="*/ 344 h 438"/>
              </a:gdLst>
              <a:ahLst/>
              <a:cxnLst>
                <a:cxn ang="0">
                  <a:pos x="T0" y="T1"/>
                </a:cxn>
                <a:cxn ang="0">
                  <a:pos x="T2" y="T3"/>
                </a:cxn>
                <a:cxn ang="0">
                  <a:pos x="T4" y="T5"/>
                </a:cxn>
                <a:cxn ang="0">
                  <a:pos x="T6" y="T7"/>
                </a:cxn>
                <a:cxn ang="0">
                  <a:pos x="T8" y="T9"/>
                </a:cxn>
                <a:cxn ang="0">
                  <a:pos x="T10" y="T11"/>
                </a:cxn>
              </a:cxnLst>
              <a:rect l="0" t="0" r="r" b="b"/>
              <a:pathLst>
                <a:path w="439" h="438">
                  <a:moveTo>
                    <a:pt x="94" y="344"/>
                  </a:moveTo>
                  <a:lnTo>
                    <a:pt x="94" y="344"/>
                  </a:lnTo>
                  <a:cubicBezTo>
                    <a:pt x="0" y="281"/>
                    <a:pt x="0" y="156"/>
                    <a:pt x="94" y="62"/>
                  </a:cubicBezTo>
                  <a:cubicBezTo>
                    <a:pt x="156" y="0"/>
                    <a:pt x="281" y="0"/>
                    <a:pt x="375" y="62"/>
                  </a:cubicBezTo>
                  <a:cubicBezTo>
                    <a:pt x="438" y="156"/>
                    <a:pt x="438" y="281"/>
                    <a:pt x="375" y="344"/>
                  </a:cubicBezTo>
                  <a:cubicBezTo>
                    <a:pt x="281" y="437"/>
                    <a:pt x="156" y="437"/>
                    <a:pt x="94" y="34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62" name="Freeform 7"/>
            <p:cNvSpPr>
              <a:spLocks noChangeArrowheads="1"/>
            </p:cNvSpPr>
            <p:nvPr/>
          </p:nvSpPr>
          <p:spPr bwMode="auto">
            <a:xfrm>
              <a:off x="8467068" y="4594043"/>
              <a:ext cx="146510" cy="145044"/>
            </a:xfrm>
            <a:custGeom>
              <a:avLst/>
              <a:gdLst>
                <a:gd name="T0" fmla="*/ 63 w 439"/>
                <a:gd name="T1" fmla="*/ 62 h 438"/>
                <a:gd name="T2" fmla="*/ 63 w 439"/>
                <a:gd name="T3" fmla="*/ 62 h 438"/>
                <a:gd name="T4" fmla="*/ 344 w 439"/>
                <a:gd name="T5" fmla="*/ 62 h 438"/>
                <a:gd name="T6" fmla="*/ 344 w 439"/>
                <a:gd name="T7" fmla="*/ 344 h 438"/>
                <a:gd name="T8" fmla="*/ 63 w 439"/>
                <a:gd name="T9" fmla="*/ 344 h 438"/>
                <a:gd name="T10" fmla="*/ 63 w 439"/>
                <a:gd name="T11" fmla="*/ 62 h 438"/>
              </a:gdLst>
              <a:ahLst/>
              <a:cxnLst>
                <a:cxn ang="0">
                  <a:pos x="T0" y="T1"/>
                </a:cxn>
                <a:cxn ang="0">
                  <a:pos x="T2" y="T3"/>
                </a:cxn>
                <a:cxn ang="0">
                  <a:pos x="T4" y="T5"/>
                </a:cxn>
                <a:cxn ang="0">
                  <a:pos x="T6" y="T7"/>
                </a:cxn>
                <a:cxn ang="0">
                  <a:pos x="T8" y="T9"/>
                </a:cxn>
                <a:cxn ang="0">
                  <a:pos x="T10" y="T11"/>
                </a:cxn>
              </a:cxnLst>
              <a:rect l="0" t="0" r="r" b="b"/>
              <a:pathLst>
                <a:path w="439" h="438">
                  <a:moveTo>
                    <a:pt x="63" y="62"/>
                  </a:moveTo>
                  <a:lnTo>
                    <a:pt x="63" y="62"/>
                  </a:lnTo>
                  <a:cubicBezTo>
                    <a:pt x="156" y="0"/>
                    <a:pt x="281" y="0"/>
                    <a:pt x="344" y="62"/>
                  </a:cubicBezTo>
                  <a:cubicBezTo>
                    <a:pt x="438" y="156"/>
                    <a:pt x="438" y="281"/>
                    <a:pt x="344" y="344"/>
                  </a:cubicBezTo>
                  <a:cubicBezTo>
                    <a:pt x="281" y="437"/>
                    <a:pt x="156" y="437"/>
                    <a:pt x="63" y="344"/>
                  </a:cubicBezTo>
                  <a:cubicBezTo>
                    <a:pt x="0" y="281"/>
                    <a:pt x="0" y="156"/>
                    <a:pt x="63" y="6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63" name="Freeform 8"/>
            <p:cNvSpPr>
              <a:spLocks noChangeArrowheads="1"/>
            </p:cNvSpPr>
            <p:nvPr/>
          </p:nvSpPr>
          <p:spPr bwMode="auto">
            <a:xfrm>
              <a:off x="6763157" y="2891596"/>
              <a:ext cx="146510" cy="145044"/>
            </a:xfrm>
            <a:custGeom>
              <a:avLst/>
              <a:gdLst>
                <a:gd name="T0" fmla="*/ 94 w 439"/>
                <a:gd name="T1" fmla="*/ 93 h 438"/>
                <a:gd name="T2" fmla="*/ 94 w 439"/>
                <a:gd name="T3" fmla="*/ 93 h 438"/>
                <a:gd name="T4" fmla="*/ 375 w 439"/>
                <a:gd name="T5" fmla="*/ 93 h 438"/>
                <a:gd name="T6" fmla="*/ 375 w 439"/>
                <a:gd name="T7" fmla="*/ 375 h 438"/>
                <a:gd name="T8" fmla="*/ 94 w 439"/>
                <a:gd name="T9" fmla="*/ 375 h 438"/>
                <a:gd name="T10" fmla="*/ 94 w 439"/>
                <a:gd name="T11" fmla="*/ 93 h 438"/>
              </a:gdLst>
              <a:ahLst/>
              <a:cxnLst>
                <a:cxn ang="0">
                  <a:pos x="T0" y="T1"/>
                </a:cxn>
                <a:cxn ang="0">
                  <a:pos x="T2" y="T3"/>
                </a:cxn>
                <a:cxn ang="0">
                  <a:pos x="T4" y="T5"/>
                </a:cxn>
                <a:cxn ang="0">
                  <a:pos x="T6" y="T7"/>
                </a:cxn>
                <a:cxn ang="0">
                  <a:pos x="T8" y="T9"/>
                </a:cxn>
                <a:cxn ang="0">
                  <a:pos x="T10" y="T11"/>
                </a:cxn>
              </a:cxnLst>
              <a:rect l="0" t="0" r="r" b="b"/>
              <a:pathLst>
                <a:path w="439" h="438">
                  <a:moveTo>
                    <a:pt x="94" y="93"/>
                  </a:moveTo>
                  <a:lnTo>
                    <a:pt x="94" y="93"/>
                  </a:lnTo>
                  <a:cubicBezTo>
                    <a:pt x="156" y="0"/>
                    <a:pt x="281" y="0"/>
                    <a:pt x="375" y="93"/>
                  </a:cubicBezTo>
                  <a:cubicBezTo>
                    <a:pt x="438" y="156"/>
                    <a:pt x="438" y="281"/>
                    <a:pt x="375" y="375"/>
                  </a:cubicBezTo>
                  <a:cubicBezTo>
                    <a:pt x="281" y="437"/>
                    <a:pt x="156" y="437"/>
                    <a:pt x="94" y="375"/>
                  </a:cubicBezTo>
                  <a:cubicBezTo>
                    <a:pt x="0" y="281"/>
                    <a:pt x="0" y="156"/>
                    <a:pt x="94" y="9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64" name="Freeform 9"/>
            <p:cNvSpPr>
              <a:spLocks noChangeArrowheads="1"/>
            </p:cNvSpPr>
            <p:nvPr/>
          </p:nvSpPr>
          <p:spPr bwMode="auto">
            <a:xfrm>
              <a:off x="7158734" y="4853365"/>
              <a:ext cx="145045" cy="146510"/>
            </a:xfrm>
            <a:custGeom>
              <a:avLst/>
              <a:gdLst>
                <a:gd name="T0" fmla="*/ 156 w 438"/>
                <a:gd name="T1" fmla="*/ 406 h 439"/>
                <a:gd name="T2" fmla="*/ 156 w 438"/>
                <a:gd name="T3" fmla="*/ 406 h 439"/>
                <a:gd name="T4" fmla="*/ 31 w 438"/>
                <a:gd name="T5" fmla="*/ 125 h 439"/>
                <a:gd name="T6" fmla="*/ 281 w 438"/>
                <a:gd name="T7" fmla="*/ 31 h 439"/>
                <a:gd name="T8" fmla="*/ 406 w 438"/>
                <a:gd name="T9" fmla="*/ 281 h 439"/>
                <a:gd name="T10" fmla="*/ 156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156" y="406"/>
                  </a:moveTo>
                  <a:lnTo>
                    <a:pt x="156" y="406"/>
                  </a:lnTo>
                  <a:cubicBezTo>
                    <a:pt x="31" y="344"/>
                    <a:pt x="0" y="250"/>
                    <a:pt x="31" y="125"/>
                  </a:cubicBezTo>
                  <a:cubicBezTo>
                    <a:pt x="62" y="31"/>
                    <a:pt x="187" y="0"/>
                    <a:pt x="281" y="31"/>
                  </a:cubicBezTo>
                  <a:cubicBezTo>
                    <a:pt x="406" y="63"/>
                    <a:pt x="437" y="188"/>
                    <a:pt x="406" y="281"/>
                  </a:cubicBezTo>
                  <a:cubicBezTo>
                    <a:pt x="343" y="406"/>
                    <a:pt x="250" y="438"/>
                    <a:pt x="156" y="40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65" name="Freeform 10"/>
            <p:cNvSpPr>
              <a:spLocks noChangeArrowheads="1"/>
            </p:cNvSpPr>
            <p:nvPr/>
          </p:nvSpPr>
          <p:spPr bwMode="auto">
            <a:xfrm>
              <a:off x="8726391" y="4199930"/>
              <a:ext cx="146510" cy="146510"/>
            </a:xfrm>
            <a:custGeom>
              <a:avLst/>
              <a:gdLst>
                <a:gd name="T0" fmla="*/ 32 w 439"/>
                <a:gd name="T1" fmla="*/ 157 h 439"/>
                <a:gd name="T2" fmla="*/ 32 w 439"/>
                <a:gd name="T3" fmla="*/ 157 h 439"/>
                <a:gd name="T4" fmla="*/ 282 w 439"/>
                <a:gd name="T5" fmla="*/ 32 h 439"/>
                <a:gd name="T6" fmla="*/ 407 w 439"/>
                <a:gd name="T7" fmla="*/ 313 h 439"/>
                <a:gd name="T8" fmla="*/ 157 w 439"/>
                <a:gd name="T9" fmla="*/ 407 h 439"/>
                <a:gd name="T10" fmla="*/ 32 w 439"/>
                <a:gd name="T11" fmla="*/ 157 h 439"/>
              </a:gdLst>
              <a:ahLst/>
              <a:cxnLst>
                <a:cxn ang="0">
                  <a:pos x="T0" y="T1"/>
                </a:cxn>
                <a:cxn ang="0">
                  <a:pos x="T2" y="T3"/>
                </a:cxn>
                <a:cxn ang="0">
                  <a:pos x="T4" y="T5"/>
                </a:cxn>
                <a:cxn ang="0">
                  <a:pos x="T6" y="T7"/>
                </a:cxn>
                <a:cxn ang="0">
                  <a:pos x="T8" y="T9"/>
                </a:cxn>
                <a:cxn ang="0">
                  <a:pos x="T10" y="T11"/>
                </a:cxn>
              </a:cxnLst>
              <a:rect l="0" t="0" r="r" b="b"/>
              <a:pathLst>
                <a:path w="439" h="439">
                  <a:moveTo>
                    <a:pt x="32" y="157"/>
                  </a:moveTo>
                  <a:lnTo>
                    <a:pt x="32" y="157"/>
                  </a:lnTo>
                  <a:cubicBezTo>
                    <a:pt x="94" y="63"/>
                    <a:pt x="188" y="0"/>
                    <a:pt x="282" y="32"/>
                  </a:cubicBezTo>
                  <a:cubicBezTo>
                    <a:pt x="407" y="94"/>
                    <a:pt x="438" y="188"/>
                    <a:pt x="407" y="313"/>
                  </a:cubicBezTo>
                  <a:cubicBezTo>
                    <a:pt x="375" y="407"/>
                    <a:pt x="250" y="438"/>
                    <a:pt x="157" y="407"/>
                  </a:cubicBezTo>
                  <a:cubicBezTo>
                    <a:pt x="32" y="375"/>
                    <a:pt x="0" y="250"/>
                    <a:pt x="32" y="1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66" name="Freeform 11"/>
            <p:cNvSpPr>
              <a:spLocks noChangeArrowheads="1"/>
            </p:cNvSpPr>
            <p:nvPr/>
          </p:nvSpPr>
          <p:spPr bwMode="auto">
            <a:xfrm>
              <a:off x="6503833" y="3275452"/>
              <a:ext cx="156766" cy="156765"/>
            </a:xfrm>
            <a:custGeom>
              <a:avLst/>
              <a:gdLst>
                <a:gd name="T0" fmla="*/ 31 w 470"/>
                <a:gd name="T1" fmla="*/ 156 h 470"/>
                <a:gd name="T2" fmla="*/ 31 w 470"/>
                <a:gd name="T3" fmla="*/ 156 h 470"/>
                <a:gd name="T4" fmla="*/ 312 w 470"/>
                <a:gd name="T5" fmla="*/ 63 h 470"/>
                <a:gd name="T6" fmla="*/ 406 w 470"/>
                <a:gd name="T7" fmla="*/ 313 h 470"/>
                <a:gd name="T8" fmla="*/ 156 w 470"/>
                <a:gd name="T9" fmla="*/ 438 h 470"/>
                <a:gd name="T10" fmla="*/ 31 w 470"/>
                <a:gd name="T11" fmla="*/ 156 h 470"/>
              </a:gdLst>
              <a:ahLst/>
              <a:cxnLst>
                <a:cxn ang="0">
                  <a:pos x="T0" y="T1"/>
                </a:cxn>
                <a:cxn ang="0">
                  <a:pos x="T2" y="T3"/>
                </a:cxn>
                <a:cxn ang="0">
                  <a:pos x="T4" y="T5"/>
                </a:cxn>
                <a:cxn ang="0">
                  <a:pos x="T6" y="T7"/>
                </a:cxn>
                <a:cxn ang="0">
                  <a:pos x="T8" y="T9"/>
                </a:cxn>
                <a:cxn ang="0">
                  <a:pos x="T10" y="T11"/>
                </a:cxn>
              </a:cxnLst>
              <a:rect l="0" t="0" r="r" b="b"/>
              <a:pathLst>
                <a:path w="470" h="470">
                  <a:moveTo>
                    <a:pt x="31" y="156"/>
                  </a:moveTo>
                  <a:lnTo>
                    <a:pt x="31" y="156"/>
                  </a:lnTo>
                  <a:cubicBezTo>
                    <a:pt x="94" y="63"/>
                    <a:pt x="219" y="0"/>
                    <a:pt x="312" y="63"/>
                  </a:cubicBezTo>
                  <a:cubicBezTo>
                    <a:pt x="406" y="94"/>
                    <a:pt x="469" y="219"/>
                    <a:pt x="406" y="313"/>
                  </a:cubicBezTo>
                  <a:cubicBezTo>
                    <a:pt x="375" y="406"/>
                    <a:pt x="250" y="469"/>
                    <a:pt x="156" y="438"/>
                  </a:cubicBezTo>
                  <a:cubicBezTo>
                    <a:pt x="62" y="375"/>
                    <a:pt x="0" y="281"/>
                    <a:pt x="31" y="15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67" name="Freeform 12"/>
            <p:cNvSpPr>
              <a:spLocks noChangeArrowheads="1"/>
            </p:cNvSpPr>
            <p:nvPr/>
          </p:nvSpPr>
          <p:spPr bwMode="auto">
            <a:xfrm>
              <a:off x="6503833" y="4199930"/>
              <a:ext cx="156766" cy="146510"/>
            </a:xfrm>
            <a:custGeom>
              <a:avLst/>
              <a:gdLst>
                <a:gd name="T0" fmla="*/ 31 w 470"/>
                <a:gd name="T1" fmla="*/ 313 h 439"/>
                <a:gd name="T2" fmla="*/ 31 w 470"/>
                <a:gd name="T3" fmla="*/ 313 h 439"/>
                <a:gd name="T4" fmla="*/ 156 w 470"/>
                <a:gd name="T5" fmla="*/ 32 h 439"/>
                <a:gd name="T6" fmla="*/ 406 w 470"/>
                <a:gd name="T7" fmla="*/ 157 h 439"/>
                <a:gd name="T8" fmla="*/ 312 w 470"/>
                <a:gd name="T9" fmla="*/ 407 h 439"/>
                <a:gd name="T10" fmla="*/ 31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31" y="313"/>
                  </a:moveTo>
                  <a:lnTo>
                    <a:pt x="31" y="313"/>
                  </a:lnTo>
                  <a:cubicBezTo>
                    <a:pt x="0" y="188"/>
                    <a:pt x="62" y="94"/>
                    <a:pt x="156" y="32"/>
                  </a:cubicBezTo>
                  <a:cubicBezTo>
                    <a:pt x="250" y="0"/>
                    <a:pt x="375" y="63"/>
                    <a:pt x="406" y="157"/>
                  </a:cubicBezTo>
                  <a:cubicBezTo>
                    <a:pt x="469" y="250"/>
                    <a:pt x="406" y="375"/>
                    <a:pt x="312" y="407"/>
                  </a:cubicBezTo>
                  <a:cubicBezTo>
                    <a:pt x="219" y="438"/>
                    <a:pt x="94" y="407"/>
                    <a:pt x="31" y="31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68" name="Freeform 13"/>
            <p:cNvSpPr>
              <a:spLocks noChangeArrowheads="1"/>
            </p:cNvSpPr>
            <p:nvPr/>
          </p:nvSpPr>
          <p:spPr bwMode="auto">
            <a:xfrm>
              <a:off x="8071491" y="4853365"/>
              <a:ext cx="155301" cy="146510"/>
            </a:xfrm>
            <a:custGeom>
              <a:avLst/>
              <a:gdLst>
                <a:gd name="T0" fmla="*/ 156 w 469"/>
                <a:gd name="T1" fmla="*/ 31 h 439"/>
                <a:gd name="T2" fmla="*/ 156 w 469"/>
                <a:gd name="T3" fmla="*/ 31 h 439"/>
                <a:gd name="T4" fmla="*/ 406 w 469"/>
                <a:gd name="T5" fmla="*/ 125 h 439"/>
                <a:gd name="T6" fmla="*/ 312 w 469"/>
                <a:gd name="T7" fmla="*/ 406 h 439"/>
                <a:gd name="T8" fmla="*/ 62 w 469"/>
                <a:gd name="T9" fmla="*/ 281 h 439"/>
                <a:gd name="T10" fmla="*/ 156 w 469"/>
                <a:gd name="T11" fmla="*/ 31 h 439"/>
              </a:gdLst>
              <a:ahLst/>
              <a:cxnLst>
                <a:cxn ang="0">
                  <a:pos x="T0" y="T1"/>
                </a:cxn>
                <a:cxn ang="0">
                  <a:pos x="T2" y="T3"/>
                </a:cxn>
                <a:cxn ang="0">
                  <a:pos x="T4" y="T5"/>
                </a:cxn>
                <a:cxn ang="0">
                  <a:pos x="T6" y="T7"/>
                </a:cxn>
                <a:cxn ang="0">
                  <a:pos x="T8" y="T9"/>
                </a:cxn>
                <a:cxn ang="0">
                  <a:pos x="T10" y="T11"/>
                </a:cxn>
              </a:cxnLst>
              <a:rect l="0" t="0" r="r" b="b"/>
              <a:pathLst>
                <a:path w="469" h="439">
                  <a:moveTo>
                    <a:pt x="156" y="31"/>
                  </a:moveTo>
                  <a:lnTo>
                    <a:pt x="156" y="31"/>
                  </a:lnTo>
                  <a:cubicBezTo>
                    <a:pt x="250" y="0"/>
                    <a:pt x="375" y="31"/>
                    <a:pt x="406" y="125"/>
                  </a:cubicBezTo>
                  <a:cubicBezTo>
                    <a:pt x="468" y="250"/>
                    <a:pt x="406" y="344"/>
                    <a:pt x="312" y="406"/>
                  </a:cubicBezTo>
                  <a:cubicBezTo>
                    <a:pt x="218" y="438"/>
                    <a:pt x="93" y="406"/>
                    <a:pt x="62" y="281"/>
                  </a:cubicBezTo>
                  <a:cubicBezTo>
                    <a:pt x="0" y="188"/>
                    <a:pt x="62" y="63"/>
                    <a:pt x="156"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69" name="Freeform 14"/>
            <p:cNvSpPr>
              <a:spLocks noChangeArrowheads="1"/>
            </p:cNvSpPr>
            <p:nvPr/>
          </p:nvSpPr>
          <p:spPr bwMode="auto">
            <a:xfrm>
              <a:off x="7158734" y="2632273"/>
              <a:ext cx="145045" cy="145045"/>
            </a:xfrm>
            <a:custGeom>
              <a:avLst/>
              <a:gdLst>
                <a:gd name="T0" fmla="*/ 156 w 438"/>
                <a:gd name="T1" fmla="*/ 31 h 438"/>
                <a:gd name="T2" fmla="*/ 156 w 438"/>
                <a:gd name="T3" fmla="*/ 31 h 438"/>
                <a:gd name="T4" fmla="*/ 406 w 438"/>
                <a:gd name="T5" fmla="*/ 156 h 438"/>
                <a:gd name="T6" fmla="*/ 281 w 438"/>
                <a:gd name="T7" fmla="*/ 406 h 438"/>
                <a:gd name="T8" fmla="*/ 31 w 438"/>
                <a:gd name="T9" fmla="*/ 312 h 438"/>
                <a:gd name="T10" fmla="*/ 156 w 438"/>
                <a:gd name="T11" fmla="*/ 31 h 438"/>
              </a:gdLst>
              <a:ahLst/>
              <a:cxnLst>
                <a:cxn ang="0">
                  <a:pos x="T0" y="T1"/>
                </a:cxn>
                <a:cxn ang="0">
                  <a:pos x="T2" y="T3"/>
                </a:cxn>
                <a:cxn ang="0">
                  <a:pos x="T4" y="T5"/>
                </a:cxn>
                <a:cxn ang="0">
                  <a:pos x="T6" y="T7"/>
                </a:cxn>
                <a:cxn ang="0">
                  <a:pos x="T8" y="T9"/>
                </a:cxn>
                <a:cxn ang="0">
                  <a:pos x="T10" y="T11"/>
                </a:cxn>
              </a:cxnLst>
              <a:rect l="0" t="0" r="r" b="b"/>
              <a:pathLst>
                <a:path w="438" h="438">
                  <a:moveTo>
                    <a:pt x="156" y="31"/>
                  </a:moveTo>
                  <a:lnTo>
                    <a:pt x="156" y="31"/>
                  </a:lnTo>
                  <a:cubicBezTo>
                    <a:pt x="250" y="0"/>
                    <a:pt x="343" y="31"/>
                    <a:pt x="406" y="156"/>
                  </a:cubicBezTo>
                  <a:cubicBezTo>
                    <a:pt x="437" y="250"/>
                    <a:pt x="406" y="375"/>
                    <a:pt x="281" y="406"/>
                  </a:cubicBezTo>
                  <a:cubicBezTo>
                    <a:pt x="187" y="437"/>
                    <a:pt x="62" y="406"/>
                    <a:pt x="31" y="312"/>
                  </a:cubicBezTo>
                  <a:cubicBezTo>
                    <a:pt x="0" y="187"/>
                    <a:pt x="31" y="93"/>
                    <a:pt x="156"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70" name="Freeform 15"/>
            <p:cNvSpPr>
              <a:spLocks noChangeArrowheads="1"/>
            </p:cNvSpPr>
            <p:nvPr/>
          </p:nvSpPr>
          <p:spPr bwMode="auto">
            <a:xfrm>
              <a:off x="7385824" y="2570739"/>
              <a:ext cx="146510" cy="134789"/>
            </a:xfrm>
            <a:custGeom>
              <a:avLst/>
              <a:gdLst>
                <a:gd name="T0" fmla="*/ 250 w 439"/>
                <a:gd name="T1" fmla="*/ 406 h 407"/>
                <a:gd name="T2" fmla="*/ 250 w 439"/>
                <a:gd name="T3" fmla="*/ 406 h 407"/>
                <a:gd name="T4" fmla="*/ 0 w 439"/>
                <a:gd name="T5" fmla="*/ 250 h 407"/>
                <a:gd name="T6" fmla="*/ 156 w 439"/>
                <a:gd name="T7" fmla="*/ 0 h 407"/>
                <a:gd name="T8" fmla="*/ 406 w 439"/>
                <a:gd name="T9" fmla="*/ 156 h 407"/>
                <a:gd name="T10" fmla="*/ 250 w 439"/>
                <a:gd name="T11" fmla="*/ 406 h 407"/>
              </a:gdLst>
              <a:ahLst/>
              <a:cxnLst>
                <a:cxn ang="0">
                  <a:pos x="T0" y="T1"/>
                </a:cxn>
                <a:cxn ang="0">
                  <a:pos x="T2" y="T3"/>
                </a:cxn>
                <a:cxn ang="0">
                  <a:pos x="T4" y="T5"/>
                </a:cxn>
                <a:cxn ang="0">
                  <a:pos x="T6" y="T7"/>
                </a:cxn>
                <a:cxn ang="0">
                  <a:pos x="T8" y="T9"/>
                </a:cxn>
                <a:cxn ang="0">
                  <a:pos x="T10" y="T11"/>
                </a:cxn>
              </a:cxnLst>
              <a:rect l="0" t="0" r="r" b="b"/>
              <a:pathLst>
                <a:path w="439" h="407">
                  <a:moveTo>
                    <a:pt x="250" y="406"/>
                  </a:moveTo>
                  <a:lnTo>
                    <a:pt x="250" y="406"/>
                  </a:lnTo>
                  <a:cubicBezTo>
                    <a:pt x="125" y="406"/>
                    <a:pt x="31" y="344"/>
                    <a:pt x="0" y="250"/>
                  </a:cubicBezTo>
                  <a:cubicBezTo>
                    <a:pt x="0" y="125"/>
                    <a:pt x="63" y="31"/>
                    <a:pt x="156" y="0"/>
                  </a:cubicBezTo>
                  <a:cubicBezTo>
                    <a:pt x="281" y="0"/>
                    <a:pt x="375" y="63"/>
                    <a:pt x="406" y="156"/>
                  </a:cubicBezTo>
                  <a:cubicBezTo>
                    <a:pt x="438" y="281"/>
                    <a:pt x="344" y="375"/>
                    <a:pt x="250" y="40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71" name="Freeform 16"/>
            <p:cNvSpPr>
              <a:spLocks noChangeArrowheads="1"/>
            </p:cNvSpPr>
            <p:nvPr/>
          </p:nvSpPr>
          <p:spPr bwMode="auto">
            <a:xfrm>
              <a:off x="7853191" y="4916365"/>
              <a:ext cx="146510" cy="145044"/>
            </a:xfrm>
            <a:custGeom>
              <a:avLst/>
              <a:gdLst>
                <a:gd name="T0" fmla="*/ 250 w 439"/>
                <a:gd name="T1" fmla="*/ 437 h 438"/>
                <a:gd name="T2" fmla="*/ 250 w 439"/>
                <a:gd name="T3" fmla="*/ 437 h 438"/>
                <a:gd name="T4" fmla="*/ 32 w 439"/>
                <a:gd name="T5" fmla="*/ 281 h 438"/>
                <a:gd name="T6" fmla="*/ 188 w 439"/>
                <a:gd name="T7" fmla="*/ 31 h 438"/>
                <a:gd name="T8" fmla="*/ 407 w 439"/>
                <a:gd name="T9" fmla="*/ 187 h 438"/>
                <a:gd name="T10" fmla="*/ 250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250" y="437"/>
                  </a:moveTo>
                  <a:lnTo>
                    <a:pt x="250" y="437"/>
                  </a:lnTo>
                  <a:cubicBezTo>
                    <a:pt x="157" y="437"/>
                    <a:pt x="32" y="375"/>
                    <a:pt x="32" y="281"/>
                  </a:cubicBezTo>
                  <a:cubicBezTo>
                    <a:pt x="0" y="156"/>
                    <a:pt x="63" y="62"/>
                    <a:pt x="188" y="31"/>
                  </a:cubicBezTo>
                  <a:cubicBezTo>
                    <a:pt x="282" y="0"/>
                    <a:pt x="375" y="93"/>
                    <a:pt x="407" y="187"/>
                  </a:cubicBezTo>
                  <a:cubicBezTo>
                    <a:pt x="438" y="312"/>
                    <a:pt x="344" y="406"/>
                    <a:pt x="250" y="43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72" name="Freeform 17"/>
            <p:cNvSpPr>
              <a:spLocks noChangeArrowheads="1"/>
            </p:cNvSpPr>
            <p:nvPr/>
          </p:nvSpPr>
          <p:spPr bwMode="auto">
            <a:xfrm>
              <a:off x="6442299" y="3981631"/>
              <a:ext cx="146510" cy="134789"/>
            </a:xfrm>
            <a:custGeom>
              <a:avLst/>
              <a:gdLst>
                <a:gd name="T0" fmla="*/ 32 w 439"/>
                <a:gd name="T1" fmla="*/ 250 h 407"/>
                <a:gd name="T2" fmla="*/ 32 w 439"/>
                <a:gd name="T3" fmla="*/ 250 h 407"/>
                <a:gd name="T4" fmla="*/ 188 w 439"/>
                <a:gd name="T5" fmla="*/ 0 h 407"/>
                <a:gd name="T6" fmla="*/ 407 w 439"/>
                <a:gd name="T7" fmla="*/ 156 h 407"/>
                <a:gd name="T8" fmla="*/ 250 w 439"/>
                <a:gd name="T9" fmla="*/ 406 h 407"/>
                <a:gd name="T10" fmla="*/ 32 w 439"/>
                <a:gd name="T11" fmla="*/ 250 h 407"/>
              </a:gdLst>
              <a:ahLst/>
              <a:cxnLst>
                <a:cxn ang="0">
                  <a:pos x="T0" y="T1"/>
                </a:cxn>
                <a:cxn ang="0">
                  <a:pos x="T2" y="T3"/>
                </a:cxn>
                <a:cxn ang="0">
                  <a:pos x="T4" y="T5"/>
                </a:cxn>
                <a:cxn ang="0">
                  <a:pos x="T6" y="T7"/>
                </a:cxn>
                <a:cxn ang="0">
                  <a:pos x="T8" y="T9"/>
                </a:cxn>
                <a:cxn ang="0">
                  <a:pos x="T10" y="T11"/>
                </a:cxn>
              </a:cxnLst>
              <a:rect l="0" t="0" r="r" b="b"/>
              <a:pathLst>
                <a:path w="439" h="407">
                  <a:moveTo>
                    <a:pt x="32" y="250"/>
                  </a:moveTo>
                  <a:lnTo>
                    <a:pt x="32" y="250"/>
                  </a:lnTo>
                  <a:cubicBezTo>
                    <a:pt x="0" y="125"/>
                    <a:pt x="63" y="31"/>
                    <a:pt x="188" y="0"/>
                  </a:cubicBezTo>
                  <a:cubicBezTo>
                    <a:pt x="282" y="0"/>
                    <a:pt x="375" y="63"/>
                    <a:pt x="407" y="156"/>
                  </a:cubicBezTo>
                  <a:cubicBezTo>
                    <a:pt x="438" y="281"/>
                    <a:pt x="344" y="375"/>
                    <a:pt x="250" y="406"/>
                  </a:cubicBezTo>
                  <a:cubicBezTo>
                    <a:pt x="157" y="406"/>
                    <a:pt x="32" y="344"/>
                    <a:pt x="32" y="25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73" name="Freeform 18"/>
            <p:cNvSpPr>
              <a:spLocks noChangeArrowheads="1"/>
            </p:cNvSpPr>
            <p:nvPr/>
          </p:nvSpPr>
          <p:spPr bwMode="auto">
            <a:xfrm>
              <a:off x="6950689" y="4739087"/>
              <a:ext cx="145045" cy="146510"/>
            </a:xfrm>
            <a:custGeom>
              <a:avLst/>
              <a:gdLst>
                <a:gd name="T0" fmla="*/ 93 w 438"/>
                <a:gd name="T1" fmla="*/ 375 h 439"/>
                <a:gd name="T2" fmla="*/ 93 w 438"/>
                <a:gd name="T3" fmla="*/ 375 h 439"/>
                <a:gd name="T4" fmla="*/ 62 w 438"/>
                <a:gd name="T5" fmla="*/ 125 h 439"/>
                <a:gd name="T6" fmla="*/ 312 w 438"/>
                <a:gd name="T7" fmla="*/ 63 h 439"/>
                <a:gd name="T8" fmla="*/ 375 w 438"/>
                <a:gd name="T9" fmla="*/ 344 h 439"/>
                <a:gd name="T10" fmla="*/ 93 w 438"/>
                <a:gd name="T11" fmla="*/ 375 h 439"/>
              </a:gdLst>
              <a:ahLst/>
              <a:cxnLst>
                <a:cxn ang="0">
                  <a:pos x="T0" y="T1"/>
                </a:cxn>
                <a:cxn ang="0">
                  <a:pos x="T2" y="T3"/>
                </a:cxn>
                <a:cxn ang="0">
                  <a:pos x="T4" y="T5"/>
                </a:cxn>
                <a:cxn ang="0">
                  <a:pos x="T6" y="T7"/>
                </a:cxn>
                <a:cxn ang="0">
                  <a:pos x="T8" y="T9"/>
                </a:cxn>
                <a:cxn ang="0">
                  <a:pos x="T10" y="T11"/>
                </a:cxn>
              </a:cxnLst>
              <a:rect l="0" t="0" r="r" b="b"/>
              <a:pathLst>
                <a:path w="438" h="439">
                  <a:moveTo>
                    <a:pt x="93" y="375"/>
                  </a:moveTo>
                  <a:lnTo>
                    <a:pt x="93" y="375"/>
                  </a:lnTo>
                  <a:cubicBezTo>
                    <a:pt x="0" y="313"/>
                    <a:pt x="0" y="219"/>
                    <a:pt x="62" y="125"/>
                  </a:cubicBezTo>
                  <a:cubicBezTo>
                    <a:pt x="125" y="32"/>
                    <a:pt x="250" y="0"/>
                    <a:pt x="312" y="63"/>
                  </a:cubicBezTo>
                  <a:cubicBezTo>
                    <a:pt x="406" y="125"/>
                    <a:pt x="437" y="250"/>
                    <a:pt x="375" y="344"/>
                  </a:cubicBezTo>
                  <a:cubicBezTo>
                    <a:pt x="312" y="438"/>
                    <a:pt x="187" y="438"/>
                    <a:pt x="93" y="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74" name="Freeform 19"/>
            <p:cNvSpPr>
              <a:spLocks noChangeArrowheads="1"/>
            </p:cNvSpPr>
            <p:nvPr/>
          </p:nvSpPr>
          <p:spPr bwMode="auto">
            <a:xfrm>
              <a:off x="8612114" y="4407975"/>
              <a:ext cx="155301" cy="146510"/>
            </a:xfrm>
            <a:custGeom>
              <a:avLst/>
              <a:gdLst>
                <a:gd name="T0" fmla="*/ 62 w 469"/>
                <a:gd name="T1" fmla="*/ 125 h 439"/>
                <a:gd name="T2" fmla="*/ 62 w 469"/>
                <a:gd name="T3" fmla="*/ 125 h 439"/>
                <a:gd name="T4" fmla="*/ 343 w 469"/>
                <a:gd name="T5" fmla="*/ 63 h 439"/>
                <a:gd name="T6" fmla="*/ 406 w 469"/>
                <a:gd name="T7" fmla="*/ 344 h 439"/>
                <a:gd name="T8" fmla="*/ 125 w 469"/>
                <a:gd name="T9" fmla="*/ 407 h 439"/>
                <a:gd name="T10" fmla="*/ 62 w 469"/>
                <a:gd name="T11" fmla="*/ 125 h 439"/>
              </a:gdLst>
              <a:ahLst/>
              <a:cxnLst>
                <a:cxn ang="0">
                  <a:pos x="T0" y="T1"/>
                </a:cxn>
                <a:cxn ang="0">
                  <a:pos x="T2" y="T3"/>
                </a:cxn>
                <a:cxn ang="0">
                  <a:pos x="T4" y="T5"/>
                </a:cxn>
                <a:cxn ang="0">
                  <a:pos x="T6" y="T7"/>
                </a:cxn>
                <a:cxn ang="0">
                  <a:pos x="T8" y="T9"/>
                </a:cxn>
                <a:cxn ang="0">
                  <a:pos x="T10" y="T11"/>
                </a:cxn>
              </a:cxnLst>
              <a:rect l="0" t="0" r="r" b="b"/>
              <a:pathLst>
                <a:path w="469" h="439">
                  <a:moveTo>
                    <a:pt x="62" y="125"/>
                  </a:moveTo>
                  <a:lnTo>
                    <a:pt x="62" y="125"/>
                  </a:lnTo>
                  <a:cubicBezTo>
                    <a:pt x="125" y="32"/>
                    <a:pt x="250" y="0"/>
                    <a:pt x="343" y="63"/>
                  </a:cubicBezTo>
                  <a:cubicBezTo>
                    <a:pt x="437" y="125"/>
                    <a:pt x="468" y="250"/>
                    <a:pt x="406" y="344"/>
                  </a:cubicBezTo>
                  <a:cubicBezTo>
                    <a:pt x="343" y="438"/>
                    <a:pt x="218" y="438"/>
                    <a:pt x="125" y="407"/>
                  </a:cubicBezTo>
                  <a:cubicBezTo>
                    <a:pt x="31" y="344"/>
                    <a:pt x="0" y="219"/>
                    <a:pt x="62" y="12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75" name="Freeform 20"/>
            <p:cNvSpPr>
              <a:spLocks noChangeArrowheads="1"/>
            </p:cNvSpPr>
            <p:nvPr/>
          </p:nvSpPr>
          <p:spPr bwMode="auto">
            <a:xfrm>
              <a:off x="6618111" y="3068873"/>
              <a:ext cx="145045" cy="156766"/>
            </a:xfrm>
            <a:custGeom>
              <a:avLst/>
              <a:gdLst>
                <a:gd name="T0" fmla="*/ 62 w 438"/>
                <a:gd name="T1" fmla="*/ 125 h 470"/>
                <a:gd name="T2" fmla="*/ 62 w 438"/>
                <a:gd name="T3" fmla="*/ 125 h 470"/>
                <a:gd name="T4" fmla="*/ 343 w 438"/>
                <a:gd name="T5" fmla="*/ 63 h 470"/>
                <a:gd name="T6" fmla="*/ 375 w 438"/>
                <a:gd name="T7" fmla="*/ 344 h 470"/>
                <a:gd name="T8" fmla="*/ 125 w 438"/>
                <a:gd name="T9" fmla="*/ 406 h 470"/>
                <a:gd name="T10" fmla="*/ 62 w 438"/>
                <a:gd name="T11" fmla="*/ 125 h 470"/>
              </a:gdLst>
              <a:ahLst/>
              <a:cxnLst>
                <a:cxn ang="0">
                  <a:pos x="T0" y="T1"/>
                </a:cxn>
                <a:cxn ang="0">
                  <a:pos x="T2" y="T3"/>
                </a:cxn>
                <a:cxn ang="0">
                  <a:pos x="T4" y="T5"/>
                </a:cxn>
                <a:cxn ang="0">
                  <a:pos x="T6" y="T7"/>
                </a:cxn>
                <a:cxn ang="0">
                  <a:pos x="T8" y="T9"/>
                </a:cxn>
                <a:cxn ang="0">
                  <a:pos x="T10" y="T11"/>
                </a:cxn>
              </a:cxnLst>
              <a:rect l="0" t="0" r="r" b="b"/>
              <a:pathLst>
                <a:path w="438" h="470">
                  <a:moveTo>
                    <a:pt x="62" y="125"/>
                  </a:moveTo>
                  <a:lnTo>
                    <a:pt x="62" y="125"/>
                  </a:lnTo>
                  <a:cubicBezTo>
                    <a:pt x="125" y="31"/>
                    <a:pt x="250" y="0"/>
                    <a:pt x="343" y="63"/>
                  </a:cubicBezTo>
                  <a:cubicBezTo>
                    <a:pt x="437" y="125"/>
                    <a:pt x="437" y="250"/>
                    <a:pt x="375" y="344"/>
                  </a:cubicBezTo>
                  <a:cubicBezTo>
                    <a:pt x="312" y="438"/>
                    <a:pt x="187" y="469"/>
                    <a:pt x="125" y="406"/>
                  </a:cubicBezTo>
                  <a:cubicBezTo>
                    <a:pt x="31" y="344"/>
                    <a:pt x="0" y="219"/>
                    <a:pt x="62" y="12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76" name="Freeform 21"/>
            <p:cNvSpPr>
              <a:spLocks noChangeArrowheads="1"/>
            </p:cNvSpPr>
            <p:nvPr/>
          </p:nvSpPr>
          <p:spPr bwMode="auto">
            <a:xfrm>
              <a:off x="7385824" y="4916365"/>
              <a:ext cx="146510" cy="145044"/>
            </a:xfrm>
            <a:custGeom>
              <a:avLst/>
              <a:gdLst>
                <a:gd name="T0" fmla="*/ 156 w 439"/>
                <a:gd name="T1" fmla="*/ 437 h 438"/>
                <a:gd name="T2" fmla="*/ 156 w 439"/>
                <a:gd name="T3" fmla="*/ 437 h 438"/>
                <a:gd name="T4" fmla="*/ 0 w 439"/>
                <a:gd name="T5" fmla="*/ 187 h 438"/>
                <a:gd name="T6" fmla="*/ 250 w 439"/>
                <a:gd name="T7" fmla="*/ 31 h 438"/>
                <a:gd name="T8" fmla="*/ 406 w 439"/>
                <a:gd name="T9" fmla="*/ 281 h 438"/>
                <a:gd name="T10" fmla="*/ 156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156" y="437"/>
                  </a:moveTo>
                  <a:lnTo>
                    <a:pt x="156" y="437"/>
                  </a:lnTo>
                  <a:cubicBezTo>
                    <a:pt x="63" y="406"/>
                    <a:pt x="0" y="312"/>
                    <a:pt x="0" y="187"/>
                  </a:cubicBezTo>
                  <a:cubicBezTo>
                    <a:pt x="31" y="93"/>
                    <a:pt x="125" y="0"/>
                    <a:pt x="250" y="31"/>
                  </a:cubicBezTo>
                  <a:cubicBezTo>
                    <a:pt x="344" y="62"/>
                    <a:pt x="438" y="156"/>
                    <a:pt x="406" y="281"/>
                  </a:cubicBezTo>
                  <a:cubicBezTo>
                    <a:pt x="375" y="375"/>
                    <a:pt x="281" y="437"/>
                    <a:pt x="156" y="43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77" name="Freeform 22"/>
            <p:cNvSpPr>
              <a:spLocks noChangeArrowheads="1"/>
            </p:cNvSpPr>
            <p:nvPr/>
          </p:nvSpPr>
          <p:spPr bwMode="auto">
            <a:xfrm>
              <a:off x="8798181" y="3981631"/>
              <a:ext cx="145045" cy="134789"/>
            </a:xfrm>
            <a:custGeom>
              <a:avLst/>
              <a:gdLst>
                <a:gd name="T0" fmla="*/ 0 w 438"/>
                <a:gd name="T1" fmla="*/ 156 h 407"/>
                <a:gd name="T2" fmla="*/ 0 w 438"/>
                <a:gd name="T3" fmla="*/ 156 h 407"/>
                <a:gd name="T4" fmla="*/ 250 w 438"/>
                <a:gd name="T5" fmla="*/ 0 h 407"/>
                <a:gd name="T6" fmla="*/ 405 w 438"/>
                <a:gd name="T7" fmla="*/ 250 h 407"/>
                <a:gd name="T8" fmla="*/ 156 w 438"/>
                <a:gd name="T9" fmla="*/ 406 h 407"/>
                <a:gd name="T10" fmla="*/ 0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0" y="156"/>
                  </a:moveTo>
                  <a:lnTo>
                    <a:pt x="0" y="156"/>
                  </a:lnTo>
                  <a:cubicBezTo>
                    <a:pt x="31" y="63"/>
                    <a:pt x="125" y="0"/>
                    <a:pt x="250" y="0"/>
                  </a:cubicBezTo>
                  <a:cubicBezTo>
                    <a:pt x="343" y="31"/>
                    <a:pt x="437" y="125"/>
                    <a:pt x="405" y="250"/>
                  </a:cubicBezTo>
                  <a:cubicBezTo>
                    <a:pt x="374" y="344"/>
                    <a:pt x="281" y="406"/>
                    <a:pt x="156" y="406"/>
                  </a:cubicBezTo>
                  <a:cubicBezTo>
                    <a:pt x="63" y="375"/>
                    <a:pt x="0" y="281"/>
                    <a:pt x="0" y="15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78" name="Freeform 23"/>
            <p:cNvSpPr>
              <a:spLocks noChangeArrowheads="1"/>
            </p:cNvSpPr>
            <p:nvPr/>
          </p:nvSpPr>
          <p:spPr bwMode="auto">
            <a:xfrm>
              <a:off x="6442299" y="3505473"/>
              <a:ext cx="146510" cy="145045"/>
            </a:xfrm>
            <a:custGeom>
              <a:avLst/>
              <a:gdLst>
                <a:gd name="T0" fmla="*/ 32 w 439"/>
                <a:gd name="T1" fmla="*/ 187 h 438"/>
                <a:gd name="T2" fmla="*/ 32 w 439"/>
                <a:gd name="T3" fmla="*/ 187 h 438"/>
                <a:gd name="T4" fmla="*/ 250 w 439"/>
                <a:gd name="T5" fmla="*/ 31 h 438"/>
                <a:gd name="T6" fmla="*/ 407 w 439"/>
                <a:gd name="T7" fmla="*/ 281 h 438"/>
                <a:gd name="T8" fmla="*/ 188 w 439"/>
                <a:gd name="T9" fmla="*/ 437 h 438"/>
                <a:gd name="T10" fmla="*/ 32 w 439"/>
                <a:gd name="T11" fmla="*/ 187 h 438"/>
              </a:gdLst>
              <a:ahLst/>
              <a:cxnLst>
                <a:cxn ang="0">
                  <a:pos x="T0" y="T1"/>
                </a:cxn>
                <a:cxn ang="0">
                  <a:pos x="T2" y="T3"/>
                </a:cxn>
                <a:cxn ang="0">
                  <a:pos x="T4" y="T5"/>
                </a:cxn>
                <a:cxn ang="0">
                  <a:pos x="T6" y="T7"/>
                </a:cxn>
                <a:cxn ang="0">
                  <a:pos x="T8" y="T9"/>
                </a:cxn>
                <a:cxn ang="0">
                  <a:pos x="T10" y="T11"/>
                </a:cxn>
              </a:cxnLst>
              <a:rect l="0" t="0" r="r" b="b"/>
              <a:pathLst>
                <a:path w="439" h="438">
                  <a:moveTo>
                    <a:pt x="32" y="187"/>
                  </a:moveTo>
                  <a:lnTo>
                    <a:pt x="32" y="187"/>
                  </a:lnTo>
                  <a:cubicBezTo>
                    <a:pt x="32" y="93"/>
                    <a:pt x="157" y="0"/>
                    <a:pt x="250" y="31"/>
                  </a:cubicBezTo>
                  <a:cubicBezTo>
                    <a:pt x="344" y="62"/>
                    <a:pt x="438" y="156"/>
                    <a:pt x="407" y="281"/>
                  </a:cubicBezTo>
                  <a:cubicBezTo>
                    <a:pt x="375" y="375"/>
                    <a:pt x="282" y="437"/>
                    <a:pt x="188" y="437"/>
                  </a:cubicBezTo>
                  <a:cubicBezTo>
                    <a:pt x="63" y="406"/>
                    <a:pt x="0" y="312"/>
                    <a:pt x="32" y="18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79" name="Freeform 24"/>
            <p:cNvSpPr>
              <a:spLocks noChangeArrowheads="1"/>
            </p:cNvSpPr>
            <p:nvPr/>
          </p:nvSpPr>
          <p:spPr bwMode="auto">
            <a:xfrm>
              <a:off x="6618111" y="4407975"/>
              <a:ext cx="145045" cy="146510"/>
            </a:xfrm>
            <a:custGeom>
              <a:avLst/>
              <a:gdLst>
                <a:gd name="T0" fmla="*/ 62 w 438"/>
                <a:gd name="T1" fmla="*/ 344 h 439"/>
                <a:gd name="T2" fmla="*/ 62 w 438"/>
                <a:gd name="T3" fmla="*/ 344 h 439"/>
                <a:gd name="T4" fmla="*/ 125 w 438"/>
                <a:gd name="T5" fmla="*/ 63 h 439"/>
                <a:gd name="T6" fmla="*/ 375 w 438"/>
                <a:gd name="T7" fmla="*/ 125 h 439"/>
                <a:gd name="T8" fmla="*/ 343 w 438"/>
                <a:gd name="T9" fmla="*/ 407 h 439"/>
                <a:gd name="T10" fmla="*/ 62 w 438"/>
                <a:gd name="T11" fmla="*/ 344 h 439"/>
              </a:gdLst>
              <a:ahLst/>
              <a:cxnLst>
                <a:cxn ang="0">
                  <a:pos x="T0" y="T1"/>
                </a:cxn>
                <a:cxn ang="0">
                  <a:pos x="T2" y="T3"/>
                </a:cxn>
                <a:cxn ang="0">
                  <a:pos x="T4" y="T5"/>
                </a:cxn>
                <a:cxn ang="0">
                  <a:pos x="T6" y="T7"/>
                </a:cxn>
                <a:cxn ang="0">
                  <a:pos x="T8" y="T9"/>
                </a:cxn>
                <a:cxn ang="0">
                  <a:pos x="T10" y="T11"/>
                </a:cxn>
              </a:cxnLst>
              <a:rect l="0" t="0" r="r" b="b"/>
              <a:pathLst>
                <a:path w="438" h="439">
                  <a:moveTo>
                    <a:pt x="62" y="344"/>
                  </a:moveTo>
                  <a:lnTo>
                    <a:pt x="62" y="344"/>
                  </a:lnTo>
                  <a:cubicBezTo>
                    <a:pt x="0" y="250"/>
                    <a:pt x="31" y="125"/>
                    <a:pt x="125" y="63"/>
                  </a:cubicBezTo>
                  <a:cubicBezTo>
                    <a:pt x="187" y="0"/>
                    <a:pt x="312" y="32"/>
                    <a:pt x="375" y="125"/>
                  </a:cubicBezTo>
                  <a:cubicBezTo>
                    <a:pt x="437" y="219"/>
                    <a:pt x="437" y="344"/>
                    <a:pt x="343" y="407"/>
                  </a:cubicBezTo>
                  <a:cubicBezTo>
                    <a:pt x="250" y="438"/>
                    <a:pt x="125" y="438"/>
                    <a:pt x="62" y="34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80" name="Freeform 25"/>
            <p:cNvSpPr>
              <a:spLocks noChangeArrowheads="1"/>
            </p:cNvSpPr>
            <p:nvPr/>
          </p:nvSpPr>
          <p:spPr bwMode="auto">
            <a:xfrm>
              <a:off x="8279535" y="4739087"/>
              <a:ext cx="155301" cy="146510"/>
            </a:xfrm>
            <a:custGeom>
              <a:avLst/>
              <a:gdLst>
                <a:gd name="T0" fmla="*/ 125 w 469"/>
                <a:gd name="T1" fmla="*/ 63 h 439"/>
                <a:gd name="T2" fmla="*/ 125 w 469"/>
                <a:gd name="T3" fmla="*/ 63 h 439"/>
                <a:gd name="T4" fmla="*/ 406 w 469"/>
                <a:gd name="T5" fmla="*/ 125 h 439"/>
                <a:gd name="T6" fmla="*/ 343 w 469"/>
                <a:gd name="T7" fmla="*/ 375 h 439"/>
                <a:gd name="T8" fmla="*/ 62 w 469"/>
                <a:gd name="T9" fmla="*/ 344 h 439"/>
                <a:gd name="T10" fmla="*/ 125 w 469"/>
                <a:gd name="T11" fmla="*/ 63 h 439"/>
              </a:gdLst>
              <a:ahLst/>
              <a:cxnLst>
                <a:cxn ang="0">
                  <a:pos x="T0" y="T1"/>
                </a:cxn>
                <a:cxn ang="0">
                  <a:pos x="T2" y="T3"/>
                </a:cxn>
                <a:cxn ang="0">
                  <a:pos x="T4" y="T5"/>
                </a:cxn>
                <a:cxn ang="0">
                  <a:pos x="T6" y="T7"/>
                </a:cxn>
                <a:cxn ang="0">
                  <a:pos x="T8" y="T9"/>
                </a:cxn>
                <a:cxn ang="0">
                  <a:pos x="T10" y="T11"/>
                </a:cxn>
              </a:cxnLst>
              <a:rect l="0" t="0" r="r" b="b"/>
              <a:pathLst>
                <a:path w="469" h="439">
                  <a:moveTo>
                    <a:pt x="125" y="63"/>
                  </a:moveTo>
                  <a:lnTo>
                    <a:pt x="125" y="63"/>
                  </a:lnTo>
                  <a:cubicBezTo>
                    <a:pt x="218" y="0"/>
                    <a:pt x="343" y="32"/>
                    <a:pt x="406" y="125"/>
                  </a:cubicBezTo>
                  <a:cubicBezTo>
                    <a:pt x="468" y="219"/>
                    <a:pt x="437" y="313"/>
                    <a:pt x="343" y="375"/>
                  </a:cubicBezTo>
                  <a:cubicBezTo>
                    <a:pt x="250" y="438"/>
                    <a:pt x="125" y="438"/>
                    <a:pt x="62" y="344"/>
                  </a:cubicBezTo>
                  <a:cubicBezTo>
                    <a:pt x="0" y="250"/>
                    <a:pt x="31" y="125"/>
                    <a:pt x="125" y="6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81" name="Freeform 26"/>
            <p:cNvSpPr>
              <a:spLocks noChangeArrowheads="1"/>
            </p:cNvSpPr>
            <p:nvPr/>
          </p:nvSpPr>
          <p:spPr bwMode="auto">
            <a:xfrm>
              <a:off x="6950689" y="2746551"/>
              <a:ext cx="145045" cy="146510"/>
            </a:xfrm>
            <a:custGeom>
              <a:avLst/>
              <a:gdLst>
                <a:gd name="T0" fmla="*/ 93 w 438"/>
                <a:gd name="T1" fmla="*/ 63 h 439"/>
                <a:gd name="T2" fmla="*/ 93 w 438"/>
                <a:gd name="T3" fmla="*/ 63 h 439"/>
                <a:gd name="T4" fmla="*/ 375 w 438"/>
                <a:gd name="T5" fmla="*/ 94 h 439"/>
                <a:gd name="T6" fmla="*/ 312 w 438"/>
                <a:gd name="T7" fmla="*/ 375 h 439"/>
                <a:gd name="T8" fmla="*/ 62 w 438"/>
                <a:gd name="T9" fmla="*/ 313 h 439"/>
                <a:gd name="T10" fmla="*/ 93 w 438"/>
                <a:gd name="T11" fmla="*/ 63 h 439"/>
              </a:gdLst>
              <a:ahLst/>
              <a:cxnLst>
                <a:cxn ang="0">
                  <a:pos x="T0" y="T1"/>
                </a:cxn>
                <a:cxn ang="0">
                  <a:pos x="T2" y="T3"/>
                </a:cxn>
                <a:cxn ang="0">
                  <a:pos x="T4" y="T5"/>
                </a:cxn>
                <a:cxn ang="0">
                  <a:pos x="T6" y="T7"/>
                </a:cxn>
                <a:cxn ang="0">
                  <a:pos x="T8" y="T9"/>
                </a:cxn>
                <a:cxn ang="0">
                  <a:pos x="T10" y="T11"/>
                </a:cxn>
              </a:cxnLst>
              <a:rect l="0" t="0" r="r" b="b"/>
              <a:pathLst>
                <a:path w="438" h="439">
                  <a:moveTo>
                    <a:pt x="93" y="63"/>
                  </a:moveTo>
                  <a:lnTo>
                    <a:pt x="93" y="63"/>
                  </a:lnTo>
                  <a:cubicBezTo>
                    <a:pt x="187" y="0"/>
                    <a:pt x="312" y="0"/>
                    <a:pt x="375" y="94"/>
                  </a:cubicBezTo>
                  <a:cubicBezTo>
                    <a:pt x="437" y="188"/>
                    <a:pt x="406" y="313"/>
                    <a:pt x="312" y="375"/>
                  </a:cubicBezTo>
                  <a:cubicBezTo>
                    <a:pt x="250" y="438"/>
                    <a:pt x="125" y="407"/>
                    <a:pt x="62" y="313"/>
                  </a:cubicBezTo>
                  <a:cubicBezTo>
                    <a:pt x="0" y="219"/>
                    <a:pt x="0" y="94"/>
                    <a:pt x="93" y="6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82" name="Freeform 28"/>
            <p:cNvSpPr>
              <a:spLocks noChangeArrowheads="1"/>
            </p:cNvSpPr>
            <p:nvPr/>
          </p:nvSpPr>
          <p:spPr bwMode="auto">
            <a:xfrm>
              <a:off x="10023005" y="4947132"/>
              <a:ext cx="134789" cy="136255"/>
            </a:xfrm>
            <a:custGeom>
              <a:avLst/>
              <a:gdLst>
                <a:gd name="T0" fmla="*/ 187 w 407"/>
                <a:gd name="T1" fmla="*/ 0 h 408"/>
                <a:gd name="T2" fmla="*/ 187 w 407"/>
                <a:gd name="T3" fmla="*/ 0 h 408"/>
                <a:gd name="T4" fmla="*/ 406 w 407"/>
                <a:gd name="T5" fmla="*/ 219 h 408"/>
                <a:gd name="T6" fmla="*/ 187 w 407"/>
                <a:gd name="T7" fmla="*/ 407 h 408"/>
                <a:gd name="T8" fmla="*/ 0 w 407"/>
                <a:gd name="T9" fmla="*/ 219 h 408"/>
                <a:gd name="T10" fmla="*/ 187 w 407"/>
                <a:gd name="T11" fmla="*/ 0 h 408"/>
              </a:gdLst>
              <a:ahLst/>
              <a:cxnLst>
                <a:cxn ang="0">
                  <a:pos x="T0" y="T1"/>
                </a:cxn>
                <a:cxn ang="0">
                  <a:pos x="T2" y="T3"/>
                </a:cxn>
                <a:cxn ang="0">
                  <a:pos x="T4" y="T5"/>
                </a:cxn>
                <a:cxn ang="0">
                  <a:pos x="T6" y="T7"/>
                </a:cxn>
                <a:cxn ang="0">
                  <a:pos x="T8" y="T9"/>
                </a:cxn>
                <a:cxn ang="0">
                  <a:pos x="T10" y="T11"/>
                </a:cxn>
              </a:cxnLst>
              <a:rect l="0" t="0" r="r" b="b"/>
              <a:pathLst>
                <a:path w="407" h="408">
                  <a:moveTo>
                    <a:pt x="187" y="0"/>
                  </a:moveTo>
                  <a:lnTo>
                    <a:pt x="187" y="0"/>
                  </a:lnTo>
                  <a:cubicBezTo>
                    <a:pt x="312" y="0"/>
                    <a:pt x="406" y="94"/>
                    <a:pt x="406" y="219"/>
                  </a:cubicBezTo>
                  <a:cubicBezTo>
                    <a:pt x="406" y="313"/>
                    <a:pt x="312" y="407"/>
                    <a:pt x="187" y="407"/>
                  </a:cubicBezTo>
                  <a:cubicBezTo>
                    <a:pt x="93" y="407"/>
                    <a:pt x="0" y="313"/>
                    <a:pt x="0" y="219"/>
                  </a:cubicBezTo>
                  <a:cubicBezTo>
                    <a:pt x="0" y="94"/>
                    <a:pt x="93" y="0"/>
                    <a:pt x="18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83" name="Freeform 29"/>
            <p:cNvSpPr>
              <a:spLocks noChangeArrowheads="1"/>
            </p:cNvSpPr>
            <p:nvPr/>
          </p:nvSpPr>
          <p:spPr bwMode="auto">
            <a:xfrm>
              <a:off x="10023005" y="2550227"/>
              <a:ext cx="134789" cy="134789"/>
            </a:xfrm>
            <a:custGeom>
              <a:avLst/>
              <a:gdLst>
                <a:gd name="T0" fmla="*/ 187 w 407"/>
                <a:gd name="T1" fmla="*/ 0 h 407"/>
                <a:gd name="T2" fmla="*/ 187 w 407"/>
                <a:gd name="T3" fmla="*/ 0 h 407"/>
                <a:gd name="T4" fmla="*/ 406 w 407"/>
                <a:gd name="T5" fmla="*/ 187 h 407"/>
                <a:gd name="T6" fmla="*/ 187 w 407"/>
                <a:gd name="T7" fmla="*/ 406 h 407"/>
                <a:gd name="T8" fmla="*/ 0 w 407"/>
                <a:gd name="T9" fmla="*/ 187 h 407"/>
                <a:gd name="T10" fmla="*/ 18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187" y="0"/>
                  </a:moveTo>
                  <a:lnTo>
                    <a:pt x="187" y="0"/>
                  </a:lnTo>
                  <a:cubicBezTo>
                    <a:pt x="312" y="0"/>
                    <a:pt x="406" y="93"/>
                    <a:pt x="406" y="187"/>
                  </a:cubicBezTo>
                  <a:cubicBezTo>
                    <a:pt x="406" y="312"/>
                    <a:pt x="312" y="406"/>
                    <a:pt x="187" y="406"/>
                  </a:cubicBezTo>
                  <a:cubicBezTo>
                    <a:pt x="93" y="406"/>
                    <a:pt x="0" y="312"/>
                    <a:pt x="0" y="187"/>
                  </a:cubicBezTo>
                  <a:cubicBezTo>
                    <a:pt x="0" y="93"/>
                    <a:pt x="93" y="0"/>
                    <a:pt x="18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84" name="Freeform 30"/>
            <p:cNvSpPr>
              <a:spLocks noChangeArrowheads="1"/>
            </p:cNvSpPr>
            <p:nvPr/>
          </p:nvSpPr>
          <p:spPr bwMode="auto">
            <a:xfrm>
              <a:off x="11227318" y="3754540"/>
              <a:ext cx="134789" cy="124534"/>
            </a:xfrm>
            <a:custGeom>
              <a:avLst/>
              <a:gdLst>
                <a:gd name="T0" fmla="*/ 406 w 407"/>
                <a:gd name="T1" fmla="*/ 187 h 375"/>
                <a:gd name="T2" fmla="*/ 406 w 407"/>
                <a:gd name="T3" fmla="*/ 187 h 375"/>
                <a:gd name="T4" fmla="*/ 187 w 407"/>
                <a:gd name="T5" fmla="*/ 374 h 375"/>
                <a:gd name="T6" fmla="*/ 0 w 407"/>
                <a:gd name="T7" fmla="*/ 187 h 375"/>
                <a:gd name="T8" fmla="*/ 187 w 407"/>
                <a:gd name="T9" fmla="*/ 0 h 375"/>
                <a:gd name="T10" fmla="*/ 406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406" y="187"/>
                  </a:moveTo>
                  <a:lnTo>
                    <a:pt x="406" y="187"/>
                  </a:lnTo>
                  <a:cubicBezTo>
                    <a:pt x="406" y="311"/>
                    <a:pt x="312" y="374"/>
                    <a:pt x="187" y="374"/>
                  </a:cubicBezTo>
                  <a:cubicBezTo>
                    <a:pt x="93" y="374"/>
                    <a:pt x="0" y="311"/>
                    <a:pt x="0" y="187"/>
                  </a:cubicBezTo>
                  <a:cubicBezTo>
                    <a:pt x="0" y="93"/>
                    <a:pt x="93" y="0"/>
                    <a:pt x="187" y="0"/>
                  </a:cubicBezTo>
                  <a:cubicBezTo>
                    <a:pt x="312" y="0"/>
                    <a:pt x="406" y="93"/>
                    <a:pt x="406" y="18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85" name="Freeform 31"/>
            <p:cNvSpPr>
              <a:spLocks noChangeArrowheads="1"/>
            </p:cNvSpPr>
            <p:nvPr/>
          </p:nvSpPr>
          <p:spPr bwMode="auto">
            <a:xfrm>
              <a:off x="10863973" y="2891596"/>
              <a:ext cx="145045" cy="145044"/>
            </a:xfrm>
            <a:custGeom>
              <a:avLst/>
              <a:gdLst>
                <a:gd name="T0" fmla="*/ 375 w 438"/>
                <a:gd name="T1" fmla="*/ 93 h 438"/>
                <a:gd name="T2" fmla="*/ 375 w 438"/>
                <a:gd name="T3" fmla="*/ 93 h 438"/>
                <a:gd name="T4" fmla="*/ 375 w 438"/>
                <a:gd name="T5" fmla="*/ 375 h 438"/>
                <a:gd name="T6" fmla="*/ 94 w 438"/>
                <a:gd name="T7" fmla="*/ 375 h 438"/>
                <a:gd name="T8" fmla="*/ 94 w 438"/>
                <a:gd name="T9" fmla="*/ 93 h 438"/>
                <a:gd name="T10" fmla="*/ 375 w 438"/>
                <a:gd name="T11" fmla="*/ 93 h 438"/>
              </a:gdLst>
              <a:ahLst/>
              <a:cxnLst>
                <a:cxn ang="0">
                  <a:pos x="T0" y="T1"/>
                </a:cxn>
                <a:cxn ang="0">
                  <a:pos x="T2" y="T3"/>
                </a:cxn>
                <a:cxn ang="0">
                  <a:pos x="T4" y="T5"/>
                </a:cxn>
                <a:cxn ang="0">
                  <a:pos x="T6" y="T7"/>
                </a:cxn>
                <a:cxn ang="0">
                  <a:pos x="T8" y="T9"/>
                </a:cxn>
                <a:cxn ang="0">
                  <a:pos x="T10" y="T11"/>
                </a:cxn>
              </a:cxnLst>
              <a:rect l="0" t="0" r="r" b="b"/>
              <a:pathLst>
                <a:path w="438" h="438">
                  <a:moveTo>
                    <a:pt x="375" y="93"/>
                  </a:moveTo>
                  <a:lnTo>
                    <a:pt x="375" y="93"/>
                  </a:lnTo>
                  <a:cubicBezTo>
                    <a:pt x="437" y="156"/>
                    <a:pt x="437" y="281"/>
                    <a:pt x="375" y="375"/>
                  </a:cubicBezTo>
                  <a:cubicBezTo>
                    <a:pt x="281" y="437"/>
                    <a:pt x="156" y="437"/>
                    <a:pt x="94" y="375"/>
                  </a:cubicBezTo>
                  <a:cubicBezTo>
                    <a:pt x="0" y="281"/>
                    <a:pt x="0" y="156"/>
                    <a:pt x="94" y="93"/>
                  </a:cubicBezTo>
                  <a:cubicBezTo>
                    <a:pt x="156" y="0"/>
                    <a:pt x="281" y="0"/>
                    <a:pt x="375" y="9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86" name="Freeform 32"/>
            <p:cNvSpPr>
              <a:spLocks noChangeArrowheads="1"/>
            </p:cNvSpPr>
            <p:nvPr/>
          </p:nvSpPr>
          <p:spPr bwMode="auto">
            <a:xfrm>
              <a:off x="9171782" y="2891596"/>
              <a:ext cx="146510" cy="145044"/>
            </a:xfrm>
            <a:custGeom>
              <a:avLst/>
              <a:gdLst>
                <a:gd name="T0" fmla="*/ 344 w 439"/>
                <a:gd name="T1" fmla="*/ 375 h 438"/>
                <a:gd name="T2" fmla="*/ 344 w 439"/>
                <a:gd name="T3" fmla="*/ 375 h 438"/>
                <a:gd name="T4" fmla="*/ 63 w 439"/>
                <a:gd name="T5" fmla="*/ 375 h 438"/>
                <a:gd name="T6" fmla="*/ 63 w 439"/>
                <a:gd name="T7" fmla="*/ 93 h 438"/>
                <a:gd name="T8" fmla="*/ 344 w 439"/>
                <a:gd name="T9" fmla="*/ 93 h 438"/>
                <a:gd name="T10" fmla="*/ 344 w 439"/>
                <a:gd name="T11" fmla="*/ 375 h 438"/>
              </a:gdLst>
              <a:ahLst/>
              <a:cxnLst>
                <a:cxn ang="0">
                  <a:pos x="T0" y="T1"/>
                </a:cxn>
                <a:cxn ang="0">
                  <a:pos x="T2" y="T3"/>
                </a:cxn>
                <a:cxn ang="0">
                  <a:pos x="T4" y="T5"/>
                </a:cxn>
                <a:cxn ang="0">
                  <a:pos x="T6" y="T7"/>
                </a:cxn>
                <a:cxn ang="0">
                  <a:pos x="T8" y="T9"/>
                </a:cxn>
                <a:cxn ang="0">
                  <a:pos x="T10" y="T11"/>
                </a:cxn>
              </a:cxnLst>
              <a:rect l="0" t="0" r="r" b="b"/>
              <a:pathLst>
                <a:path w="439" h="438">
                  <a:moveTo>
                    <a:pt x="344" y="375"/>
                  </a:moveTo>
                  <a:lnTo>
                    <a:pt x="344" y="375"/>
                  </a:lnTo>
                  <a:cubicBezTo>
                    <a:pt x="281" y="437"/>
                    <a:pt x="156" y="437"/>
                    <a:pt x="63" y="375"/>
                  </a:cubicBezTo>
                  <a:cubicBezTo>
                    <a:pt x="0" y="281"/>
                    <a:pt x="0" y="156"/>
                    <a:pt x="63" y="93"/>
                  </a:cubicBezTo>
                  <a:cubicBezTo>
                    <a:pt x="156" y="0"/>
                    <a:pt x="281" y="0"/>
                    <a:pt x="344" y="93"/>
                  </a:cubicBezTo>
                  <a:cubicBezTo>
                    <a:pt x="438" y="156"/>
                    <a:pt x="438" y="281"/>
                    <a:pt x="344" y="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87" name="Freeform 33"/>
            <p:cNvSpPr>
              <a:spLocks noChangeArrowheads="1"/>
            </p:cNvSpPr>
            <p:nvPr/>
          </p:nvSpPr>
          <p:spPr bwMode="auto">
            <a:xfrm>
              <a:off x="10863973" y="4594043"/>
              <a:ext cx="145045" cy="145044"/>
            </a:xfrm>
            <a:custGeom>
              <a:avLst/>
              <a:gdLst>
                <a:gd name="T0" fmla="*/ 375 w 438"/>
                <a:gd name="T1" fmla="*/ 344 h 438"/>
                <a:gd name="T2" fmla="*/ 375 w 438"/>
                <a:gd name="T3" fmla="*/ 344 h 438"/>
                <a:gd name="T4" fmla="*/ 94 w 438"/>
                <a:gd name="T5" fmla="*/ 344 h 438"/>
                <a:gd name="T6" fmla="*/ 94 w 438"/>
                <a:gd name="T7" fmla="*/ 62 h 438"/>
                <a:gd name="T8" fmla="*/ 375 w 438"/>
                <a:gd name="T9" fmla="*/ 62 h 438"/>
                <a:gd name="T10" fmla="*/ 375 w 438"/>
                <a:gd name="T11" fmla="*/ 344 h 438"/>
              </a:gdLst>
              <a:ahLst/>
              <a:cxnLst>
                <a:cxn ang="0">
                  <a:pos x="T0" y="T1"/>
                </a:cxn>
                <a:cxn ang="0">
                  <a:pos x="T2" y="T3"/>
                </a:cxn>
                <a:cxn ang="0">
                  <a:pos x="T4" y="T5"/>
                </a:cxn>
                <a:cxn ang="0">
                  <a:pos x="T6" y="T7"/>
                </a:cxn>
                <a:cxn ang="0">
                  <a:pos x="T8" y="T9"/>
                </a:cxn>
                <a:cxn ang="0">
                  <a:pos x="T10" y="T11"/>
                </a:cxn>
              </a:cxnLst>
              <a:rect l="0" t="0" r="r" b="b"/>
              <a:pathLst>
                <a:path w="438" h="438">
                  <a:moveTo>
                    <a:pt x="375" y="344"/>
                  </a:moveTo>
                  <a:lnTo>
                    <a:pt x="375" y="344"/>
                  </a:lnTo>
                  <a:cubicBezTo>
                    <a:pt x="281" y="437"/>
                    <a:pt x="156" y="437"/>
                    <a:pt x="94" y="344"/>
                  </a:cubicBezTo>
                  <a:cubicBezTo>
                    <a:pt x="0" y="281"/>
                    <a:pt x="0" y="156"/>
                    <a:pt x="94" y="62"/>
                  </a:cubicBezTo>
                  <a:cubicBezTo>
                    <a:pt x="156" y="0"/>
                    <a:pt x="281" y="0"/>
                    <a:pt x="375" y="62"/>
                  </a:cubicBezTo>
                  <a:cubicBezTo>
                    <a:pt x="437" y="156"/>
                    <a:pt x="437" y="281"/>
                    <a:pt x="375" y="34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88" name="Freeform 34"/>
            <p:cNvSpPr>
              <a:spLocks noChangeArrowheads="1"/>
            </p:cNvSpPr>
            <p:nvPr/>
          </p:nvSpPr>
          <p:spPr bwMode="auto">
            <a:xfrm>
              <a:off x="10480116" y="2632273"/>
              <a:ext cx="145045" cy="155301"/>
            </a:xfrm>
            <a:custGeom>
              <a:avLst/>
              <a:gdLst>
                <a:gd name="T0" fmla="*/ 281 w 438"/>
                <a:gd name="T1" fmla="*/ 31 h 469"/>
                <a:gd name="T2" fmla="*/ 281 w 438"/>
                <a:gd name="T3" fmla="*/ 31 h 469"/>
                <a:gd name="T4" fmla="*/ 406 w 438"/>
                <a:gd name="T5" fmla="*/ 312 h 469"/>
                <a:gd name="T6" fmla="*/ 125 w 438"/>
                <a:gd name="T7" fmla="*/ 406 h 469"/>
                <a:gd name="T8" fmla="*/ 31 w 438"/>
                <a:gd name="T9" fmla="*/ 156 h 469"/>
                <a:gd name="T10" fmla="*/ 281 w 438"/>
                <a:gd name="T11" fmla="*/ 31 h 469"/>
              </a:gdLst>
              <a:ahLst/>
              <a:cxnLst>
                <a:cxn ang="0">
                  <a:pos x="T0" y="T1"/>
                </a:cxn>
                <a:cxn ang="0">
                  <a:pos x="T2" y="T3"/>
                </a:cxn>
                <a:cxn ang="0">
                  <a:pos x="T4" y="T5"/>
                </a:cxn>
                <a:cxn ang="0">
                  <a:pos x="T6" y="T7"/>
                </a:cxn>
                <a:cxn ang="0">
                  <a:pos x="T8" y="T9"/>
                </a:cxn>
                <a:cxn ang="0">
                  <a:pos x="T10" y="T11"/>
                </a:cxn>
              </a:cxnLst>
              <a:rect l="0" t="0" r="r" b="b"/>
              <a:pathLst>
                <a:path w="438" h="469">
                  <a:moveTo>
                    <a:pt x="281" y="31"/>
                  </a:moveTo>
                  <a:lnTo>
                    <a:pt x="281" y="31"/>
                  </a:lnTo>
                  <a:cubicBezTo>
                    <a:pt x="375" y="93"/>
                    <a:pt x="437" y="187"/>
                    <a:pt x="406" y="312"/>
                  </a:cubicBezTo>
                  <a:cubicBezTo>
                    <a:pt x="343" y="406"/>
                    <a:pt x="250" y="468"/>
                    <a:pt x="125" y="406"/>
                  </a:cubicBezTo>
                  <a:cubicBezTo>
                    <a:pt x="31" y="375"/>
                    <a:pt x="0" y="250"/>
                    <a:pt x="31" y="156"/>
                  </a:cubicBezTo>
                  <a:cubicBezTo>
                    <a:pt x="62" y="62"/>
                    <a:pt x="187" y="0"/>
                    <a:pt x="281"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89" name="Freeform 35"/>
            <p:cNvSpPr>
              <a:spLocks noChangeArrowheads="1"/>
            </p:cNvSpPr>
            <p:nvPr/>
          </p:nvSpPr>
          <p:spPr bwMode="auto">
            <a:xfrm>
              <a:off x="8902203" y="3287173"/>
              <a:ext cx="155301" cy="146510"/>
            </a:xfrm>
            <a:custGeom>
              <a:avLst/>
              <a:gdLst>
                <a:gd name="T0" fmla="*/ 437 w 469"/>
                <a:gd name="T1" fmla="*/ 282 h 439"/>
                <a:gd name="T2" fmla="*/ 437 w 469"/>
                <a:gd name="T3" fmla="*/ 282 h 439"/>
                <a:gd name="T4" fmla="*/ 156 w 469"/>
                <a:gd name="T5" fmla="*/ 407 h 439"/>
                <a:gd name="T6" fmla="*/ 62 w 469"/>
                <a:gd name="T7" fmla="*/ 125 h 439"/>
                <a:gd name="T8" fmla="*/ 312 w 469"/>
                <a:gd name="T9" fmla="*/ 32 h 439"/>
                <a:gd name="T10" fmla="*/ 437 w 469"/>
                <a:gd name="T11" fmla="*/ 282 h 439"/>
              </a:gdLst>
              <a:ahLst/>
              <a:cxnLst>
                <a:cxn ang="0">
                  <a:pos x="T0" y="T1"/>
                </a:cxn>
                <a:cxn ang="0">
                  <a:pos x="T2" y="T3"/>
                </a:cxn>
                <a:cxn ang="0">
                  <a:pos x="T4" y="T5"/>
                </a:cxn>
                <a:cxn ang="0">
                  <a:pos x="T6" y="T7"/>
                </a:cxn>
                <a:cxn ang="0">
                  <a:pos x="T8" y="T9"/>
                </a:cxn>
                <a:cxn ang="0">
                  <a:pos x="T10" y="T11"/>
                </a:cxn>
              </a:cxnLst>
              <a:rect l="0" t="0" r="r" b="b"/>
              <a:pathLst>
                <a:path w="469" h="439">
                  <a:moveTo>
                    <a:pt x="437" y="282"/>
                  </a:moveTo>
                  <a:lnTo>
                    <a:pt x="437" y="282"/>
                  </a:lnTo>
                  <a:cubicBezTo>
                    <a:pt x="375" y="407"/>
                    <a:pt x="250" y="438"/>
                    <a:pt x="156" y="407"/>
                  </a:cubicBezTo>
                  <a:cubicBezTo>
                    <a:pt x="62" y="344"/>
                    <a:pt x="0" y="250"/>
                    <a:pt x="62" y="125"/>
                  </a:cubicBezTo>
                  <a:cubicBezTo>
                    <a:pt x="93" y="32"/>
                    <a:pt x="218" y="0"/>
                    <a:pt x="312" y="32"/>
                  </a:cubicBezTo>
                  <a:cubicBezTo>
                    <a:pt x="406" y="63"/>
                    <a:pt x="468" y="188"/>
                    <a:pt x="437" y="28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90" name="Freeform 36"/>
            <p:cNvSpPr>
              <a:spLocks noChangeArrowheads="1"/>
            </p:cNvSpPr>
            <p:nvPr/>
          </p:nvSpPr>
          <p:spPr bwMode="auto">
            <a:xfrm>
              <a:off x="11123296" y="4199930"/>
              <a:ext cx="156765" cy="156766"/>
            </a:xfrm>
            <a:custGeom>
              <a:avLst/>
              <a:gdLst>
                <a:gd name="T0" fmla="*/ 406 w 470"/>
                <a:gd name="T1" fmla="*/ 313 h 470"/>
                <a:gd name="T2" fmla="*/ 406 w 470"/>
                <a:gd name="T3" fmla="*/ 313 h 470"/>
                <a:gd name="T4" fmla="*/ 156 w 470"/>
                <a:gd name="T5" fmla="*/ 407 h 470"/>
                <a:gd name="T6" fmla="*/ 31 w 470"/>
                <a:gd name="T7" fmla="*/ 157 h 470"/>
                <a:gd name="T8" fmla="*/ 313 w 470"/>
                <a:gd name="T9" fmla="*/ 32 h 470"/>
                <a:gd name="T10" fmla="*/ 406 w 470"/>
                <a:gd name="T11" fmla="*/ 313 h 470"/>
              </a:gdLst>
              <a:ahLst/>
              <a:cxnLst>
                <a:cxn ang="0">
                  <a:pos x="T0" y="T1"/>
                </a:cxn>
                <a:cxn ang="0">
                  <a:pos x="T2" y="T3"/>
                </a:cxn>
                <a:cxn ang="0">
                  <a:pos x="T4" y="T5"/>
                </a:cxn>
                <a:cxn ang="0">
                  <a:pos x="T6" y="T7"/>
                </a:cxn>
                <a:cxn ang="0">
                  <a:pos x="T8" y="T9"/>
                </a:cxn>
                <a:cxn ang="0">
                  <a:pos x="T10" y="T11"/>
                </a:cxn>
              </a:cxnLst>
              <a:rect l="0" t="0" r="r" b="b"/>
              <a:pathLst>
                <a:path w="470" h="470">
                  <a:moveTo>
                    <a:pt x="406" y="313"/>
                  </a:moveTo>
                  <a:lnTo>
                    <a:pt x="406" y="313"/>
                  </a:lnTo>
                  <a:cubicBezTo>
                    <a:pt x="375" y="407"/>
                    <a:pt x="250" y="469"/>
                    <a:pt x="156" y="407"/>
                  </a:cubicBezTo>
                  <a:cubicBezTo>
                    <a:pt x="63" y="375"/>
                    <a:pt x="0" y="250"/>
                    <a:pt x="31" y="157"/>
                  </a:cubicBezTo>
                  <a:cubicBezTo>
                    <a:pt x="94" y="63"/>
                    <a:pt x="219" y="0"/>
                    <a:pt x="313" y="32"/>
                  </a:cubicBezTo>
                  <a:cubicBezTo>
                    <a:pt x="406" y="94"/>
                    <a:pt x="469" y="219"/>
                    <a:pt x="406" y="31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91" name="Freeform 37"/>
            <p:cNvSpPr>
              <a:spLocks noChangeArrowheads="1"/>
            </p:cNvSpPr>
            <p:nvPr/>
          </p:nvSpPr>
          <p:spPr bwMode="auto">
            <a:xfrm>
              <a:off x="11123296" y="3287173"/>
              <a:ext cx="156765" cy="146510"/>
            </a:xfrm>
            <a:custGeom>
              <a:avLst/>
              <a:gdLst>
                <a:gd name="T0" fmla="*/ 406 w 470"/>
                <a:gd name="T1" fmla="*/ 125 h 439"/>
                <a:gd name="T2" fmla="*/ 406 w 470"/>
                <a:gd name="T3" fmla="*/ 125 h 439"/>
                <a:gd name="T4" fmla="*/ 313 w 470"/>
                <a:gd name="T5" fmla="*/ 407 h 439"/>
                <a:gd name="T6" fmla="*/ 31 w 470"/>
                <a:gd name="T7" fmla="*/ 282 h 439"/>
                <a:gd name="T8" fmla="*/ 156 w 470"/>
                <a:gd name="T9" fmla="*/ 32 h 439"/>
                <a:gd name="T10" fmla="*/ 406 w 470"/>
                <a:gd name="T11" fmla="*/ 125 h 439"/>
              </a:gdLst>
              <a:ahLst/>
              <a:cxnLst>
                <a:cxn ang="0">
                  <a:pos x="T0" y="T1"/>
                </a:cxn>
                <a:cxn ang="0">
                  <a:pos x="T2" y="T3"/>
                </a:cxn>
                <a:cxn ang="0">
                  <a:pos x="T4" y="T5"/>
                </a:cxn>
                <a:cxn ang="0">
                  <a:pos x="T6" y="T7"/>
                </a:cxn>
                <a:cxn ang="0">
                  <a:pos x="T8" y="T9"/>
                </a:cxn>
                <a:cxn ang="0">
                  <a:pos x="T10" y="T11"/>
                </a:cxn>
              </a:cxnLst>
              <a:rect l="0" t="0" r="r" b="b"/>
              <a:pathLst>
                <a:path w="470" h="439">
                  <a:moveTo>
                    <a:pt x="406" y="125"/>
                  </a:moveTo>
                  <a:lnTo>
                    <a:pt x="406" y="125"/>
                  </a:lnTo>
                  <a:cubicBezTo>
                    <a:pt x="469" y="250"/>
                    <a:pt x="406" y="344"/>
                    <a:pt x="313" y="407"/>
                  </a:cubicBezTo>
                  <a:cubicBezTo>
                    <a:pt x="219" y="438"/>
                    <a:pt x="94" y="407"/>
                    <a:pt x="31" y="282"/>
                  </a:cubicBezTo>
                  <a:cubicBezTo>
                    <a:pt x="0" y="188"/>
                    <a:pt x="63" y="63"/>
                    <a:pt x="156" y="32"/>
                  </a:cubicBezTo>
                  <a:cubicBezTo>
                    <a:pt x="250" y="0"/>
                    <a:pt x="375" y="32"/>
                    <a:pt x="406" y="12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92" name="Freeform 38"/>
            <p:cNvSpPr>
              <a:spLocks noChangeArrowheads="1"/>
            </p:cNvSpPr>
            <p:nvPr/>
          </p:nvSpPr>
          <p:spPr bwMode="auto">
            <a:xfrm>
              <a:off x="9555638" y="2632273"/>
              <a:ext cx="146510" cy="155301"/>
            </a:xfrm>
            <a:custGeom>
              <a:avLst/>
              <a:gdLst>
                <a:gd name="T0" fmla="*/ 313 w 439"/>
                <a:gd name="T1" fmla="*/ 406 h 469"/>
                <a:gd name="T2" fmla="*/ 313 w 439"/>
                <a:gd name="T3" fmla="*/ 406 h 469"/>
                <a:gd name="T4" fmla="*/ 32 w 439"/>
                <a:gd name="T5" fmla="*/ 312 h 469"/>
                <a:gd name="T6" fmla="*/ 157 w 439"/>
                <a:gd name="T7" fmla="*/ 31 h 469"/>
                <a:gd name="T8" fmla="*/ 406 w 439"/>
                <a:gd name="T9" fmla="*/ 156 h 469"/>
                <a:gd name="T10" fmla="*/ 313 w 439"/>
                <a:gd name="T11" fmla="*/ 406 h 469"/>
              </a:gdLst>
              <a:ahLst/>
              <a:cxnLst>
                <a:cxn ang="0">
                  <a:pos x="T0" y="T1"/>
                </a:cxn>
                <a:cxn ang="0">
                  <a:pos x="T2" y="T3"/>
                </a:cxn>
                <a:cxn ang="0">
                  <a:pos x="T4" y="T5"/>
                </a:cxn>
                <a:cxn ang="0">
                  <a:pos x="T6" y="T7"/>
                </a:cxn>
                <a:cxn ang="0">
                  <a:pos x="T8" y="T9"/>
                </a:cxn>
                <a:cxn ang="0">
                  <a:pos x="T10" y="T11"/>
                </a:cxn>
              </a:cxnLst>
              <a:rect l="0" t="0" r="r" b="b"/>
              <a:pathLst>
                <a:path w="439" h="469">
                  <a:moveTo>
                    <a:pt x="313" y="406"/>
                  </a:moveTo>
                  <a:lnTo>
                    <a:pt x="313" y="406"/>
                  </a:lnTo>
                  <a:cubicBezTo>
                    <a:pt x="188" y="468"/>
                    <a:pt x="94" y="406"/>
                    <a:pt x="32" y="312"/>
                  </a:cubicBezTo>
                  <a:cubicBezTo>
                    <a:pt x="0" y="187"/>
                    <a:pt x="63" y="93"/>
                    <a:pt x="157" y="31"/>
                  </a:cubicBezTo>
                  <a:cubicBezTo>
                    <a:pt x="250" y="0"/>
                    <a:pt x="375" y="62"/>
                    <a:pt x="406" y="156"/>
                  </a:cubicBezTo>
                  <a:cubicBezTo>
                    <a:pt x="438" y="250"/>
                    <a:pt x="406" y="375"/>
                    <a:pt x="313" y="40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93" name="Freeform 39"/>
            <p:cNvSpPr>
              <a:spLocks noChangeArrowheads="1"/>
            </p:cNvSpPr>
            <p:nvPr/>
          </p:nvSpPr>
          <p:spPr bwMode="auto">
            <a:xfrm>
              <a:off x="10480116" y="4853365"/>
              <a:ext cx="145045" cy="146510"/>
            </a:xfrm>
            <a:custGeom>
              <a:avLst/>
              <a:gdLst>
                <a:gd name="T0" fmla="*/ 281 w 438"/>
                <a:gd name="T1" fmla="*/ 406 h 439"/>
                <a:gd name="T2" fmla="*/ 281 w 438"/>
                <a:gd name="T3" fmla="*/ 406 h 439"/>
                <a:gd name="T4" fmla="*/ 31 w 438"/>
                <a:gd name="T5" fmla="*/ 281 h 439"/>
                <a:gd name="T6" fmla="*/ 125 w 438"/>
                <a:gd name="T7" fmla="*/ 31 h 439"/>
                <a:gd name="T8" fmla="*/ 406 w 438"/>
                <a:gd name="T9" fmla="*/ 156 h 439"/>
                <a:gd name="T10" fmla="*/ 281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281" y="406"/>
                  </a:moveTo>
                  <a:lnTo>
                    <a:pt x="281" y="406"/>
                  </a:lnTo>
                  <a:cubicBezTo>
                    <a:pt x="187" y="438"/>
                    <a:pt x="62" y="406"/>
                    <a:pt x="31" y="281"/>
                  </a:cubicBezTo>
                  <a:cubicBezTo>
                    <a:pt x="0" y="188"/>
                    <a:pt x="31" y="63"/>
                    <a:pt x="125" y="31"/>
                  </a:cubicBezTo>
                  <a:cubicBezTo>
                    <a:pt x="250" y="0"/>
                    <a:pt x="343" y="31"/>
                    <a:pt x="406" y="156"/>
                  </a:cubicBezTo>
                  <a:cubicBezTo>
                    <a:pt x="437" y="250"/>
                    <a:pt x="375" y="344"/>
                    <a:pt x="281" y="40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94" name="Freeform 40"/>
            <p:cNvSpPr>
              <a:spLocks noChangeArrowheads="1"/>
            </p:cNvSpPr>
            <p:nvPr/>
          </p:nvSpPr>
          <p:spPr bwMode="auto">
            <a:xfrm>
              <a:off x="10251561" y="4926620"/>
              <a:ext cx="146510" cy="134789"/>
            </a:xfrm>
            <a:custGeom>
              <a:avLst/>
              <a:gdLst>
                <a:gd name="T0" fmla="*/ 188 w 439"/>
                <a:gd name="T1" fmla="*/ 0 h 407"/>
                <a:gd name="T2" fmla="*/ 188 w 439"/>
                <a:gd name="T3" fmla="*/ 0 h 407"/>
                <a:gd name="T4" fmla="*/ 406 w 439"/>
                <a:gd name="T5" fmla="*/ 156 h 407"/>
                <a:gd name="T6" fmla="*/ 250 w 439"/>
                <a:gd name="T7" fmla="*/ 406 h 407"/>
                <a:gd name="T8" fmla="*/ 31 w 439"/>
                <a:gd name="T9" fmla="*/ 250 h 407"/>
                <a:gd name="T10" fmla="*/ 188 w 439"/>
                <a:gd name="T11" fmla="*/ 0 h 407"/>
              </a:gdLst>
              <a:ahLst/>
              <a:cxnLst>
                <a:cxn ang="0">
                  <a:pos x="T0" y="T1"/>
                </a:cxn>
                <a:cxn ang="0">
                  <a:pos x="T2" y="T3"/>
                </a:cxn>
                <a:cxn ang="0">
                  <a:pos x="T4" y="T5"/>
                </a:cxn>
                <a:cxn ang="0">
                  <a:pos x="T6" y="T7"/>
                </a:cxn>
                <a:cxn ang="0">
                  <a:pos x="T8" y="T9"/>
                </a:cxn>
                <a:cxn ang="0">
                  <a:pos x="T10" y="T11"/>
                </a:cxn>
              </a:cxnLst>
              <a:rect l="0" t="0" r="r" b="b"/>
              <a:pathLst>
                <a:path w="439" h="407">
                  <a:moveTo>
                    <a:pt x="188" y="0"/>
                  </a:moveTo>
                  <a:lnTo>
                    <a:pt x="188" y="0"/>
                  </a:lnTo>
                  <a:cubicBezTo>
                    <a:pt x="281" y="0"/>
                    <a:pt x="406" y="62"/>
                    <a:pt x="406" y="156"/>
                  </a:cubicBezTo>
                  <a:cubicBezTo>
                    <a:pt x="438" y="281"/>
                    <a:pt x="375" y="375"/>
                    <a:pt x="250" y="406"/>
                  </a:cubicBezTo>
                  <a:cubicBezTo>
                    <a:pt x="156" y="406"/>
                    <a:pt x="31" y="344"/>
                    <a:pt x="31" y="250"/>
                  </a:cubicBezTo>
                  <a:cubicBezTo>
                    <a:pt x="0" y="125"/>
                    <a:pt x="63" y="31"/>
                    <a:pt x="18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95" name="Freeform 41"/>
            <p:cNvSpPr>
              <a:spLocks noChangeArrowheads="1"/>
            </p:cNvSpPr>
            <p:nvPr/>
          </p:nvSpPr>
          <p:spPr bwMode="auto">
            <a:xfrm>
              <a:off x="9784194" y="2570739"/>
              <a:ext cx="145045" cy="146510"/>
            </a:xfrm>
            <a:custGeom>
              <a:avLst/>
              <a:gdLst>
                <a:gd name="T0" fmla="*/ 187 w 438"/>
                <a:gd name="T1" fmla="*/ 0 h 439"/>
                <a:gd name="T2" fmla="*/ 187 w 438"/>
                <a:gd name="T3" fmla="*/ 0 h 439"/>
                <a:gd name="T4" fmla="*/ 406 w 438"/>
                <a:gd name="T5" fmla="*/ 156 h 439"/>
                <a:gd name="T6" fmla="*/ 250 w 438"/>
                <a:gd name="T7" fmla="*/ 406 h 439"/>
                <a:gd name="T8" fmla="*/ 31 w 438"/>
                <a:gd name="T9" fmla="*/ 250 h 439"/>
                <a:gd name="T10" fmla="*/ 187 w 438"/>
                <a:gd name="T11" fmla="*/ 0 h 439"/>
              </a:gdLst>
              <a:ahLst/>
              <a:cxnLst>
                <a:cxn ang="0">
                  <a:pos x="T0" y="T1"/>
                </a:cxn>
                <a:cxn ang="0">
                  <a:pos x="T2" y="T3"/>
                </a:cxn>
                <a:cxn ang="0">
                  <a:pos x="T4" y="T5"/>
                </a:cxn>
                <a:cxn ang="0">
                  <a:pos x="T6" y="T7"/>
                </a:cxn>
                <a:cxn ang="0">
                  <a:pos x="T8" y="T9"/>
                </a:cxn>
                <a:cxn ang="0">
                  <a:pos x="T10" y="T11"/>
                </a:cxn>
              </a:cxnLst>
              <a:rect l="0" t="0" r="r" b="b"/>
              <a:pathLst>
                <a:path w="438" h="439">
                  <a:moveTo>
                    <a:pt x="187" y="0"/>
                  </a:moveTo>
                  <a:lnTo>
                    <a:pt x="187" y="0"/>
                  </a:lnTo>
                  <a:cubicBezTo>
                    <a:pt x="281" y="0"/>
                    <a:pt x="375" y="63"/>
                    <a:pt x="406" y="156"/>
                  </a:cubicBezTo>
                  <a:cubicBezTo>
                    <a:pt x="437" y="281"/>
                    <a:pt x="375" y="375"/>
                    <a:pt x="250" y="406"/>
                  </a:cubicBezTo>
                  <a:cubicBezTo>
                    <a:pt x="156" y="438"/>
                    <a:pt x="31" y="344"/>
                    <a:pt x="31" y="250"/>
                  </a:cubicBezTo>
                  <a:cubicBezTo>
                    <a:pt x="0" y="125"/>
                    <a:pt x="62" y="31"/>
                    <a:pt x="18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96" name="Freeform 42"/>
            <p:cNvSpPr>
              <a:spLocks noChangeArrowheads="1"/>
            </p:cNvSpPr>
            <p:nvPr/>
          </p:nvSpPr>
          <p:spPr bwMode="auto">
            <a:xfrm>
              <a:off x="11196551" y="3515729"/>
              <a:ext cx="145045" cy="134789"/>
            </a:xfrm>
            <a:custGeom>
              <a:avLst/>
              <a:gdLst>
                <a:gd name="T0" fmla="*/ 406 w 438"/>
                <a:gd name="T1" fmla="*/ 156 h 407"/>
                <a:gd name="T2" fmla="*/ 406 w 438"/>
                <a:gd name="T3" fmla="*/ 156 h 407"/>
                <a:gd name="T4" fmla="*/ 250 w 438"/>
                <a:gd name="T5" fmla="*/ 406 h 407"/>
                <a:gd name="T6" fmla="*/ 31 w 438"/>
                <a:gd name="T7" fmla="*/ 250 h 407"/>
                <a:gd name="T8" fmla="*/ 187 w 438"/>
                <a:gd name="T9" fmla="*/ 0 h 407"/>
                <a:gd name="T10" fmla="*/ 406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406" y="156"/>
                  </a:moveTo>
                  <a:lnTo>
                    <a:pt x="406" y="156"/>
                  </a:lnTo>
                  <a:cubicBezTo>
                    <a:pt x="437" y="281"/>
                    <a:pt x="375" y="375"/>
                    <a:pt x="250" y="406"/>
                  </a:cubicBezTo>
                  <a:cubicBezTo>
                    <a:pt x="156" y="406"/>
                    <a:pt x="31" y="344"/>
                    <a:pt x="31" y="250"/>
                  </a:cubicBezTo>
                  <a:cubicBezTo>
                    <a:pt x="0" y="125"/>
                    <a:pt x="62" y="31"/>
                    <a:pt x="187" y="0"/>
                  </a:cubicBezTo>
                  <a:cubicBezTo>
                    <a:pt x="281" y="0"/>
                    <a:pt x="375" y="62"/>
                    <a:pt x="406" y="15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97" name="Freeform 43"/>
            <p:cNvSpPr>
              <a:spLocks noChangeArrowheads="1"/>
            </p:cNvSpPr>
            <p:nvPr/>
          </p:nvSpPr>
          <p:spPr bwMode="auto">
            <a:xfrm>
              <a:off x="10677905" y="2746551"/>
              <a:ext cx="156765" cy="146510"/>
            </a:xfrm>
            <a:custGeom>
              <a:avLst/>
              <a:gdLst>
                <a:gd name="T0" fmla="*/ 344 w 470"/>
                <a:gd name="T1" fmla="*/ 63 h 439"/>
                <a:gd name="T2" fmla="*/ 344 w 470"/>
                <a:gd name="T3" fmla="*/ 63 h 439"/>
                <a:gd name="T4" fmla="*/ 407 w 470"/>
                <a:gd name="T5" fmla="*/ 313 h 439"/>
                <a:gd name="T6" fmla="*/ 125 w 470"/>
                <a:gd name="T7" fmla="*/ 375 h 439"/>
                <a:gd name="T8" fmla="*/ 63 w 470"/>
                <a:gd name="T9" fmla="*/ 94 h 439"/>
                <a:gd name="T10" fmla="*/ 344 w 470"/>
                <a:gd name="T11" fmla="*/ 63 h 439"/>
              </a:gdLst>
              <a:ahLst/>
              <a:cxnLst>
                <a:cxn ang="0">
                  <a:pos x="T0" y="T1"/>
                </a:cxn>
                <a:cxn ang="0">
                  <a:pos x="T2" y="T3"/>
                </a:cxn>
                <a:cxn ang="0">
                  <a:pos x="T4" y="T5"/>
                </a:cxn>
                <a:cxn ang="0">
                  <a:pos x="T6" y="T7"/>
                </a:cxn>
                <a:cxn ang="0">
                  <a:pos x="T8" y="T9"/>
                </a:cxn>
                <a:cxn ang="0">
                  <a:pos x="T10" y="T11"/>
                </a:cxn>
              </a:cxnLst>
              <a:rect l="0" t="0" r="r" b="b"/>
              <a:pathLst>
                <a:path w="470" h="439">
                  <a:moveTo>
                    <a:pt x="344" y="63"/>
                  </a:moveTo>
                  <a:lnTo>
                    <a:pt x="344" y="63"/>
                  </a:lnTo>
                  <a:cubicBezTo>
                    <a:pt x="438" y="125"/>
                    <a:pt x="469" y="250"/>
                    <a:pt x="407" y="313"/>
                  </a:cubicBezTo>
                  <a:cubicBezTo>
                    <a:pt x="344" y="407"/>
                    <a:pt x="219" y="438"/>
                    <a:pt x="125" y="375"/>
                  </a:cubicBezTo>
                  <a:cubicBezTo>
                    <a:pt x="32" y="313"/>
                    <a:pt x="0" y="188"/>
                    <a:pt x="63" y="94"/>
                  </a:cubicBezTo>
                  <a:cubicBezTo>
                    <a:pt x="125" y="0"/>
                    <a:pt x="250" y="0"/>
                    <a:pt x="344" y="6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98" name="Freeform 44"/>
            <p:cNvSpPr>
              <a:spLocks noChangeArrowheads="1"/>
            </p:cNvSpPr>
            <p:nvPr/>
          </p:nvSpPr>
          <p:spPr bwMode="auto">
            <a:xfrm>
              <a:off x="9016481" y="3079129"/>
              <a:ext cx="156765" cy="146510"/>
            </a:xfrm>
            <a:custGeom>
              <a:avLst/>
              <a:gdLst>
                <a:gd name="T0" fmla="*/ 407 w 470"/>
                <a:gd name="T1" fmla="*/ 313 h 439"/>
                <a:gd name="T2" fmla="*/ 407 w 470"/>
                <a:gd name="T3" fmla="*/ 313 h 439"/>
                <a:gd name="T4" fmla="*/ 125 w 470"/>
                <a:gd name="T5" fmla="*/ 375 h 439"/>
                <a:gd name="T6" fmla="*/ 63 w 470"/>
                <a:gd name="T7" fmla="*/ 94 h 439"/>
                <a:gd name="T8" fmla="*/ 344 w 470"/>
                <a:gd name="T9" fmla="*/ 63 h 439"/>
                <a:gd name="T10" fmla="*/ 407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407" y="313"/>
                  </a:moveTo>
                  <a:lnTo>
                    <a:pt x="407" y="313"/>
                  </a:lnTo>
                  <a:cubicBezTo>
                    <a:pt x="344" y="407"/>
                    <a:pt x="219" y="438"/>
                    <a:pt x="125" y="375"/>
                  </a:cubicBezTo>
                  <a:cubicBezTo>
                    <a:pt x="32" y="313"/>
                    <a:pt x="0" y="188"/>
                    <a:pt x="63" y="94"/>
                  </a:cubicBezTo>
                  <a:cubicBezTo>
                    <a:pt x="125" y="0"/>
                    <a:pt x="250" y="0"/>
                    <a:pt x="344" y="63"/>
                  </a:cubicBezTo>
                  <a:cubicBezTo>
                    <a:pt x="438" y="125"/>
                    <a:pt x="469" y="219"/>
                    <a:pt x="407" y="31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99" name="Freeform 45"/>
            <p:cNvSpPr>
              <a:spLocks noChangeArrowheads="1"/>
            </p:cNvSpPr>
            <p:nvPr/>
          </p:nvSpPr>
          <p:spPr bwMode="auto">
            <a:xfrm>
              <a:off x="11009018" y="4407975"/>
              <a:ext cx="156765" cy="156766"/>
            </a:xfrm>
            <a:custGeom>
              <a:avLst/>
              <a:gdLst>
                <a:gd name="T0" fmla="*/ 407 w 470"/>
                <a:gd name="T1" fmla="*/ 344 h 470"/>
                <a:gd name="T2" fmla="*/ 407 w 470"/>
                <a:gd name="T3" fmla="*/ 344 h 470"/>
                <a:gd name="T4" fmla="*/ 125 w 470"/>
                <a:gd name="T5" fmla="*/ 407 h 470"/>
                <a:gd name="T6" fmla="*/ 63 w 470"/>
                <a:gd name="T7" fmla="*/ 125 h 470"/>
                <a:gd name="T8" fmla="*/ 344 w 470"/>
                <a:gd name="T9" fmla="*/ 63 h 470"/>
                <a:gd name="T10" fmla="*/ 407 w 470"/>
                <a:gd name="T11" fmla="*/ 344 h 470"/>
              </a:gdLst>
              <a:ahLst/>
              <a:cxnLst>
                <a:cxn ang="0">
                  <a:pos x="T0" y="T1"/>
                </a:cxn>
                <a:cxn ang="0">
                  <a:pos x="T2" y="T3"/>
                </a:cxn>
                <a:cxn ang="0">
                  <a:pos x="T4" y="T5"/>
                </a:cxn>
                <a:cxn ang="0">
                  <a:pos x="T6" y="T7"/>
                </a:cxn>
                <a:cxn ang="0">
                  <a:pos x="T8" y="T9"/>
                </a:cxn>
                <a:cxn ang="0">
                  <a:pos x="T10" y="T11"/>
                </a:cxn>
              </a:cxnLst>
              <a:rect l="0" t="0" r="r" b="b"/>
              <a:pathLst>
                <a:path w="470" h="470">
                  <a:moveTo>
                    <a:pt x="407" y="344"/>
                  </a:moveTo>
                  <a:lnTo>
                    <a:pt x="407" y="344"/>
                  </a:lnTo>
                  <a:cubicBezTo>
                    <a:pt x="344" y="438"/>
                    <a:pt x="219" y="469"/>
                    <a:pt x="125" y="407"/>
                  </a:cubicBezTo>
                  <a:cubicBezTo>
                    <a:pt x="32" y="344"/>
                    <a:pt x="0" y="219"/>
                    <a:pt x="63" y="125"/>
                  </a:cubicBezTo>
                  <a:cubicBezTo>
                    <a:pt x="125" y="32"/>
                    <a:pt x="250" y="0"/>
                    <a:pt x="344" y="63"/>
                  </a:cubicBezTo>
                  <a:cubicBezTo>
                    <a:pt x="438" y="125"/>
                    <a:pt x="469" y="250"/>
                    <a:pt x="407" y="34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100" name="Freeform 46"/>
            <p:cNvSpPr>
              <a:spLocks noChangeArrowheads="1"/>
            </p:cNvSpPr>
            <p:nvPr/>
          </p:nvSpPr>
          <p:spPr bwMode="auto">
            <a:xfrm>
              <a:off x="10251561" y="2570739"/>
              <a:ext cx="146510" cy="146510"/>
            </a:xfrm>
            <a:custGeom>
              <a:avLst/>
              <a:gdLst>
                <a:gd name="T0" fmla="*/ 250 w 439"/>
                <a:gd name="T1" fmla="*/ 0 h 439"/>
                <a:gd name="T2" fmla="*/ 250 w 439"/>
                <a:gd name="T3" fmla="*/ 0 h 439"/>
                <a:gd name="T4" fmla="*/ 406 w 439"/>
                <a:gd name="T5" fmla="*/ 250 h 439"/>
                <a:gd name="T6" fmla="*/ 188 w 439"/>
                <a:gd name="T7" fmla="*/ 406 h 439"/>
                <a:gd name="T8" fmla="*/ 31 w 439"/>
                <a:gd name="T9" fmla="*/ 156 h 439"/>
                <a:gd name="T10" fmla="*/ 250 w 439"/>
                <a:gd name="T11" fmla="*/ 0 h 439"/>
              </a:gdLst>
              <a:ahLst/>
              <a:cxnLst>
                <a:cxn ang="0">
                  <a:pos x="T0" y="T1"/>
                </a:cxn>
                <a:cxn ang="0">
                  <a:pos x="T2" y="T3"/>
                </a:cxn>
                <a:cxn ang="0">
                  <a:pos x="T4" y="T5"/>
                </a:cxn>
                <a:cxn ang="0">
                  <a:pos x="T6" y="T7"/>
                </a:cxn>
                <a:cxn ang="0">
                  <a:pos x="T8" y="T9"/>
                </a:cxn>
                <a:cxn ang="0">
                  <a:pos x="T10" y="T11"/>
                </a:cxn>
              </a:cxnLst>
              <a:rect l="0" t="0" r="r" b="b"/>
              <a:pathLst>
                <a:path w="439" h="439">
                  <a:moveTo>
                    <a:pt x="250" y="0"/>
                  </a:moveTo>
                  <a:lnTo>
                    <a:pt x="250" y="0"/>
                  </a:lnTo>
                  <a:cubicBezTo>
                    <a:pt x="375" y="31"/>
                    <a:pt x="438" y="125"/>
                    <a:pt x="406" y="250"/>
                  </a:cubicBezTo>
                  <a:cubicBezTo>
                    <a:pt x="406" y="344"/>
                    <a:pt x="281" y="438"/>
                    <a:pt x="188" y="406"/>
                  </a:cubicBezTo>
                  <a:cubicBezTo>
                    <a:pt x="63" y="375"/>
                    <a:pt x="0" y="281"/>
                    <a:pt x="31" y="156"/>
                  </a:cubicBezTo>
                  <a:cubicBezTo>
                    <a:pt x="31" y="63"/>
                    <a:pt x="156" y="0"/>
                    <a:pt x="25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101" name="Freeform 47"/>
            <p:cNvSpPr>
              <a:spLocks noChangeArrowheads="1"/>
            </p:cNvSpPr>
            <p:nvPr/>
          </p:nvSpPr>
          <p:spPr bwMode="auto">
            <a:xfrm>
              <a:off x="8840669" y="3515729"/>
              <a:ext cx="145045" cy="134789"/>
            </a:xfrm>
            <a:custGeom>
              <a:avLst/>
              <a:gdLst>
                <a:gd name="T0" fmla="*/ 405 w 438"/>
                <a:gd name="T1" fmla="*/ 250 h 407"/>
                <a:gd name="T2" fmla="*/ 405 w 438"/>
                <a:gd name="T3" fmla="*/ 250 h 407"/>
                <a:gd name="T4" fmla="*/ 187 w 438"/>
                <a:gd name="T5" fmla="*/ 406 h 407"/>
                <a:gd name="T6" fmla="*/ 31 w 438"/>
                <a:gd name="T7" fmla="*/ 156 h 407"/>
                <a:gd name="T8" fmla="*/ 249 w 438"/>
                <a:gd name="T9" fmla="*/ 0 h 407"/>
                <a:gd name="T10" fmla="*/ 405 w 438"/>
                <a:gd name="T11" fmla="*/ 250 h 407"/>
              </a:gdLst>
              <a:ahLst/>
              <a:cxnLst>
                <a:cxn ang="0">
                  <a:pos x="T0" y="T1"/>
                </a:cxn>
                <a:cxn ang="0">
                  <a:pos x="T2" y="T3"/>
                </a:cxn>
                <a:cxn ang="0">
                  <a:pos x="T4" y="T5"/>
                </a:cxn>
                <a:cxn ang="0">
                  <a:pos x="T6" y="T7"/>
                </a:cxn>
                <a:cxn ang="0">
                  <a:pos x="T8" y="T9"/>
                </a:cxn>
                <a:cxn ang="0">
                  <a:pos x="T10" y="T11"/>
                </a:cxn>
              </a:cxnLst>
              <a:rect l="0" t="0" r="r" b="b"/>
              <a:pathLst>
                <a:path w="438" h="407">
                  <a:moveTo>
                    <a:pt x="405" y="250"/>
                  </a:moveTo>
                  <a:lnTo>
                    <a:pt x="405" y="250"/>
                  </a:lnTo>
                  <a:cubicBezTo>
                    <a:pt x="405" y="344"/>
                    <a:pt x="280" y="406"/>
                    <a:pt x="187" y="406"/>
                  </a:cubicBezTo>
                  <a:cubicBezTo>
                    <a:pt x="63" y="375"/>
                    <a:pt x="0" y="281"/>
                    <a:pt x="31" y="156"/>
                  </a:cubicBezTo>
                  <a:cubicBezTo>
                    <a:pt x="63" y="62"/>
                    <a:pt x="156" y="0"/>
                    <a:pt x="249" y="0"/>
                  </a:cubicBezTo>
                  <a:cubicBezTo>
                    <a:pt x="374" y="31"/>
                    <a:pt x="437" y="125"/>
                    <a:pt x="405" y="25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102" name="Freeform 48"/>
            <p:cNvSpPr>
              <a:spLocks noChangeArrowheads="1"/>
            </p:cNvSpPr>
            <p:nvPr/>
          </p:nvSpPr>
          <p:spPr bwMode="auto">
            <a:xfrm>
              <a:off x="11196551" y="3981631"/>
              <a:ext cx="145045" cy="146510"/>
            </a:xfrm>
            <a:custGeom>
              <a:avLst/>
              <a:gdLst>
                <a:gd name="T0" fmla="*/ 406 w 438"/>
                <a:gd name="T1" fmla="*/ 250 h 439"/>
                <a:gd name="T2" fmla="*/ 406 w 438"/>
                <a:gd name="T3" fmla="*/ 250 h 439"/>
                <a:gd name="T4" fmla="*/ 187 w 438"/>
                <a:gd name="T5" fmla="*/ 406 h 439"/>
                <a:gd name="T6" fmla="*/ 31 w 438"/>
                <a:gd name="T7" fmla="*/ 156 h 439"/>
                <a:gd name="T8" fmla="*/ 250 w 438"/>
                <a:gd name="T9" fmla="*/ 0 h 439"/>
                <a:gd name="T10" fmla="*/ 406 w 438"/>
                <a:gd name="T11" fmla="*/ 250 h 439"/>
              </a:gdLst>
              <a:ahLst/>
              <a:cxnLst>
                <a:cxn ang="0">
                  <a:pos x="T0" y="T1"/>
                </a:cxn>
                <a:cxn ang="0">
                  <a:pos x="T2" y="T3"/>
                </a:cxn>
                <a:cxn ang="0">
                  <a:pos x="T4" y="T5"/>
                </a:cxn>
                <a:cxn ang="0">
                  <a:pos x="T6" y="T7"/>
                </a:cxn>
                <a:cxn ang="0">
                  <a:pos x="T8" y="T9"/>
                </a:cxn>
                <a:cxn ang="0">
                  <a:pos x="T10" y="T11"/>
                </a:cxn>
              </a:cxnLst>
              <a:rect l="0" t="0" r="r" b="b"/>
              <a:pathLst>
                <a:path w="438" h="439">
                  <a:moveTo>
                    <a:pt x="406" y="250"/>
                  </a:moveTo>
                  <a:lnTo>
                    <a:pt x="406" y="250"/>
                  </a:lnTo>
                  <a:cubicBezTo>
                    <a:pt x="375" y="344"/>
                    <a:pt x="281" y="438"/>
                    <a:pt x="187" y="406"/>
                  </a:cubicBezTo>
                  <a:cubicBezTo>
                    <a:pt x="62" y="375"/>
                    <a:pt x="0" y="281"/>
                    <a:pt x="31" y="156"/>
                  </a:cubicBezTo>
                  <a:cubicBezTo>
                    <a:pt x="31" y="63"/>
                    <a:pt x="156" y="0"/>
                    <a:pt x="250" y="0"/>
                  </a:cubicBezTo>
                  <a:cubicBezTo>
                    <a:pt x="375" y="31"/>
                    <a:pt x="437" y="125"/>
                    <a:pt x="406" y="25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103" name="Freeform 49"/>
            <p:cNvSpPr>
              <a:spLocks noChangeArrowheads="1"/>
            </p:cNvSpPr>
            <p:nvPr/>
          </p:nvSpPr>
          <p:spPr bwMode="auto">
            <a:xfrm>
              <a:off x="11009018" y="3079129"/>
              <a:ext cx="156765" cy="146510"/>
            </a:xfrm>
            <a:custGeom>
              <a:avLst/>
              <a:gdLst>
                <a:gd name="T0" fmla="*/ 407 w 470"/>
                <a:gd name="T1" fmla="*/ 94 h 439"/>
                <a:gd name="T2" fmla="*/ 407 w 470"/>
                <a:gd name="T3" fmla="*/ 94 h 439"/>
                <a:gd name="T4" fmla="*/ 344 w 470"/>
                <a:gd name="T5" fmla="*/ 375 h 439"/>
                <a:gd name="T6" fmla="*/ 63 w 470"/>
                <a:gd name="T7" fmla="*/ 313 h 439"/>
                <a:gd name="T8" fmla="*/ 125 w 470"/>
                <a:gd name="T9" fmla="*/ 63 h 439"/>
                <a:gd name="T10" fmla="*/ 407 w 470"/>
                <a:gd name="T11" fmla="*/ 94 h 439"/>
              </a:gdLst>
              <a:ahLst/>
              <a:cxnLst>
                <a:cxn ang="0">
                  <a:pos x="T0" y="T1"/>
                </a:cxn>
                <a:cxn ang="0">
                  <a:pos x="T2" y="T3"/>
                </a:cxn>
                <a:cxn ang="0">
                  <a:pos x="T4" y="T5"/>
                </a:cxn>
                <a:cxn ang="0">
                  <a:pos x="T6" y="T7"/>
                </a:cxn>
                <a:cxn ang="0">
                  <a:pos x="T8" y="T9"/>
                </a:cxn>
                <a:cxn ang="0">
                  <a:pos x="T10" y="T11"/>
                </a:cxn>
              </a:cxnLst>
              <a:rect l="0" t="0" r="r" b="b"/>
              <a:pathLst>
                <a:path w="470" h="439">
                  <a:moveTo>
                    <a:pt x="407" y="94"/>
                  </a:moveTo>
                  <a:lnTo>
                    <a:pt x="407" y="94"/>
                  </a:lnTo>
                  <a:cubicBezTo>
                    <a:pt x="469" y="188"/>
                    <a:pt x="438" y="313"/>
                    <a:pt x="344" y="375"/>
                  </a:cubicBezTo>
                  <a:cubicBezTo>
                    <a:pt x="250" y="438"/>
                    <a:pt x="125" y="407"/>
                    <a:pt x="63" y="313"/>
                  </a:cubicBezTo>
                  <a:cubicBezTo>
                    <a:pt x="0" y="219"/>
                    <a:pt x="32" y="125"/>
                    <a:pt x="125" y="63"/>
                  </a:cubicBezTo>
                  <a:cubicBezTo>
                    <a:pt x="219" y="0"/>
                    <a:pt x="344" y="0"/>
                    <a:pt x="407" y="9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104" name="Freeform 50"/>
            <p:cNvSpPr>
              <a:spLocks noChangeArrowheads="1"/>
            </p:cNvSpPr>
            <p:nvPr/>
          </p:nvSpPr>
          <p:spPr bwMode="auto">
            <a:xfrm>
              <a:off x="9349059" y="2746551"/>
              <a:ext cx="146510" cy="146510"/>
            </a:xfrm>
            <a:custGeom>
              <a:avLst/>
              <a:gdLst>
                <a:gd name="T0" fmla="*/ 344 w 439"/>
                <a:gd name="T1" fmla="*/ 375 h 439"/>
                <a:gd name="T2" fmla="*/ 344 w 439"/>
                <a:gd name="T3" fmla="*/ 375 h 439"/>
                <a:gd name="T4" fmla="*/ 63 w 439"/>
                <a:gd name="T5" fmla="*/ 313 h 439"/>
                <a:gd name="T6" fmla="*/ 125 w 439"/>
                <a:gd name="T7" fmla="*/ 63 h 439"/>
                <a:gd name="T8" fmla="*/ 407 w 439"/>
                <a:gd name="T9" fmla="*/ 94 h 439"/>
                <a:gd name="T10" fmla="*/ 344 w 439"/>
                <a:gd name="T11" fmla="*/ 375 h 439"/>
              </a:gdLst>
              <a:ahLst/>
              <a:cxnLst>
                <a:cxn ang="0">
                  <a:pos x="T0" y="T1"/>
                </a:cxn>
                <a:cxn ang="0">
                  <a:pos x="T2" y="T3"/>
                </a:cxn>
                <a:cxn ang="0">
                  <a:pos x="T4" y="T5"/>
                </a:cxn>
                <a:cxn ang="0">
                  <a:pos x="T6" y="T7"/>
                </a:cxn>
                <a:cxn ang="0">
                  <a:pos x="T8" y="T9"/>
                </a:cxn>
                <a:cxn ang="0">
                  <a:pos x="T10" y="T11"/>
                </a:cxn>
              </a:cxnLst>
              <a:rect l="0" t="0" r="r" b="b"/>
              <a:pathLst>
                <a:path w="439" h="439">
                  <a:moveTo>
                    <a:pt x="344" y="375"/>
                  </a:moveTo>
                  <a:lnTo>
                    <a:pt x="344" y="375"/>
                  </a:lnTo>
                  <a:cubicBezTo>
                    <a:pt x="250" y="438"/>
                    <a:pt x="125" y="407"/>
                    <a:pt x="63" y="313"/>
                  </a:cubicBezTo>
                  <a:cubicBezTo>
                    <a:pt x="0" y="250"/>
                    <a:pt x="32" y="125"/>
                    <a:pt x="125" y="63"/>
                  </a:cubicBezTo>
                  <a:cubicBezTo>
                    <a:pt x="219" y="0"/>
                    <a:pt x="344" y="0"/>
                    <a:pt x="407" y="94"/>
                  </a:cubicBezTo>
                  <a:cubicBezTo>
                    <a:pt x="438" y="188"/>
                    <a:pt x="438" y="313"/>
                    <a:pt x="344" y="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105" name="Freeform 51"/>
            <p:cNvSpPr>
              <a:spLocks noChangeArrowheads="1"/>
            </p:cNvSpPr>
            <p:nvPr/>
          </p:nvSpPr>
          <p:spPr bwMode="auto">
            <a:xfrm>
              <a:off x="10677905" y="4739087"/>
              <a:ext cx="156765" cy="156766"/>
            </a:xfrm>
            <a:custGeom>
              <a:avLst/>
              <a:gdLst>
                <a:gd name="T0" fmla="*/ 344 w 470"/>
                <a:gd name="T1" fmla="*/ 407 h 470"/>
                <a:gd name="T2" fmla="*/ 344 w 470"/>
                <a:gd name="T3" fmla="*/ 407 h 470"/>
                <a:gd name="T4" fmla="*/ 63 w 470"/>
                <a:gd name="T5" fmla="*/ 344 h 470"/>
                <a:gd name="T6" fmla="*/ 125 w 470"/>
                <a:gd name="T7" fmla="*/ 63 h 470"/>
                <a:gd name="T8" fmla="*/ 407 w 470"/>
                <a:gd name="T9" fmla="*/ 125 h 470"/>
                <a:gd name="T10" fmla="*/ 344 w 470"/>
                <a:gd name="T11" fmla="*/ 407 h 470"/>
              </a:gdLst>
              <a:ahLst/>
              <a:cxnLst>
                <a:cxn ang="0">
                  <a:pos x="T0" y="T1"/>
                </a:cxn>
                <a:cxn ang="0">
                  <a:pos x="T2" y="T3"/>
                </a:cxn>
                <a:cxn ang="0">
                  <a:pos x="T4" y="T5"/>
                </a:cxn>
                <a:cxn ang="0">
                  <a:pos x="T6" y="T7"/>
                </a:cxn>
                <a:cxn ang="0">
                  <a:pos x="T8" y="T9"/>
                </a:cxn>
                <a:cxn ang="0">
                  <a:pos x="T10" y="T11"/>
                </a:cxn>
              </a:cxnLst>
              <a:rect l="0" t="0" r="r" b="b"/>
              <a:pathLst>
                <a:path w="470" h="470">
                  <a:moveTo>
                    <a:pt x="344" y="407"/>
                  </a:moveTo>
                  <a:lnTo>
                    <a:pt x="344" y="407"/>
                  </a:lnTo>
                  <a:cubicBezTo>
                    <a:pt x="250" y="469"/>
                    <a:pt x="125" y="438"/>
                    <a:pt x="63" y="344"/>
                  </a:cubicBezTo>
                  <a:cubicBezTo>
                    <a:pt x="0" y="250"/>
                    <a:pt x="32" y="125"/>
                    <a:pt x="125" y="63"/>
                  </a:cubicBezTo>
                  <a:cubicBezTo>
                    <a:pt x="219" y="0"/>
                    <a:pt x="344" y="32"/>
                    <a:pt x="407" y="125"/>
                  </a:cubicBezTo>
                  <a:cubicBezTo>
                    <a:pt x="469" y="219"/>
                    <a:pt x="438" y="344"/>
                    <a:pt x="344" y="40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grpSp>
      <p:sp>
        <p:nvSpPr>
          <p:cNvPr id="106" name="Oval 105"/>
          <p:cNvSpPr/>
          <p:nvPr/>
        </p:nvSpPr>
        <p:spPr>
          <a:xfrm>
            <a:off x="12134928" y="5881240"/>
            <a:ext cx="1121504" cy="112135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37149" tIns="68575" rIns="137149" bIns="68575" rtlCol="0" anchor="ctr"/>
          <a:lstStyle/>
          <a:p>
            <a:pPr algn="ctr"/>
            <a:endParaRPr lang="en-US" sz="3600" dirty="0"/>
          </a:p>
        </p:txBody>
      </p:sp>
      <p:grpSp>
        <p:nvGrpSpPr>
          <p:cNvPr id="107" name="Group 106"/>
          <p:cNvGrpSpPr>
            <a:grpSpLocks noChangeAspect="1"/>
          </p:cNvGrpSpPr>
          <p:nvPr/>
        </p:nvGrpSpPr>
        <p:grpSpPr>
          <a:xfrm>
            <a:off x="12438194" y="6046502"/>
            <a:ext cx="507719" cy="736183"/>
            <a:chOff x="-990600" y="3375026"/>
            <a:chExt cx="571500" cy="828675"/>
          </a:xfrm>
          <a:solidFill>
            <a:srgbClr val="FFFFFF"/>
          </a:solidFill>
        </p:grpSpPr>
        <p:sp>
          <p:nvSpPr>
            <p:cNvPr id="108" name="Freeform 5"/>
            <p:cNvSpPr>
              <a:spLocks noEditPoints="1"/>
            </p:cNvSpPr>
            <p:nvPr/>
          </p:nvSpPr>
          <p:spPr bwMode="auto">
            <a:xfrm>
              <a:off x="-990600" y="3375026"/>
              <a:ext cx="571500" cy="828675"/>
            </a:xfrm>
            <a:custGeom>
              <a:avLst/>
              <a:gdLst>
                <a:gd name="T0" fmla="*/ 131 w 152"/>
                <a:gd name="T1" fmla="*/ 0 h 220"/>
                <a:gd name="T2" fmla="*/ 21 w 152"/>
                <a:gd name="T3" fmla="*/ 0 h 220"/>
                <a:gd name="T4" fmla="*/ 0 w 152"/>
                <a:gd name="T5" fmla="*/ 21 h 220"/>
                <a:gd name="T6" fmla="*/ 0 w 152"/>
                <a:gd name="T7" fmla="*/ 199 h 220"/>
                <a:gd name="T8" fmla="*/ 21 w 152"/>
                <a:gd name="T9" fmla="*/ 220 h 220"/>
                <a:gd name="T10" fmla="*/ 131 w 152"/>
                <a:gd name="T11" fmla="*/ 220 h 220"/>
                <a:gd name="T12" fmla="*/ 152 w 152"/>
                <a:gd name="T13" fmla="*/ 199 h 220"/>
                <a:gd name="T14" fmla="*/ 152 w 152"/>
                <a:gd name="T15" fmla="*/ 21 h 220"/>
                <a:gd name="T16" fmla="*/ 131 w 152"/>
                <a:gd name="T17" fmla="*/ 0 h 220"/>
                <a:gd name="T18" fmla="*/ 138 w 152"/>
                <a:gd name="T19" fmla="*/ 199 h 220"/>
                <a:gd name="T20" fmla="*/ 131 w 152"/>
                <a:gd name="T21" fmla="*/ 206 h 220"/>
                <a:gd name="T22" fmla="*/ 21 w 152"/>
                <a:gd name="T23" fmla="*/ 206 h 220"/>
                <a:gd name="T24" fmla="*/ 14 w 152"/>
                <a:gd name="T25" fmla="*/ 199 h 220"/>
                <a:gd name="T26" fmla="*/ 14 w 152"/>
                <a:gd name="T27" fmla="*/ 186 h 220"/>
                <a:gd name="T28" fmla="*/ 138 w 152"/>
                <a:gd name="T29" fmla="*/ 186 h 220"/>
                <a:gd name="T30" fmla="*/ 138 w 152"/>
                <a:gd name="T31" fmla="*/ 199 h 220"/>
                <a:gd name="T32" fmla="*/ 138 w 152"/>
                <a:gd name="T33" fmla="*/ 179 h 220"/>
                <a:gd name="T34" fmla="*/ 14 w 152"/>
                <a:gd name="T35" fmla="*/ 179 h 220"/>
                <a:gd name="T36" fmla="*/ 14 w 152"/>
                <a:gd name="T37" fmla="*/ 41 h 220"/>
                <a:gd name="T38" fmla="*/ 138 w 152"/>
                <a:gd name="T39" fmla="*/ 41 h 220"/>
                <a:gd name="T40" fmla="*/ 138 w 152"/>
                <a:gd name="T41" fmla="*/ 179 h 220"/>
                <a:gd name="T42" fmla="*/ 138 w 152"/>
                <a:gd name="T43" fmla="*/ 34 h 220"/>
                <a:gd name="T44" fmla="*/ 14 w 152"/>
                <a:gd name="T45" fmla="*/ 34 h 220"/>
                <a:gd name="T46" fmla="*/ 14 w 152"/>
                <a:gd name="T47" fmla="*/ 21 h 220"/>
                <a:gd name="T48" fmla="*/ 21 w 152"/>
                <a:gd name="T49" fmla="*/ 14 h 220"/>
                <a:gd name="T50" fmla="*/ 131 w 152"/>
                <a:gd name="T51" fmla="*/ 14 h 220"/>
                <a:gd name="T52" fmla="*/ 138 w 152"/>
                <a:gd name="T53" fmla="*/ 21 h 220"/>
                <a:gd name="T54" fmla="*/ 138 w 152"/>
                <a:gd name="T55" fmla="*/ 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220">
                  <a:moveTo>
                    <a:pt x="131" y="0"/>
                  </a:moveTo>
                  <a:cubicBezTo>
                    <a:pt x="21" y="0"/>
                    <a:pt x="21" y="0"/>
                    <a:pt x="21" y="0"/>
                  </a:cubicBezTo>
                  <a:cubicBezTo>
                    <a:pt x="10" y="0"/>
                    <a:pt x="0" y="9"/>
                    <a:pt x="0" y="21"/>
                  </a:cubicBezTo>
                  <a:cubicBezTo>
                    <a:pt x="0" y="199"/>
                    <a:pt x="0" y="199"/>
                    <a:pt x="0" y="199"/>
                  </a:cubicBezTo>
                  <a:cubicBezTo>
                    <a:pt x="0" y="211"/>
                    <a:pt x="10" y="220"/>
                    <a:pt x="21" y="220"/>
                  </a:cubicBezTo>
                  <a:cubicBezTo>
                    <a:pt x="131" y="220"/>
                    <a:pt x="131" y="220"/>
                    <a:pt x="131" y="220"/>
                  </a:cubicBezTo>
                  <a:cubicBezTo>
                    <a:pt x="142" y="220"/>
                    <a:pt x="152" y="211"/>
                    <a:pt x="152" y="199"/>
                  </a:cubicBezTo>
                  <a:cubicBezTo>
                    <a:pt x="152" y="21"/>
                    <a:pt x="152" y="21"/>
                    <a:pt x="152" y="21"/>
                  </a:cubicBezTo>
                  <a:cubicBezTo>
                    <a:pt x="152" y="9"/>
                    <a:pt x="142" y="0"/>
                    <a:pt x="131" y="0"/>
                  </a:cubicBezTo>
                  <a:close/>
                  <a:moveTo>
                    <a:pt x="138" y="199"/>
                  </a:moveTo>
                  <a:cubicBezTo>
                    <a:pt x="138" y="203"/>
                    <a:pt x="135" y="206"/>
                    <a:pt x="131" y="206"/>
                  </a:cubicBezTo>
                  <a:cubicBezTo>
                    <a:pt x="21" y="206"/>
                    <a:pt x="21" y="206"/>
                    <a:pt x="21" y="206"/>
                  </a:cubicBezTo>
                  <a:cubicBezTo>
                    <a:pt x="17" y="206"/>
                    <a:pt x="14" y="203"/>
                    <a:pt x="14" y="199"/>
                  </a:cubicBezTo>
                  <a:cubicBezTo>
                    <a:pt x="14" y="186"/>
                    <a:pt x="14" y="186"/>
                    <a:pt x="14" y="186"/>
                  </a:cubicBezTo>
                  <a:cubicBezTo>
                    <a:pt x="138" y="186"/>
                    <a:pt x="138" y="186"/>
                    <a:pt x="138" y="186"/>
                  </a:cubicBezTo>
                  <a:lnTo>
                    <a:pt x="138" y="199"/>
                  </a:lnTo>
                  <a:close/>
                  <a:moveTo>
                    <a:pt x="138" y="179"/>
                  </a:moveTo>
                  <a:cubicBezTo>
                    <a:pt x="14" y="179"/>
                    <a:pt x="14" y="179"/>
                    <a:pt x="14" y="179"/>
                  </a:cubicBezTo>
                  <a:cubicBezTo>
                    <a:pt x="14" y="41"/>
                    <a:pt x="14" y="41"/>
                    <a:pt x="14" y="41"/>
                  </a:cubicBezTo>
                  <a:cubicBezTo>
                    <a:pt x="138" y="41"/>
                    <a:pt x="138" y="41"/>
                    <a:pt x="138" y="41"/>
                  </a:cubicBezTo>
                  <a:lnTo>
                    <a:pt x="138" y="179"/>
                  </a:lnTo>
                  <a:close/>
                  <a:moveTo>
                    <a:pt x="138" y="34"/>
                  </a:moveTo>
                  <a:cubicBezTo>
                    <a:pt x="14" y="34"/>
                    <a:pt x="14" y="34"/>
                    <a:pt x="14" y="34"/>
                  </a:cubicBezTo>
                  <a:cubicBezTo>
                    <a:pt x="14" y="21"/>
                    <a:pt x="14" y="21"/>
                    <a:pt x="14" y="21"/>
                  </a:cubicBezTo>
                  <a:cubicBezTo>
                    <a:pt x="14" y="17"/>
                    <a:pt x="17" y="14"/>
                    <a:pt x="21" y="14"/>
                  </a:cubicBezTo>
                  <a:cubicBezTo>
                    <a:pt x="131" y="14"/>
                    <a:pt x="131" y="14"/>
                    <a:pt x="131" y="14"/>
                  </a:cubicBezTo>
                  <a:cubicBezTo>
                    <a:pt x="135" y="14"/>
                    <a:pt x="138" y="17"/>
                    <a:pt x="138" y="21"/>
                  </a:cubicBezTo>
                  <a:lnTo>
                    <a:pt x="138"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1" tIns="34286" rIns="68571" bIns="34286" numCol="1" anchor="t" anchorCtr="0" compatLnSpc="1">
              <a:prstTxWarp prst="textNoShape">
                <a:avLst/>
              </a:prstTxWarp>
            </a:bodyPr>
            <a:lstStyle/>
            <a:p>
              <a:endParaRPr lang="id-ID" sz="3600" dirty="0">
                <a:latin typeface="Roboto Light"/>
                <a:cs typeface="Roboto Light"/>
              </a:endParaRPr>
            </a:p>
          </p:txBody>
        </p:sp>
        <p:sp>
          <p:nvSpPr>
            <p:cNvPr id="109" name="Freeform 6"/>
            <p:cNvSpPr>
              <a:spLocks/>
            </p:cNvSpPr>
            <p:nvPr/>
          </p:nvSpPr>
          <p:spPr bwMode="auto">
            <a:xfrm>
              <a:off x="-757238" y="3454400"/>
              <a:ext cx="104775" cy="22225"/>
            </a:xfrm>
            <a:custGeom>
              <a:avLst/>
              <a:gdLst>
                <a:gd name="T0" fmla="*/ 28 w 28"/>
                <a:gd name="T1" fmla="*/ 3 h 6"/>
                <a:gd name="T2" fmla="*/ 24 w 28"/>
                <a:gd name="T3" fmla="*/ 6 h 6"/>
                <a:gd name="T4" fmla="*/ 4 w 28"/>
                <a:gd name="T5" fmla="*/ 6 h 6"/>
                <a:gd name="T6" fmla="*/ 0 w 28"/>
                <a:gd name="T7" fmla="*/ 3 h 6"/>
                <a:gd name="T8" fmla="*/ 0 w 28"/>
                <a:gd name="T9" fmla="*/ 3 h 6"/>
                <a:gd name="T10" fmla="*/ 4 w 28"/>
                <a:gd name="T11" fmla="*/ 0 h 6"/>
                <a:gd name="T12" fmla="*/ 24 w 28"/>
                <a:gd name="T13" fmla="*/ 0 h 6"/>
                <a:gd name="T14" fmla="*/ 28 w 2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
                  <a:moveTo>
                    <a:pt x="28" y="3"/>
                  </a:moveTo>
                  <a:cubicBezTo>
                    <a:pt x="28" y="5"/>
                    <a:pt x="26" y="6"/>
                    <a:pt x="24" y="6"/>
                  </a:cubicBezTo>
                  <a:cubicBezTo>
                    <a:pt x="4" y="6"/>
                    <a:pt x="4" y="6"/>
                    <a:pt x="4" y="6"/>
                  </a:cubicBezTo>
                  <a:cubicBezTo>
                    <a:pt x="2" y="6"/>
                    <a:pt x="0" y="5"/>
                    <a:pt x="0" y="3"/>
                  </a:cubicBezTo>
                  <a:cubicBezTo>
                    <a:pt x="0" y="3"/>
                    <a:pt x="0" y="3"/>
                    <a:pt x="0" y="3"/>
                  </a:cubicBezTo>
                  <a:cubicBezTo>
                    <a:pt x="0" y="1"/>
                    <a:pt x="2" y="0"/>
                    <a:pt x="4" y="0"/>
                  </a:cubicBezTo>
                  <a:cubicBezTo>
                    <a:pt x="24" y="0"/>
                    <a:pt x="24" y="0"/>
                    <a:pt x="24" y="0"/>
                  </a:cubicBezTo>
                  <a:cubicBezTo>
                    <a:pt x="26" y="0"/>
                    <a:pt x="28" y="1"/>
                    <a:pt x="2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1" tIns="34286" rIns="68571" bIns="34286" numCol="1" anchor="t" anchorCtr="0" compatLnSpc="1">
              <a:prstTxWarp prst="textNoShape">
                <a:avLst/>
              </a:prstTxWarp>
            </a:bodyPr>
            <a:lstStyle/>
            <a:p>
              <a:endParaRPr lang="id-ID" sz="3600" dirty="0">
                <a:latin typeface="Roboto Light"/>
                <a:cs typeface="Roboto Light"/>
              </a:endParaRPr>
            </a:p>
          </p:txBody>
        </p:sp>
        <p:sp>
          <p:nvSpPr>
            <p:cNvPr id="110" name="Freeform 7"/>
            <p:cNvSpPr>
              <a:spLocks/>
            </p:cNvSpPr>
            <p:nvPr/>
          </p:nvSpPr>
          <p:spPr bwMode="auto">
            <a:xfrm>
              <a:off x="-730250" y="4097338"/>
              <a:ext cx="52387" cy="26988"/>
            </a:xfrm>
            <a:custGeom>
              <a:avLst/>
              <a:gdLst>
                <a:gd name="T0" fmla="*/ 14 w 14"/>
                <a:gd name="T1" fmla="*/ 4 h 7"/>
                <a:gd name="T2" fmla="*/ 10 w 14"/>
                <a:gd name="T3" fmla="*/ 7 h 7"/>
                <a:gd name="T4" fmla="*/ 4 w 14"/>
                <a:gd name="T5" fmla="*/ 7 h 7"/>
                <a:gd name="T6" fmla="*/ 0 w 14"/>
                <a:gd name="T7" fmla="*/ 4 h 7"/>
                <a:gd name="T8" fmla="*/ 0 w 14"/>
                <a:gd name="T9" fmla="*/ 4 h 7"/>
                <a:gd name="T10" fmla="*/ 4 w 14"/>
                <a:gd name="T11" fmla="*/ 0 h 7"/>
                <a:gd name="T12" fmla="*/ 10 w 14"/>
                <a:gd name="T13" fmla="*/ 0 h 7"/>
                <a:gd name="T14" fmla="*/ 14 w 14"/>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4"/>
                  </a:moveTo>
                  <a:cubicBezTo>
                    <a:pt x="14" y="6"/>
                    <a:pt x="12" y="7"/>
                    <a:pt x="10" y="7"/>
                  </a:cubicBezTo>
                  <a:cubicBezTo>
                    <a:pt x="4" y="7"/>
                    <a:pt x="4" y="7"/>
                    <a:pt x="4" y="7"/>
                  </a:cubicBezTo>
                  <a:cubicBezTo>
                    <a:pt x="2" y="7"/>
                    <a:pt x="0" y="6"/>
                    <a:pt x="0" y="4"/>
                  </a:cubicBezTo>
                  <a:cubicBezTo>
                    <a:pt x="0" y="4"/>
                    <a:pt x="0" y="4"/>
                    <a:pt x="0" y="4"/>
                  </a:cubicBezTo>
                  <a:cubicBezTo>
                    <a:pt x="0" y="2"/>
                    <a:pt x="2" y="0"/>
                    <a:pt x="4" y="0"/>
                  </a:cubicBezTo>
                  <a:cubicBezTo>
                    <a:pt x="10" y="0"/>
                    <a:pt x="10" y="0"/>
                    <a:pt x="10" y="0"/>
                  </a:cubicBezTo>
                  <a:cubicBezTo>
                    <a:pt x="12" y="0"/>
                    <a:pt x="14" y="2"/>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1" tIns="34286" rIns="68571" bIns="34286" numCol="1" anchor="t" anchorCtr="0" compatLnSpc="1">
              <a:prstTxWarp prst="textNoShape">
                <a:avLst/>
              </a:prstTxWarp>
            </a:bodyPr>
            <a:lstStyle/>
            <a:p>
              <a:endParaRPr lang="id-ID" sz="3600" dirty="0">
                <a:latin typeface="Roboto Light"/>
                <a:cs typeface="Roboto Light"/>
              </a:endParaRPr>
            </a:p>
          </p:txBody>
        </p:sp>
      </p:grpSp>
      <p:sp>
        <p:nvSpPr>
          <p:cNvPr id="3" name="Text Placeholder 2"/>
          <p:cNvSpPr>
            <a:spLocks noGrp="1"/>
          </p:cNvSpPr>
          <p:nvPr>
            <p:ph type="body" sz="quarter" idx="13"/>
          </p:nvPr>
        </p:nvSpPr>
        <p:spPr/>
        <p:txBody>
          <a:bodyPr/>
          <a:lstStyle/>
          <a:p>
            <a:r>
              <a:rPr lang="en-US" dirty="0" smtClean="0"/>
              <a:t>THINGS TO REMEMBER</a:t>
            </a:r>
            <a:endParaRPr lang="en-US" dirty="0"/>
          </a:p>
        </p:txBody>
      </p:sp>
      <p:sp>
        <p:nvSpPr>
          <p:cNvPr id="111" name="TextBox 110"/>
          <p:cNvSpPr txBox="1"/>
          <p:nvPr/>
        </p:nvSpPr>
        <p:spPr>
          <a:xfrm>
            <a:off x="2106313" y="6381521"/>
            <a:ext cx="6137165" cy="3539430"/>
          </a:xfrm>
          <a:prstGeom prst="rect">
            <a:avLst/>
          </a:prstGeom>
          <a:noFill/>
        </p:spPr>
        <p:txBody>
          <a:bodyPr wrap="square" rtlCol="0">
            <a:spAutoFit/>
          </a:bodyPr>
          <a:lstStyle/>
          <a:p>
            <a:pPr indent="-1219261">
              <a:spcBef>
                <a:spcPct val="0"/>
              </a:spcBef>
            </a:pPr>
            <a:r>
              <a:rPr lang="en-US" sz="3200" b="1" dirty="0">
                <a:solidFill>
                  <a:schemeClr val="accent2">
                    <a:lumMod val="75000"/>
                  </a:schemeClr>
                </a:solidFill>
                <a:latin typeface="Calibri" charset="0"/>
                <a:ea typeface="Calibri" charset="0"/>
                <a:cs typeface="Calibri" charset="0"/>
              </a:rPr>
              <a:t>You will not get all the answers </a:t>
            </a:r>
            <a:r>
              <a:rPr lang="en-US" sz="3200" b="1" dirty="0" smtClean="0">
                <a:solidFill>
                  <a:schemeClr val="accent2">
                    <a:lumMod val="75000"/>
                  </a:schemeClr>
                </a:solidFill>
                <a:latin typeface="Calibri" charset="0"/>
                <a:ea typeface="Calibri" charset="0"/>
                <a:cs typeface="Calibri" charset="0"/>
              </a:rPr>
              <a:t>you </a:t>
            </a:r>
            <a:r>
              <a:rPr lang="en-US" sz="3200" b="1" dirty="0">
                <a:solidFill>
                  <a:schemeClr val="accent2">
                    <a:lumMod val="75000"/>
                  </a:schemeClr>
                </a:solidFill>
                <a:latin typeface="Calibri" charset="0"/>
                <a:ea typeface="Calibri" charset="0"/>
                <a:cs typeface="Calibri" charset="0"/>
              </a:rPr>
              <a:t>need in any book as you traverse your professional </a:t>
            </a:r>
            <a:r>
              <a:rPr lang="en-US" sz="3200" b="1" dirty="0" smtClean="0">
                <a:solidFill>
                  <a:schemeClr val="accent2">
                    <a:lumMod val="75000"/>
                  </a:schemeClr>
                </a:solidFill>
                <a:latin typeface="Calibri" charset="0"/>
                <a:ea typeface="Calibri" charset="0"/>
                <a:cs typeface="Calibri" charset="0"/>
              </a:rPr>
              <a:t>journey. </a:t>
            </a:r>
            <a:br>
              <a:rPr lang="en-US" sz="3200" b="1" dirty="0" smtClean="0">
                <a:solidFill>
                  <a:schemeClr val="accent2">
                    <a:lumMod val="75000"/>
                  </a:schemeClr>
                </a:solidFill>
                <a:latin typeface="Calibri" charset="0"/>
                <a:ea typeface="Calibri" charset="0"/>
                <a:cs typeface="Calibri" charset="0"/>
              </a:rPr>
            </a:br>
            <a:r>
              <a:rPr lang="en-US" sz="3200" b="1" dirty="0" smtClean="0">
                <a:solidFill>
                  <a:schemeClr val="accent2">
                    <a:lumMod val="75000"/>
                  </a:schemeClr>
                </a:solidFill>
                <a:latin typeface="Calibri" charset="0"/>
                <a:ea typeface="Calibri" charset="0"/>
                <a:cs typeface="Calibri" charset="0"/>
              </a:rPr>
              <a:t/>
            </a:r>
            <a:br>
              <a:rPr lang="en-US" sz="3200" b="1" dirty="0" smtClean="0">
                <a:solidFill>
                  <a:schemeClr val="accent2">
                    <a:lumMod val="75000"/>
                  </a:schemeClr>
                </a:solidFill>
                <a:latin typeface="Calibri" charset="0"/>
                <a:ea typeface="Calibri" charset="0"/>
                <a:cs typeface="Calibri" charset="0"/>
              </a:rPr>
            </a:br>
            <a:r>
              <a:rPr lang="en-US" sz="3200" b="1" dirty="0">
                <a:solidFill>
                  <a:schemeClr val="accent2">
                    <a:lumMod val="75000"/>
                  </a:schemeClr>
                </a:solidFill>
                <a:latin typeface="Calibri" charset="0"/>
                <a:ea typeface="Calibri" charset="0"/>
                <a:cs typeface="Calibri" charset="0"/>
              </a:rPr>
              <a:t>R</a:t>
            </a:r>
            <a:r>
              <a:rPr lang="en-US" sz="3200" b="1" dirty="0" smtClean="0">
                <a:solidFill>
                  <a:schemeClr val="accent2">
                    <a:lumMod val="75000"/>
                  </a:schemeClr>
                </a:solidFill>
                <a:latin typeface="Calibri" charset="0"/>
                <a:ea typeface="Calibri" charset="0"/>
                <a:cs typeface="Calibri" charset="0"/>
              </a:rPr>
              <a:t>efer </a:t>
            </a:r>
            <a:r>
              <a:rPr lang="en-US" sz="3200" b="1" dirty="0">
                <a:solidFill>
                  <a:schemeClr val="accent2">
                    <a:lumMod val="75000"/>
                  </a:schemeClr>
                </a:solidFill>
                <a:latin typeface="Calibri" charset="0"/>
                <a:ea typeface="Calibri" charset="0"/>
                <a:cs typeface="Calibri" charset="0"/>
              </a:rPr>
              <a:t>back to principles, codes of conduct and authoritative outside bodies who can </a:t>
            </a:r>
            <a:r>
              <a:rPr lang="en-US" sz="3200" b="1" dirty="0" smtClean="0">
                <a:solidFill>
                  <a:schemeClr val="accent2">
                    <a:lumMod val="75000"/>
                  </a:schemeClr>
                </a:solidFill>
                <a:latin typeface="Calibri" charset="0"/>
                <a:ea typeface="Calibri" charset="0"/>
                <a:cs typeface="Calibri" charset="0"/>
              </a:rPr>
              <a:t>help.</a:t>
            </a:r>
            <a:endParaRPr lang="en-US" sz="3200" b="1" dirty="0">
              <a:solidFill>
                <a:schemeClr val="accent2">
                  <a:lumMod val="75000"/>
                </a:schemeClr>
              </a:solidFill>
              <a:latin typeface="Calibri" charset="0"/>
              <a:ea typeface="Calibri" charset="0"/>
              <a:cs typeface="Calibri" charset="0"/>
            </a:endParaRPr>
          </a:p>
        </p:txBody>
      </p:sp>
      <p:sp>
        <p:nvSpPr>
          <p:cNvPr id="112" name="AutoShape 73"/>
          <p:cNvSpPr>
            <a:spLocks/>
          </p:cNvSpPr>
          <p:nvPr/>
        </p:nvSpPr>
        <p:spPr bwMode="auto">
          <a:xfrm>
            <a:off x="13623913" y="9765319"/>
            <a:ext cx="749743" cy="731091"/>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599" y="11736"/>
                </a:moveTo>
                <a:cubicBezTo>
                  <a:pt x="21599"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599"/>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599" y="10737"/>
                  <a:pt x="21599" y="11736"/>
                </a:cubicBezTo>
              </a:path>
            </a:pathLst>
          </a:custGeom>
          <a:solidFill>
            <a:schemeClr val="bg1"/>
          </a:solidFill>
          <a:ln>
            <a:noFill/>
          </a:ln>
          <a:effectLst/>
          <a:extLst/>
        </p:spPr>
        <p:txBody>
          <a:bodyPr lIns="28571" tIns="28571" rIns="28571" bIns="28571" anchor="ctr"/>
          <a:lstStyle/>
          <a:p>
            <a:pPr defTabSz="256862">
              <a:defRPr/>
            </a:pPr>
            <a:endParaRPr lang="es-ES" sz="1575"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Tree>
    <p:extLst>
      <p:ext uri="{BB962C8B-B14F-4D97-AF65-F5344CB8AC3E}">
        <p14:creationId xmlns:p14="http://schemas.microsoft.com/office/powerpoint/2010/main" val="12146529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11"/>
          <p:cNvSpPr>
            <a:spLocks/>
          </p:cNvSpPr>
          <p:nvPr/>
        </p:nvSpPr>
        <p:spPr bwMode="auto">
          <a:xfrm>
            <a:off x="1368028" y="8979386"/>
            <a:ext cx="2667000" cy="276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spcBef>
                <a:spcPts val="1275"/>
              </a:spcBef>
            </a:pPr>
            <a:r>
              <a:rPr lang="en-US" sz="3200" dirty="0" smtClean="0">
                <a:solidFill>
                  <a:schemeClr val="accent2">
                    <a:lumMod val="75000"/>
                  </a:schemeClr>
                </a:solidFill>
                <a:latin typeface="Calibri" charset="0"/>
                <a:ea typeface="Calibri" charset="0"/>
                <a:cs typeface="Calibri" charset="0"/>
                <a:sym typeface="Lato Bold" charset="0"/>
              </a:rPr>
              <a:t>AGA</a:t>
            </a:r>
            <a:endParaRPr lang="en-US" sz="3200" dirty="0">
              <a:solidFill>
                <a:schemeClr val="accent2">
                  <a:lumMod val="75000"/>
                </a:schemeClr>
              </a:solidFill>
              <a:latin typeface="Calibri" charset="0"/>
              <a:ea typeface="Calibri" charset="0"/>
              <a:cs typeface="Calibri" charset="0"/>
              <a:sym typeface="Lato Bold" charset="0"/>
            </a:endParaRPr>
          </a:p>
        </p:txBody>
      </p:sp>
      <p:sp>
        <p:nvSpPr>
          <p:cNvPr id="64" name="Rectangle 11"/>
          <p:cNvSpPr>
            <a:spLocks/>
          </p:cNvSpPr>
          <p:nvPr/>
        </p:nvSpPr>
        <p:spPr bwMode="auto">
          <a:xfrm>
            <a:off x="4619444" y="8977772"/>
            <a:ext cx="2667000" cy="276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spcBef>
                <a:spcPts val="1275"/>
              </a:spcBef>
            </a:pPr>
            <a:r>
              <a:rPr lang="en-US" sz="3200" dirty="0" smtClean="0">
                <a:solidFill>
                  <a:schemeClr val="accent2">
                    <a:lumMod val="75000"/>
                  </a:schemeClr>
                </a:solidFill>
                <a:latin typeface="Calibri" charset="0"/>
                <a:ea typeface="Calibri" charset="0"/>
                <a:cs typeface="Calibri" charset="0"/>
              </a:rPr>
              <a:t>OFFICE OF THE INSPECTOR GENERAL (OIG)</a:t>
            </a:r>
            <a:endParaRPr lang="en-US" sz="3200" dirty="0">
              <a:solidFill>
                <a:schemeClr val="accent2">
                  <a:lumMod val="75000"/>
                </a:schemeClr>
              </a:solidFill>
              <a:latin typeface="Calibri" charset="0"/>
              <a:ea typeface="Calibri" charset="0"/>
              <a:cs typeface="Calibri" charset="0"/>
              <a:sym typeface="Lato Bold" charset="0"/>
            </a:endParaRPr>
          </a:p>
        </p:txBody>
      </p:sp>
      <p:sp>
        <p:nvSpPr>
          <p:cNvPr id="68" name="Rectangle 11"/>
          <p:cNvSpPr>
            <a:spLocks/>
          </p:cNvSpPr>
          <p:nvPr/>
        </p:nvSpPr>
        <p:spPr bwMode="auto">
          <a:xfrm>
            <a:off x="8287436" y="8969090"/>
            <a:ext cx="1825562" cy="20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spcBef>
                <a:spcPts val="1275"/>
              </a:spcBef>
            </a:pPr>
            <a:r>
              <a:rPr lang="en-US" sz="3200" dirty="0" smtClean="0">
                <a:solidFill>
                  <a:schemeClr val="accent2">
                    <a:lumMod val="75000"/>
                  </a:schemeClr>
                </a:solidFill>
                <a:latin typeface="Calibri" charset="0"/>
                <a:ea typeface="Calibri" charset="0"/>
                <a:cs typeface="Calibri" charset="0"/>
                <a:sym typeface="Lato Bold" charset="0"/>
              </a:rPr>
              <a:t>HOT LINE</a:t>
            </a:r>
            <a:endParaRPr lang="en-US" sz="3200" dirty="0">
              <a:solidFill>
                <a:schemeClr val="accent2">
                  <a:lumMod val="75000"/>
                </a:schemeClr>
              </a:solidFill>
              <a:latin typeface="Calibri" charset="0"/>
              <a:ea typeface="Calibri" charset="0"/>
              <a:cs typeface="Calibri" charset="0"/>
              <a:sym typeface="Lato Bold" charset="0"/>
            </a:endParaRPr>
          </a:p>
        </p:txBody>
      </p:sp>
      <p:sp>
        <p:nvSpPr>
          <p:cNvPr id="72" name="Rectangle 11"/>
          <p:cNvSpPr>
            <a:spLocks/>
          </p:cNvSpPr>
          <p:nvPr/>
        </p:nvSpPr>
        <p:spPr bwMode="auto">
          <a:xfrm>
            <a:off x="11123323" y="8981714"/>
            <a:ext cx="2667000" cy="276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spcBef>
                <a:spcPts val="1275"/>
              </a:spcBef>
            </a:pPr>
            <a:r>
              <a:rPr lang="en-US" sz="3200" dirty="0" smtClean="0">
                <a:solidFill>
                  <a:schemeClr val="accent2">
                    <a:lumMod val="75000"/>
                  </a:schemeClr>
                </a:solidFill>
                <a:latin typeface="Calibri" charset="0"/>
                <a:ea typeface="Calibri" charset="0"/>
                <a:cs typeface="Calibri" charset="0"/>
                <a:sym typeface="Lato Bold" charset="0"/>
              </a:rPr>
              <a:t>OFFICE OF GOVERNMENT ETHICS (OGE)</a:t>
            </a:r>
            <a:endParaRPr lang="en-US" sz="3200" dirty="0">
              <a:solidFill>
                <a:schemeClr val="accent2">
                  <a:lumMod val="75000"/>
                </a:schemeClr>
              </a:solidFill>
              <a:latin typeface="Calibri" charset="0"/>
              <a:ea typeface="Calibri" charset="0"/>
              <a:cs typeface="Calibri" charset="0"/>
              <a:sym typeface="Lato Bold" charset="0"/>
            </a:endParaRPr>
          </a:p>
        </p:txBody>
      </p:sp>
      <p:sp>
        <p:nvSpPr>
          <p:cNvPr id="32" name="Rectangle 11"/>
          <p:cNvSpPr>
            <a:spLocks/>
          </p:cNvSpPr>
          <p:nvPr/>
        </p:nvSpPr>
        <p:spPr bwMode="auto">
          <a:xfrm>
            <a:off x="14316682" y="8938544"/>
            <a:ext cx="3075884" cy="276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spcBef>
                <a:spcPts val="1275"/>
              </a:spcBef>
            </a:pPr>
            <a:r>
              <a:rPr lang="en-US" sz="3200" dirty="0" smtClean="0">
                <a:solidFill>
                  <a:schemeClr val="accent2">
                    <a:lumMod val="75000"/>
                  </a:schemeClr>
                </a:solidFill>
                <a:latin typeface="Calibri" charset="0"/>
                <a:ea typeface="Calibri" charset="0"/>
                <a:cs typeface="Calibri" charset="0"/>
                <a:sym typeface="Lato Bold" charset="0"/>
              </a:rPr>
              <a:t>GOVERNMENT ACCOUNTABILITY OFFICE (GAO)</a:t>
            </a:r>
            <a:endParaRPr lang="en-US" sz="3200" dirty="0">
              <a:solidFill>
                <a:schemeClr val="accent2">
                  <a:lumMod val="75000"/>
                </a:schemeClr>
              </a:solidFill>
              <a:latin typeface="Calibri" charset="0"/>
              <a:ea typeface="Calibri" charset="0"/>
              <a:cs typeface="Calibri" charset="0"/>
              <a:sym typeface="Lato Bold" charset="0"/>
            </a:endParaRPr>
          </a:p>
        </p:txBody>
      </p:sp>
      <p:grpSp>
        <p:nvGrpSpPr>
          <p:cNvPr id="2" name="Group 1"/>
          <p:cNvGrpSpPr/>
          <p:nvPr/>
        </p:nvGrpSpPr>
        <p:grpSpPr>
          <a:xfrm>
            <a:off x="684722" y="3880952"/>
            <a:ext cx="17030989" cy="4481548"/>
            <a:chOff x="483898" y="3343849"/>
            <a:chExt cx="17030989" cy="4481548"/>
          </a:xfrm>
        </p:grpSpPr>
        <p:sp>
          <p:nvSpPr>
            <p:cNvPr id="40" name="AutoShape 2"/>
            <p:cNvSpPr>
              <a:spLocks/>
            </p:cNvSpPr>
            <p:nvPr/>
          </p:nvSpPr>
          <p:spPr bwMode="auto">
            <a:xfrm>
              <a:off x="10037473" y="3343849"/>
              <a:ext cx="4381500" cy="4380930"/>
            </a:xfrm>
            <a:prstGeom prst="diamond">
              <a:avLst/>
            </a:prstGeom>
            <a:solidFill>
              <a:schemeClr val="accent4">
                <a:alpha val="89803"/>
              </a:schemeClr>
            </a:solidFill>
            <a:ln w="25400">
              <a:solidFill>
                <a:schemeClr val="tx1">
                  <a:alpha val="0"/>
                </a:schemeClr>
              </a:solidFill>
              <a:miter lim="800000"/>
              <a:headEnd/>
              <a:tailEnd/>
            </a:ln>
          </p:spPr>
          <p:txBody>
            <a:bodyPr lIns="0" tIns="0" rIns="0" bIns="0"/>
            <a:lstStyle/>
            <a:p>
              <a:pPr algn="ctr"/>
              <a:endParaRPr lang="es-ES" sz="3600" dirty="0"/>
            </a:p>
          </p:txBody>
        </p:sp>
        <p:sp>
          <p:nvSpPr>
            <p:cNvPr id="41" name="AutoShape 3"/>
            <p:cNvSpPr>
              <a:spLocks/>
            </p:cNvSpPr>
            <p:nvPr/>
          </p:nvSpPr>
          <p:spPr bwMode="auto">
            <a:xfrm>
              <a:off x="6770398" y="3343849"/>
              <a:ext cx="4381500" cy="4380930"/>
            </a:xfrm>
            <a:prstGeom prst="diamond">
              <a:avLst/>
            </a:prstGeom>
            <a:solidFill>
              <a:schemeClr val="accent3">
                <a:alpha val="89803"/>
              </a:schemeClr>
            </a:solidFill>
            <a:ln w="25400">
              <a:solidFill>
                <a:schemeClr val="tx1">
                  <a:alpha val="0"/>
                </a:schemeClr>
              </a:solidFill>
              <a:miter lim="800000"/>
              <a:headEnd/>
              <a:tailEnd/>
            </a:ln>
          </p:spPr>
          <p:txBody>
            <a:bodyPr lIns="0" tIns="0" rIns="0" bIns="0"/>
            <a:lstStyle/>
            <a:p>
              <a:pPr algn="ctr"/>
              <a:endParaRPr lang="es-ES" sz="3600" dirty="0"/>
            </a:p>
          </p:txBody>
        </p:sp>
        <p:sp>
          <p:nvSpPr>
            <p:cNvPr id="42" name="AutoShape 4"/>
            <p:cNvSpPr>
              <a:spLocks/>
            </p:cNvSpPr>
            <p:nvPr/>
          </p:nvSpPr>
          <p:spPr bwMode="auto">
            <a:xfrm>
              <a:off x="3589047" y="3343849"/>
              <a:ext cx="4381500" cy="4380930"/>
            </a:xfrm>
            <a:prstGeom prst="diamond">
              <a:avLst/>
            </a:prstGeom>
            <a:solidFill>
              <a:schemeClr val="accent2">
                <a:alpha val="89803"/>
              </a:schemeClr>
            </a:solidFill>
            <a:ln w="25400">
              <a:solidFill>
                <a:schemeClr val="tx1">
                  <a:alpha val="0"/>
                </a:schemeClr>
              </a:solidFill>
              <a:miter lim="800000"/>
              <a:headEnd/>
              <a:tailEnd/>
            </a:ln>
          </p:spPr>
          <p:txBody>
            <a:bodyPr lIns="0" tIns="0" rIns="0" bIns="0"/>
            <a:lstStyle/>
            <a:p>
              <a:pPr algn="ctr"/>
              <a:endParaRPr lang="es-ES" sz="3600" dirty="0"/>
            </a:p>
          </p:txBody>
        </p:sp>
        <p:sp>
          <p:nvSpPr>
            <p:cNvPr id="43" name="AutoShape 5"/>
            <p:cNvSpPr>
              <a:spLocks/>
            </p:cNvSpPr>
            <p:nvPr/>
          </p:nvSpPr>
          <p:spPr bwMode="auto">
            <a:xfrm>
              <a:off x="483898" y="3343849"/>
              <a:ext cx="4381500" cy="4380930"/>
            </a:xfrm>
            <a:prstGeom prst="diamond">
              <a:avLst/>
            </a:prstGeom>
            <a:solidFill>
              <a:schemeClr val="accent1">
                <a:alpha val="89803"/>
              </a:schemeClr>
            </a:solidFill>
            <a:ln w="25400">
              <a:solidFill>
                <a:schemeClr val="tx1">
                  <a:alpha val="0"/>
                </a:schemeClr>
              </a:solidFill>
              <a:miter lim="800000"/>
              <a:headEnd/>
              <a:tailEnd/>
            </a:ln>
          </p:spPr>
          <p:txBody>
            <a:bodyPr lIns="0" tIns="0" rIns="0" bIns="0"/>
            <a:lstStyle/>
            <a:p>
              <a:pPr algn="ctr"/>
              <a:endParaRPr lang="es-ES" sz="3600" dirty="0"/>
            </a:p>
          </p:txBody>
        </p:sp>
        <p:sp>
          <p:nvSpPr>
            <p:cNvPr id="25" name="AutoShape 5"/>
            <p:cNvSpPr>
              <a:spLocks/>
            </p:cNvSpPr>
            <p:nvPr/>
          </p:nvSpPr>
          <p:spPr bwMode="auto">
            <a:xfrm>
              <a:off x="13133387" y="3444467"/>
              <a:ext cx="4381500" cy="4380930"/>
            </a:xfrm>
            <a:prstGeom prst="diamond">
              <a:avLst/>
            </a:prstGeom>
            <a:solidFill>
              <a:schemeClr val="accent1">
                <a:alpha val="89803"/>
              </a:schemeClr>
            </a:solidFill>
            <a:ln w="25400">
              <a:solidFill>
                <a:schemeClr val="tx1">
                  <a:alpha val="0"/>
                </a:schemeClr>
              </a:solidFill>
              <a:miter lim="800000"/>
              <a:headEnd/>
              <a:tailEnd/>
            </a:ln>
          </p:spPr>
          <p:txBody>
            <a:bodyPr lIns="0" tIns="0" rIns="0" bIns="0"/>
            <a:lstStyle/>
            <a:p>
              <a:pPr algn="ctr"/>
              <a:endParaRPr lang="es-ES" sz="3600" dirty="0"/>
            </a:p>
          </p:txBody>
        </p:sp>
        <p:sp>
          <p:nvSpPr>
            <p:cNvPr id="24" name="Freeform 46"/>
            <p:cNvSpPr>
              <a:spLocks noChangeArrowheads="1"/>
            </p:cNvSpPr>
            <p:nvPr/>
          </p:nvSpPr>
          <p:spPr bwMode="auto">
            <a:xfrm>
              <a:off x="2162038" y="5053694"/>
              <a:ext cx="979731" cy="933083"/>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33" name="AutoShape 19"/>
            <p:cNvSpPr>
              <a:spLocks/>
            </p:cNvSpPr>
            <p:nvPr/>
          </p:nvSpPr>
          <p:spPr bwMode="auto">
            <a:xfrm>
              <a:off x="5184259" y="5066751"/>
              <a:ext cx="995764" cy="995764"/>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a:extLst/>
          </p:spPr>
          <p:txBody>
            <a:bodyPr lIns="28571" tIns="28571" rIns="28571" bIns="28571" anchor="ctr"/>
            <a:lstStyle/>
            <a:p>
              <a:pPr defTabSz="257141">
                <a:defRPr/>
              </a:pPr>
              <a:endParaRPr lang="es-ES" sz="165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36" name="Freeform 16"/>
            <p:cNvSpPr>
              <a:spLocks noChangeArrowheads="1"/>
            </p:cNvSpPr>
            <p:nvPr/>
          </p:nvSpPr>
          <p:spPr bwMode="auto">
            <a:xfrm>
              <a:off x="11844156" y="4892340"/>
              <a:ext cx="745208" cy="1170175"/>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a:extLst/>
          </p:spPr>
          <p:txBody>
            <a:bodyPr wrap="none" anchor="ctr"/>
            <a:lstStyle/>
            <a:p>
              <a:pPr>
                <a:defRPr/>
              </a:pPr>
              <a:endParaRPr lang="en-US" sz="3600" dirty="0"/>
            </a:p>
          </p:txBody>
        </p:sp>
      </p:grpSp>
      <p:sp>
        <p:nvSpPr>
          <p:cNvPr id="6" name="Text Placeholder 5"/>
          <p:cNvSpPr>
            <a:spLocks noGrp="1"/>
          </p:cNvSpPr>
          <p:nvPr>
            <p:ph type="body" sz="quarter" idx="13"/>
          </p:nvPr>
        </p:nvSpPr>
        <p:spPr/>
        <p:txBody>
          <a:bodyPr>
            <a:normAutofit fontScale="92500" lnSpcReduction="10000"/>
          </a:bodyPr>
          <a:lstStyle/>
          <a:p>
            <a:r>
              <a:rPr lang="en-US" sz="4949" dirty="0" smtClean="0">
                <a:latin typeface="Calibri" charset="0"/>
                <a:ea typeface="Calibri" charset="0"/>
                <a:cs typeface="Calibri" charset="0"/>
              </a:rPr>
              <a:t>WHO SHOULD YOU CONSULT?</a:t>
            </a:r>
            <a:endParaRPr lang="en-US" sz="4949" dirty="0">
              <a:latin typeface="Calibri" charset="0"/>
              <a:ea typeface="Calibri" charset="0"/>
              <a:cs typeface="Calibri" charset="0"/>
            </a:endParaRPr>
          </a:p>
        </p:txBody>
      </p:sp>
      <p:sp>
        <p:nvSpPr>
          <p:cNvPr id="27" name="AutoShape 115"/>
          <p:cNvSpPr>
            <a:spLocks/>
          </p:cNvSpPr>
          <p:nvPr/>
        </p:nvSpPr>
        <p:spPr bwMode="auto">
          <a:xfrm>
            <a:off x="8904099" y="5581722"/>
            <a:ext cx="817951" cy="797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28571" tIns="28571" rIns="28571" bIns="28571" anchor="ctr"/>
          <a:lstStyle/>
          <a:p>
            <a:pPr defTabSz="257141">
              <a:defRPr/>
            </a:pPr>
            <a:endParaRPr lang="es-ES" sz="165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29" name="AutoShape 111"/>
          <p:cNvSpPr>
            <a:spLocks/>
          </p:cNvSpPr>
          <p:nvPr/>
        </p:nvSpPr>
        <p:spPr bwMode="auto">
          <a:xfrm>
            <a:off x="15136044" y="5565888"/>
            <a:ext cx="935643" cy="829424"/>
          </a:xfrm>
          <a:custGeom>
            <a:avLst/>
            <a:gdLst>
              <a:gd name="T0" fmla="+- 0 10800 61"/>
              <a:gd name="T1" fmla="*/ T0 w 21478"/>
              <a:gd name="T2" fmla="*/ 10800 h 21600"/>
              <a:gd name="T3" fmla="+- 0 10800 61"/>
              <a:gd name="T4" fmla="*/ T3 w 21478"/>
              <a:gd name="T5" fmla="*/ 10800 h 21600"/>
              <a:gd name="T6" fmla="+- 0 10800 61"/>
              <a:gd name="T7" fmla="*/ T6 w 21478"/>
              <a:gd name="T8" fmla="*/ 10800 h 21600"/>
              <a:gd name="T9" fmla="+- 0 10800 61"/>
              <a:gd name="T10" fmla="*/ T9 w 21478"/>
              <a:gd name="T11" fmla="*/ 10800 h 21600"/>
            </a:gdLst>
            <a:ahLst/>
            <a:cxnLst>
              <a:cxn ang="0">
                <a:pos x="T1" y="T2"/>
              </a:cxn>
              <a:cxn ang="0">
                <a:pos x="T4" y="T5"/>
              </a:cxn>
              <a:cxn ang="0">
                <a:pos x="T7" y="T8"/>
              </a:cxn>
              <a:cxn ang="0">
                <a:pos x="T10" y="T11"/>
              </a:cxn>
            </a:cxnLst>
            <a:rect l="0" t="0" r="r" b="b"/>
            <a:pathLst>
              <a:path w="21478" h="21600">
                <a:moveTo>
                  <a:pt x="9108" y="16746"/>
                </a:moveTo>
                <a:cubicBezTo>
                  <a:pt x="9155" y="16837"/>
                  <a:pt x="9197" y="16924"/>
                  <a:pt x="9243" y="17012"/>
                </a:cubicBezTo>
                <a:cubicBezTo>
                  <a:pt x="9290" y="17097"/>
                  <a:pt x="9351" y="17181"/>
                  <a:pt x="9431" y="17274"/>
                </a:cubicBezTo>
                <a:lnTo>
                  <a:pt x="12259" y="21069"/>
                </a:lnTo>
                <a:lnTo>
                  <a:pt x="4473" y="21069"/>
                </a:lnTo>
                <a:cubicBezTo>
                  <a:pt x="4227" y="21069"/>
                  <a:pt x="4014" y="20964"/>
                  <a:pt x="3839" y="20755"/>
                </a:cubicBezTo>
                <a:cubicBezTo>
                  <a:pt x="3663" y="20543"/>
                  <a:pt x="3574" y="20286"/>
                  <a:pt x="3574" y="19987"/>
                </a:cubicBezTo>
                <a:lnTo>
                  <a:pt x="3574" y="7554"/>
                </a:lnTo>
                <a:lnTo>
                  <a:pt x="788" y="7554"/>
                </a:lnTo>
                <a:cubicBezTo>
                  <a:pt x="376" y="7554"/>
                  <a:pt x="126" y="7419"/>
                  <a:pt x="32" y="7145"/>
                </a:cubicBezTo>
                <a:cubicBezTo>
                  <a:pt x="-61" y="6871"/>
                  <a:pt x="46" y="6529"/>
                  <a:pt x="353" y="6123"/>
                </a:cubicBezTo>
                <a:lnTo>
                  <a:pt x="4665" y="392"/>
                </a:lnTo>
                <a:cubicBezTo>
                  <a:pt x="4850" y="132"/>
                  <a:pt x="5088" y="0"/>
                  <a:pt x="5371" y="0"/>
                </a:cubicBezTo>
                <a:cubicBezTo>
                  <a:pt x="5661" y="0"/>
                  <a:pt x="5902" y="132"/>
                  <a:pt x="6090" y="392"/>
                </a:cubicBezTo>
                <a:lnTo>
                  <a:pt x="10402" y="6123"/>
                </a:lnTo>
                <a:cubicBezTo>
                  <a:pt x="10708" y="6529"/>
                  <a:pt x="10813" y="6871"/>
                  <a:pt x="10722" y="7145"/>
                </a:cubicBezTo>
                <a:cubicBezTo>
                  <a:pt x="10629" y="7419"/>
                  <a:pt x="10376" y="7554"/>
                  <a:pt x="9966" y="7554"/>
                </a:cubicBezTo>
                <a:lnTo>
                  <a:pt x="7166" y="7554"/>
                </a:lnTo>
                <a:lnTo>
                  <a:pt x="7166" y="16746"/>
                </a:lnTo>
                <a:lnTo>
                  <a:pt x="9108" y="16746"/>
                </a:lnTo>
                <a:close/>
                <a:moveTo>
                  <a:pt x="20689" y="14045"/>
                </a:moveTo>
                <a:cubicBezTo>
                  <a:pt x="21101" y="14045"/>
                  <a:pt x="21351" y="14183"/>
                  <a:pt x="21445" y="14457"/>
                </a:cubicBezTo>
                <a:cubicBezTo>
                  <a:pt x="21539" y="14731"/>
                  <a:pt x="21431" y="15069"/>
                  <a:pt x="21127" y="15476"/>
                </a:cubicBezTo>
                <a:lnTo>
                  <a:pt x="16812" y="21207"/>
                </a:lnTo>
                <a:cubicBezTo>
                  <a:pt x="16625" y="21467"/>
                  <a:pt x="16389" y="21599"/>
                  <a:pt x="16106" y="21599"/>
                </a:cubicBezTo>
                <a:cubicBezTo>
                  <a:pt x="15813" y="21599"/>
                  <a:pt x="15575" y="21467"/>
                  <a:pt x="15387" y="21207"/>
                </a:cubicBezTo>
                <a:lnTo>
                  <a:pt x="11075" y="15476"/>
                </a:lnTo>
                <a:cubicBezTo>
                  <a:pt x="10769" y="15070"/>
                  <a:pt x="10661" y="14731"/>
                  <a:pt x="10755" y="14457"/>
                </a:cubicBezTo>
                <a:cubicBezTo>
                  <a:pt x="10848" y="14183"/>
                  <a:pt x="11099" y="14045"/>
                  <a:pt x="11511" y="14045"/>
                </a:cubicBezTo>
                <a:lnTo>
                  <a:pt x="14311" y="14045"/>
                </a:lnTo>
                <a:lnTo>
                  <a:pt x="14311" y="4881"/>
                </a:lnTo>
                <a:lnTo>
                  <a:pt x="12362" y="4881"/>
                </a:lnTo>
                <a:cubicBezTo>
                  <a:pt x="12315" y="4791"/>
                  <a:pt x="12271" y="4697"/>
                  <a:pt x="12220" y="4604"/>
                </a:cubicBezTo>
                <a:cubicBezTo>
                  <a:pt x="12170" y="4508"/>
                  <a:pt x="12117" y="4418"/>
                  <a:pt x="12056" y="4327"/>
                </a:cubicBezTo>
                <a:lnTo>
                  <a:pt x="9213" y="556"/>
                </a:lnTo>
                <a:lnTo>
                  <a:pt x="16997" y="556"/>
                </a:lnTo>
                <a:cubicBezTo>
                  <a:pt x="17243" y="556"/>
                  <a:pt x="17451" y="657"/>
                  <a:pt x="17627" y="861"/>
                </a:cubicBezTo>
                <a:cubicBezTo>
                  <a:pt x="17797" y="1061"/>
                  <a:pt x="17882" y="1321"/>
                  <a:pt x="17882" y="1637"/>
                </a:cubicBezTo>
                <a:lnTo>
                  <a:pt x="17882" y="14045"/>
                </a:lnTo>
                <a:lnTo>
                  <a:pt x="20689" y="14045"/>
                </a:lnTo>
                <a:close/>
              </a:path>
            </a:pathLst>
          </a:custGeom>
          <a:solidFill>
            <a:srgbClr val="FFFFFF"/>
          </a:solidFill>
          <a:ln>
            <a:noFill/>
          </a:ln>
          <a:effectLst/>
          <a:extLst/>
        </p:spPr>
        <p:txBody>
          <a:bodyPr lIns="28571" tIns="28571" rIns="28571" bIns="28571" anchor="ctr"/>
          <a:lstStyle/>
          <a:p>
            <a:pPr defTabSz="256862">
              <a:defRPr/>
            </a:pPr>
            <a:endParaRPr lang="es-ES" sz="28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Tree>
    <p:extLst>
      <p:ext uri="{BB962C8B-B14F-4D97-AF65-F5344CB8AC3E}">
        <p14:creationId xmlns:p14="http://schemas.microsoft.com/office/powerpoint/2010/main" val="126929962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Line 5"/>
          <p:cNvSpPr>
            <a:spLocks noChangeShapeType="1"/>
          </p:cNvSpPr>
          <p:nvPr/>
        </p:nvSpPr>
        <p:spPr bwMode="auto">
          <a:xfrm rot="10800000" flipH="1">
            <a:off x="-257175" y="-828567"/>
            <a:ext cx="16206788" cy="1190"/>
          </a:xfrm>
          <a:prstGeom prst="line">
            <a:avLst/>
          </a:prstGeom>
          <a:noFill/>
          <a:ln w="12700">
            <a:solidFill>
              <a:srgbClr val="CDCDCD"/>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sz="3600" dirty="0"/>
          </a:p>
        </p:txBody>
      </p:sp>
      <p:sp>
        <p:nvSpPr>
          <p:cNvPr id="3" name="Text Placeholder 2"/>
          <p:cNvSpPr>
            <a:spLocks noGrp="1"/>
          </p:cNvSpPr>
          <p:nvPr>
            <p:ph type="body" sz="quarter" idx="13"/>
          </p:nvPr>
        </p:nvSpPr>
        <p:spPr/>
        <p:txBody>
          <a:bodyPr/>
          <a:lstStyle/>
          <a:p>
            <a:r>
              <a:rPr lang="en-US" dirty="0" smtClean="0"/>
              <a:t>WHY DO ORGANIZATIONS HAVE A CODE OF ETHICS?</a:t>
            </a:r>
            <a:endParaRPr lang="en-US" dirty="0"/>
          </a:p>
        </p:txBody>
      </p:sp>
      <p:sp>
        <p:nvSpPr>
          <p:cNvPr id="30" name="Oval 29"/>
          <p:cNvSpPr>
            <a:spLocks noChangeArrowheads="1"/>
          </p:cNvSpPr>
          <p:nvPr/>
        </p:nvSpPr>
        <p:spPr bwMode="auto">
          <a:xfrm>
            <a:off x="2285801" y="3826801"/>
            <a:ext cx="3618309" cy="3617839"/>
          </a:xfrm>
          <a:prstGeom prst="ellipse">
            <a:avLst/>
          </a:prstGeom>
          <a:solidFill>
            <a:schemeClr val="accent1"/>
          </a:solidFill>
          <a:ln>
            <a:noFill/>
          </a:ln>
          <a:extLst/>
        </p:spPr>
        <p:txBody>
          <a:bodyPr/>
          <a:lstStyle/>
          <a:p>
            <a:endParaRPr lang="en-US" sz="3600" dirty="0"/>
          </a:p>
        </p:txBody>
      </p:sp>
      <p:sp>
        <p:nvSpPr>
          <p:cNvPr id="34" name="Oval 20"/>
          <p:cNvSpPr>
            <a:spLocks noChangeArrowheads="1"/>
          </p:cNvSpPr>
          <p:nvPr/>
        </p:nvSpPr>
        <p:spPr bwMode="auto">
          <a:xfrm>
            <a:off x="7357944" y="3826801"/>
            <a:ext cx="3618309" cy="3617839"/>
          </a:xfrm>
          <a:prstGeom prst="ellipse">
            <a:avLst/>
          </a:prstGeom>
          <a:solidFill>
            <a:schemeClr val="accent2"/>
          </a:solidFill>
          <a:ln w="25400">
            <a:noFill/>
            <a:round/>
            <a:headEnd/>
            <a:tailEnd/>
          </a:ln>
          <a:extLst/>
        </p:spPr>
        <p:txBody>
          <a:bodyPr/>
          <a:lstStyle/>
          <a:p>
            <a:endParaRPr lang="en-US" sz="3600" dirty="0">
              <a:latin typeface="Roboto Light"/>
              <a:cs typeface="Roboto Light"/>
            </a:endParaRPr>
          </a:p>
        </p:txBody>
      </p:sp>
      <p:sp>
        <p:nvSpPr>
          <p:cNvPr id="41" name="Oval 21"/>
          <p:cNvSpPr>
            <a:spLocks noChangeArrowheads="1"/>
          </p:cNvSpPr>
          <p:nvPr/>
        </p:nvSpPr>
        <p:spPr bwMode="auto">
          <a:xfrm>
            <a:off x="12306647" y="3826801"/>
            <a:ext cx="3618310" cy="3617839"/>
          </a:xfrm>
          <a:prstGeom prst="ellipse">
            <a:avLst/>
          </a:prstGeom>
          <a:solidFill>
            <a:schemeClr val="accent3"/>
          </a:solidFill>
          <a:ln>
            <a:noFill/>
          </a:ln>
          <a:extLst/>
        </p:spPr>
        <p:txBody>
          <a:bodyPr/>
          <a:lstStyle/>
          <a:p>
            <a:endParaRPr lang="en-US" sz="3600" dirty="0"/>
          </a:p>
        </p:txBody>
      </p:sp>
      <p:sp>
        <p:nvSpPr>
          <p:cNvPr id="45" name="TextBox 44"/>
          <p:cNvSpPr txBox="1"/>
          <p:nvPr/>
        </p:nvSpPr>
        <p:spPr>
          <a:xfrm>
            <a:off x="1622904" y="8086111"/>
            <a:ext cx="4930296" cy="2062103"/>
          </a:xfrm>
          <a:prstGeom prst="rect">
            <a:avLst/>
          </a:prstGeom>
          <a:noFill/>
        </p:spPr>
        <p:txBody>
          <a:bodyPr wrap="square" rtlCol="0">
            <a:spAutoFit/>
          </a:bodyPr>
          <a:lstStyle/>
          <a:p>
            <a:pPr algn="ctr"/>
            <a:r>
              <a:rPr lang="en-US" sz="3200" dirty="0">
                <a:solidFill>
                  <a:schemeClr val="accent2">
                    <a:lumMod val="75000"/>
                  </a:schemeClr>
                </a:solidFill>
                <a:latin typeface="Calibri" charset="0"/>
                <a:ea typeface="Calibri" charset="0"/>
                <a:cs typeface="Calibri" charset="0"/>
              </a:rPr>
              <a:t>Code of Ethics and professional standards are the hallmarks of the profession</a:t>
            </a:r>
            <a:endParaRPr lang="en-US" sz="2400" dirty="0" smtClean="0">
              <a:solidFill>
                <a:schemeClr val="accent2">
                  <a:lumMod val="75000"/>
                </a:schemeClr>
              </a:solidFill>
              <a:latin typeface="Calibri" charset="0"/>
              <a:ea typeface="Calibri" charset="0"/>
              <a:cs typeface="Calibri" charset="0"/>
            </a:endParaRPr>
          </a:p>
        </p:txBody>
      </p:sp>
      <p:sp>
        <p:nvSpPr>
          <p:cNvPr id="46" name="TextBox 45"/>
          <p:cNvSpPr txBox="1"/>
          <p:nvPr/>
        </p:nvSpPr>
        <p:spPr>
          <a:xfrm>
            <a:off x="6935695" y="8086111"/>
            <a:ext cx="4385532" cy="1865126"/>
          </a:xfrm>
          <a:prstGeom prst="rect">
            <a:avLst/>
          </a:prstGeom>
          <a:noFill/>
        </p:spPr>
        <p:txBody>
          <a:bodyPr wrap="square" rtlCol="0" anchor="t">
            <a:spAutoFit/>
          </a:bodyPr>
          <a:lstStyle/>
          <a:p>
            <a:pPr algn="ctr">
              <a:lnSpc>
                <a:spcPct val="90000"/>
              </a:lnSpc>
            </a:pPr>
            <a:r>
              <a:rPr lang="en-US" sz="3200" dirty="0">
                <a:solidFill>
                  <a:schemeClr val="accent2">
                    <a:lumMod val="75000"/>
                  </a:schemeClr>
                </a:solidFill>
                <a:latin typeface="Calibri" charset="0"/>
                <a:ea typeface="Calibri" charset="0"/>
                <a:cs typeface="Calibri" charset="0"/>
              </a:rPr>
              <a:t>Reinforces organizational commitment to ethics and set the tone at the top</a:t>
            </a:r>
          </a:p>
        </p:txBody>
      </p:sp>
      <p:sp>
        <p:nvSpPr>
          <p:cNvPr id="47" name="TextBox 46"/>
          <p:cNvSpPr txBox="1"/>
          <p:nvPr/>
        </p:nvSpPr>
        <p:spPr>
          <a:xfrm>
            <a:off x="11837538" y="8086111"/>
            <a:ext cx="5067043" cy="2751522"/>
          </a:xfrm>
          <a:prstGeom prst="rect">
            <a:avLst/>
          </a:prstGeom>
          <a:noFill/>
        </p:spPr>
        <p:txBody>
          <a:bodyPr wrap="square" rtlCol="0">
            <a:spAutoFit/>
          </a:bodyPr>
          <a:lstStyle/>
          <a:p>
            <a:pPr algn="ctr">
              <a:lnSpc>
                <a:spcPct val="90000"/>
              </a:lnSpc>
            </a:pPr>
            <a:r>
              <a:rPr lang="en-US" sz="3200" dirty="0">
                <a:solidFill>
                  <a:schemeClr val="accent2">
                    <a:lumMod val="75000"/>
                  </a:schemeClr>
                </a:solidFill>
                <a:latin typeface="Calibri" charset="0"/>
                <a:ea typeface="Calibri" charset="0"/>
                <a:cs typeface="Calibri" charset="0"/>
              </a:rPr>
              <a:t>T</a:t>
            </a:r>
            <a:r>
              <a:rPr lang="en-US" sz="3200" dirty="0" smtClean="0">
                <a:solidFill>
                  <a:schemeClr val="accent2">
                    <a:lumMod val="75000"/>
                  </a:schemeClr>
                </a:solidFill>
                <a:latin typeface="Calibri" charset="0"/>
                <a:ea typeface="Calibri" charset="0"/>
                <a:cs typeface="Calibri" charset="0"/>
              </a:rPr>
              <a:t>here </a:t>
            </a:r>
            <a:r>
              <a:rPr lang="en-US" sz="3200" dirty="0">
                <a:solidFill>
                  <a:schemeClr val="accent2">
                    <a:lumMod val="75000"/>
                  </a:schemeClr>
                </a:solidFill>
                <a:latin typeface="Calibri" charset="0"/>
                <a:ea typeface="Calibri" charset="0"/>
                <a:cs typeface="Calibri" charset="0"/>
              </a:rPr>
              <a:t>is a cost of ethical </a:t>
            </a:r>
            <a:r>
              <a:rPr lang="en-US" sz="3200" dirty="0" smtClean="0">
                <a:solidFill>
                  <a:schemeClr val="accent2">
                    <a:lumMod val="75000"/>
                  </a:schemeClr>
                </a:solidFill>
                <a:latin typeface="Calibri" charset="0"/>
                <a:ea typeface="Calibri" charset="0"/>
                <a:cs typeface="Calibri" charset="0"/>
              </a:rPr>
              <a:t>failure in any profession.</a:t>
            </a:r>
          </a:p>
          <a:p>
            <a:pPr algn="ctr">
              <a:lnSpc>
                <a:spcPct val="90000"/>
              </a:lnSpc>
            </a:pPr>
            <a:r>
              <a:rPr lang="en-US" sz="3200" dirty="0" smtClean="0">
                <a:solidFill>
                  <a:schemeClr val="accent2">
                    <a:lumMod val="75000"/>
                  </a:schemeClr>
                </a:solidFill>
                <a:latin typeface="Calibri" charset="0"/>
                <a:ea typeface="Calibri" charset="0"/>
                <a:cs typeface="Calibri" charset="0"/>
              </a:rPr>
              <a:t/>
            </a:r>
            <a:br>
              <a:rPr lang="en-US" sz="3200" dirty="0" smtClean="0">
                <a:solidFill>
                  <a:schemeClr val="accent2">
                    <a:lumMod val="75000"/>
                  </a:schemeClr>
                </a:solidFill>
                <a:latin typeface="Calibri" charset="0"/>
                <a:ea typeface="Calibri" charset="0"/>
                <a:cs typeface="Calibri" charset="0"/>
              </a:rPr>
            </a:br>
            <a:r>
              <a:rPr lang="en-US" sz="3200" dirty="0" smtClean="0">
                <a:solidFill>
                  <a:schemeClr val="accent2">
                    <a:lumMod val="75000"/>
                  </a:schemeClr>
                </a:solidFill>
                <a:latin typeface="Calibri" charset="0"/>
                <a:ea typeface="Calibri" charset="0"/>
                <a:cs typeface="Calibri" charset="0"/>
              </a:rPr>
              <a:t> Look </a:t>
            </a:r>
            <a:r>
              <a:rPr lang="en-US" sz="3200" dirty="0">
                <a:solidFill>
                  <a:schemeClr val="accent2">
                    <a:lumMod val="75000"/>
                  </a:schemeClr>
                </a:solidFill>
                <a:latin typeface="Calibri" charset="0"/>
                <a:ea typeface="Calibri" charset="0"/>
                <a:cs typeface="Calibri" charset="0"/>
              </a:rPr>
              <a:t>at cost of liability insurance. </a:t>
            </a:r>
            <a:r>
              <a:rPr lang="en-US" sz="3200" dirty="0" smtClean="0">
                <a:solidFill>
                  <a:schemeClr val="accent2">
                    <a:lumMod val="75000"/>
                  </a:schemeClr>
                </a:solidFill>
                <a:latin typeface="Calibri" charset="0"/>
                <a:ea typeface="Calibri" charset="0"/>
                <a:cs typeface="Calibri" charset="0"/>
              </a:rPr>
              <a:t>Having </a:t>
            </a:r>
            <a:r>
              <a:rPr lang="en-US" sz="3200" dirty="0">
                <a:solidFill>
                  <a:schemeClr val="accent2">
                    <a:lumMod val="75000"/>
                  </a:schemeClr>
                </a:solidFill>
                <a:latin typeface="Calibri" charset="0"/>
                <a:ea typeface="Calibri" charset="0"/>
                <a:cs typeface="Calibri" charset="0"/>
              </a:rPr>
              <a:t>strong ethics is good business</a:t>
            </a:r>
          </a:p>
        </p:txBody>
      </p:sp>
      <p:sp>
        <p:nvSpPr>
          <p:cNvPr id="27" name="Freeform 169"/>
          <p:cNvSpPr>
            <a:spLocks noChangeArrowheads="1"/>
          </p:cNvSpPr>
          <p:nvPr/>
        </p:nvSpPr>
        <p:spPr bwMode="auto">
          <a:xfrm>
            <a:off x="3149601" y="4720861"/>
            <a:ext cx="1627770" cy="1432433"/>
          </a:xfrm>
          <a:custGeom>
            <a:avLst/>
            <a:gdLst>
              <a:gd name="T0" fmla="*/ 478 w 487"/>
              <a:gd name="T1" fmla="*/ 9 h 390"/>
              <a:gd name="T2" fmla="*/ 478 w 487"/>
              <a:gd name="T3" fmla="*/ 9 h 390"/>
              <a:gd name="T4" fmla="*/ 372 w 487"/>
              <a:gd name="T5" fmla="*/ 195 h 390"/>
              <a:gd name="T6" fmla="*/ 345 w 487"/>
              <a:gd name="T7" fmla="*/ 195 h 390"/>
              <a:gd name="T8" fmla="*/ 292 w 487"/>
              <a:gd name="T9" fmla="*/ 150 h 390"/>
              <a:gd name="T10" fmla="*/ 274 w 487"/>
              <a:gd name="T11" fmla="*/ 150 h 390"/>
              <a:gd name="T12" fmla="*/ 194 w 487"/>
              <a:gd name="T13" fmla="*/ 266 h 390"/>
              <a:gd name="T14" fmla="*/ 177 w 487"/>
              <a:gd name="T15" fmla="*/ 266 h 390"/>
              <a:gd name="T16" fmla="*/ 141 w 487"/>
              <a:gd name="T17" fmla="*/ 239 h 390"/>
              <a:gd name="T18" fmla="*/ 123 w 487"/>
              <a:gd name="T19" fmla="*/ 239 h 390"/>
              <a:gd name="T20" fmla="*/ 8 w 487"/>
              <a:gd name="T21" fmla="*/ 381 h 390"/>
              <a:gd name="T22" fmla="*/ 8 w 487"/>
              <a:gd name="T23" fmla="*/ 389 h 390"/>
              <a:gd name="T24" fmla="*/ 486 w 487"/>
              <a:gd name="T25" fmla="*/ 389 h 390"/>
              <a:gd name="T26" fmla="*/ 486 w 487"/>
              <a:gd name="T27" fmla="*/ 9 h 390"/>
              <a:gd name="T28" fmla="*/ 478 w 487"/>
              <a:gd name="T29" fmla="*/ 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7" h="390">
                <a:moveTo>
                  <a:pt x="478" y="9"/>
                </a:moveTo>
                <a:lnTo>
                  <a:pt x="478" y="9"/>
                </a:lnTo>
                <a:cubicBezTo>
                  <a:pt x="372" y="195"/>
                  <a:pt x="372" y="195"/>
                  <a:pt x="372" y="195"/>
                </a:cubicBezTo>
                <a:cubicBezTo>
                  <a:pt x="363" y="204"/>
                  <a:pt x="354" y="204"/>
                  <a:pt x="345" y="195"/>
                </a:cubicBezTo>
                <a:cubicBezTo>
                  <a:pt x="292" y="150"/>
                  <a:pt x="292" y="150"/>
                  <a:pt x="292" y="150"/>
                </a:cubicBezTo>
                <a:cubicBezTo>
                  <a:pt x="283" y="141"/>
                  <a:pt x="283" y="141"/>
                  <a:pt x="274" y="150"/>
                </a:cubicBezTo>
                <a:cubicBezTo>
                  <a:pt x="194" y="266"/>
                  <a:pt x="194" y="266"/>
                  <a:pt x="194" y="266"/>
                </a:cubicBezTo>
                <a:cubicBezTo>
                  <a:pt x="194" y="275"/>
                  <a:pt x="186" y="275"/>
                  <a:pt x="177" y="266"/>
                </a:cubicBezTo>
                <a:cubicBezTo>
                  <a:pt x="141" y="239"/>
                  <a:pt x="141" y="239"/>
                  <a:pt x="141" y="239"/>
                </a:cubicBezTo>
                <a:cubicBezTo>
                  <a:pt x="132" y="230"/>
                  <a:pt x="123" y="230"/>
                  <a:pt x="123" y="239"/>
                </a:cubicBezTo>
                <a:cubicBezTo>
                  <a:pt x="8" y="381"/>
                  <a:pt x="8" y="381"/>
                  <a:pt x="8" y="381"/>
                </a:cubicBezTo>
                <a:cubicBezTo>
                  <a:pt x="0" y="389"/>
                  <a:pt x="0" y="389"/>
                  <a:pt x="8" y="389"/>
                </a:cubicBezTo>
                <a:cubicBezTo>
                  <a:pt x="486" y="389"/>
                  <a:pt x="486" y="389"/>
                  <a:pt x="486" y="389"/>
                </a:cubicBezTo>
                <a:cubicBezTo>
                  <a:pt x="486" y="9"/>
                  <a:pt x="486" y="9"/>
                  <a:pt x="486" y="9"/>
                </a:cubicBezTo>
                <a:cubicBezTo>
                  <a:pt x="486" y="0"/>
                  <a:pt x="486" y="0"/>
                  <a:pt x="478" y="9"/>
                </a:cubicBezTo>
              </a:path>
            </a:pathLst>
          </a:custGeom>
          <a:solidFill>
            <a:schemeClr val="bg1"/>
          </a:solidFill>
          <a:ln>
            <a:noFill/>
          </a:ln>
          <a:effectLst/>
          <a:extLst/>
        </p:spPr>
        <p:txBody>
          <a:bodyPr wrap="none" anchor="ctr"/>
          <a:lstStyle/>
          <a:p>
            <a:endParaRPr lang="en-US" sz="3600" dirty="0"/>
          </a:p>
        </p:txBody>
      </p:sp>
      <p:sp>
        <p:nvSpPr>
          <p:cNvPr id="28" name="Freeform 64"/>
          <p:cNvSpPr>
            <a:spLocks noChangeArrowheads="1"/>
          </p:cNvSpPr>
          <p:nvPr/>
        </p:nvSpPr>
        <p:spPr bwMode="auto">
          <a:xfrm>
            <a:off x="13177556" y="4468126"/>
            <a:ext cx="2028892" cy="1988701"/>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a:extLst/>
        </p:spPr>
        <p:txBody>
          <a:bodyPr wrap="none" anchor="ctr"/>
          <a:lstStyle/>
          <a:p>
            <a:endParaRPr lang="en-US" sz="3600" dirty="0"/>
          </a:p>
        </p:txBody>
      </p:sp>
      <p:sp>
        <p:nvSpPr>
          <p:cNvPr id="32" name="AutoShape 114"/>
          <p:cNvSpPr>
            <a:spLocks/>
          </p:cNvSpPr>
          <p:nvPr/>
        </p:nvSpPr>
        <p:spPr bwMode="auto">
          <a:xfrm>
            <a:off x="8246660" y="4720861"/>
            <a:ext cx="1763601" cy="1764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bg1"/>
          </a:solidFill>
          <a:ln>
            <a:noFill/>
          </a:ln>
          <a:effectLst/>
          <a:extLst/>
        </p:spPr>
        <p:txBody>
          <a:bodyPr lIns="76174" tIns="76174" rIns="76174" bIns="76174" anchor="ctr"/>
          <a:lstStyle/>
          <a:p>
            <a:pPr defTabSz="685555">
              <a:defRPr/>
            </a:pPr>
            <a:endParaRPr lang="es-ES" sz="4349" dirty="0">
              <a:solidFill>
                <a:schemeClr val="bg1"/>
              </a:solidFill>
              <a:effectLst>
                <a:outerShdw blurRad="38100" dist="38100" dir="2700000" algn="tl">
                  <a:srgbClr val="000000"/>
                </a:outerShdw>
              </a:effectLst>
              <a:latin typeface="Gill Sans" charset="0"/>
              <a:cs typeface="Gill Sans" charset="0"/>
              <a:sym typeface="Gill Sans" charset="0"/>
            </a:endParaRPr>
          </a:p>
        </p:txBody>
      </p:sp>
    </p:spTree>
    <p:extLst>
      <p:ext uri="{BB962C8B-B14F-4D97-AF65-F5344CB8AC3E}">
        <p14:creationId xmlns:p14="http://schemas.microsoft.com/office/powerpoint/2010/main" val="31221458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3"/>
          <p:cNvSpPr>
            <a:spLocks/>
          </p:cNvSpPr>
          <p:nvPr/>
        </p:nvSpPr>
        <p:spPr bwMode="auto">
          <a:xfrm>
            <a:off x="1617911" y="3771851"/>
            <a:ext cx="15546055" cy="1931005"/>
          </a:xfrm>
          <a:custGeom>
            <a:avLst/>
            <a:gdLst>
              <a:gd name="T0" fmla="*/ 0 w 21600"/>
              <a:gd name="T1" fmla="*/ 19956 h 21600"/>
              <a:gd name="T2" fmla="*/ 0 w 21600"/>
              <a:gd name="T3" fmla="*/ 1644 h 21600"/>
              <a:gd name="T4" fmla="*/ 2087 w 21600"/>
              <a:gd name="T5" fmla="*/ 0 h 21600"/>
              <a:gd name="T6" fmla="*/ 19513 w 21600"/>
              <a:gd name="T7" fmla="*/ 0 h 21600"/>
              <a:gd name="T8" fmla="*/ 21600 w 21600"/>
              <a:gd name="T9" fmla="*/ 1644 h 21600"/>
              <a:gd name="T10" fmla="*/ 21600 w 21600"/>
              <a:gd name="T11" fmla="*/ 19956 h 21600"/>
              <a:gd name="T12" fmla="*/ 19513 w 21600"/>
              <a:gd name="T13" fmla="*/ 21600 h 21600"/>
              <a:gd name="T14" fmla="*/ 2087 w 21600"/>
              <a:gd name="T15" fmla="*/ 21600 h 21600"/>
              <a:gd name="T16" fmla="*/ 0 w 21600"/>
              <a:gd name="T17" fmla="*/ 19956 h 21600"/>
              <a:gd name="T18" fmla="*/ 0 w 21600"/>
              <a:gd name="T19" fmla="*/ 1995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600" h="21600">
                <a:moveTo>
                  <a:pt x="0" y="19956"/>
                </a:moveTo>
                <a:lnTo>
                  <a:pt x="0" y="1644"/>
                </a:lnTo>
                <a:cubicBezTo>
                  <a:pt x="0" y="736"/>
                  <a:pt x="934" y="0"/>
                  <a:pt x="2087" y="0"/>
                </a:cubicBezTo>
                <a:lnTo>
                  <a:pt x="19513" y="0"/>
                </a:lnTo>
                <a:cubicBezTo>
                  <a:pt x="20666" y="0"/>
                  <a:pt x="21600" y="736"/>
                  <a:pt x="21600" y="1644"/>
                </a:cubicBezTo>
                <a:lnTo>
                  <a:pt x="21600" y="19956"/>
                </a:lnTo>
                <a:cubicBezTo>
                  <a:pt x="21600" y="20864"/>
                  <a:pt x="20666" y="21600"/>
                  <a:pt x="19513" y="21600"/>
                </a:cubicBezTo>
                <a:lnTo>
                  <a:pt x="2087" y="21600"/>
                </a:lnTo>
                <a:cubicBezTo>
                  <a:pt x="934" y="21600"/>
                  <a:pt x="0" y="20864"/>
                  <a:pt x="0" y="19956"/>
                </a:cubicBezTo>
                <a:close/>
                <a:moveTo>
                  <a:pt x="0" y="19956"/>
                </a:moveTo>
              </a:path>
            </a:pathLst>
          </a:custGeom>
          <a:solidFill>
            <a:schemeClr val="bg2">
              <a:lumMod val="95000"/>
            </a:schemeClr>
          </a:solidFill>
          <a:ln>
            <a:noFill/>
          </a:ln>
          <a:extLst/>
        </p:spPr>
        <p:txBody>
          <a:bodyPr lIns="0" tIns="0" rIns="0" bIns="0"/>
          <a:lstStyle/>
          <a:p>
            <a:endParaRPr lang="en-US" sz="3600" dirty="0"/>
          </a:p>
        </p:txBody>
      </p:sp>
      <p:sp>
        <p:nvSpPr>
          <p:cNvPr id="29" name="TextBox 28"/>
          <p:cNvSpPr txBox="1"/>
          <p:nvPr/>
        </p:nvSpPr>
        <p:spPr>
          <a:xfrm>
            <a:off x="2072583" y="4119622"/>
            <a:ext cx="14592516" cy="1077218"/>
          </a:xfrm>
          <a:prstGeom prst="rect">
            <a:avLst/>
          </a:prstGeom>
          <a:noFill/>
        </p:spPr>
        <p:txBody>
          <a:bodyPr wrap="square" rtlCol="0">
            <a:spAutoFit/>
          </a:bodyPr>
          <a:lstStyle/>
          <a:p>
            <a:r>
              <a:rPr lang="en-US" sz="3200" b="1" dirty="0" smtClean="0">
                <a:solidFill>
                  <a:schemeClr val="accent2">
                    <a:lumMod val="75000"/>
                  </a:schemeClr>
                </a:solidFill>
                <a:latin typeface="Calibri" charset="0"/>
                <a:ea typeface="Calibri" charset="0"/>
                <a:cs typeface="Calibri" charset="0"/>
              </a:rPr>
              <a:t>Advice</a:t>
            </a:r>
            <a:r>
              <a:rPr lang="en-US" sz="3200" dirty="0" smtClean="0">
                <a:solidFill>
                  <a:schemeClr val="accent2">
                    <a:lumMod val="75000"/>
                  </a:schemeClr>
                </a:solidFill>
                <a:latin typeface="Calibri" charset="0"/>
                <a:ea typeface="Calibri" charset="0"/>
                <a:cs typeface="Calibri" charset="0"/>
              </a:rPr>
              <a:t>: </a:t>
            </a:r>
            <a:r>
              <a:rPr lang="en-US" sz="3200" dirty="0">
                <a:solidFill>
                  <a:schemeClr val="accent2">
                    <a:lumMod val="75000"/>
                  </a:schemeClr>
                </a:solidFill>
                <a:latin typeface="Calibri" charset="0"/>
                <a:ea typeface="Calibri" charset="0"/>
                <a:cs typeface="Calibri" charset="0"/>
              </a:rPr>
              <a:t>If you are new to an organization what is the first thing you should do</a:t>
            </a:r>
            <a:r>
              <a:rPr lang="en-US" sz="3200" dirty="0" smtClean="0">
                <a:solidFill>
                  <a:schemeClr val="accent2">
                    <a:lumMod val="75000"/>
                  </a:schemeClr>
                </a:solidFill>
                <a:latin typeface="Calibri" charset="0"/>
                <a:ea typeface="Calibri" charset="0"/>
                <a:cs typeface="Calibri" charset="0"/>
              </a:rPr>
              <a:t>? Consult the </a:t>
            </a:r>
            <a:r>
              <a:rPr lang="en-US" sz="3200" dirty="0">
                <a:solidFill>
                  <a:schemeClr val="accent2">
                    <a:lumMod val="75000"/>
                  </a:schemeClr>
                </a:solidFill>
                <a:latin typeface="Calibri" charset="0"/>
                <a:ea typeface="Calibri" charset="0"/>
                <a:cs typeface="Calibri" charset="0"/>
              </a:rPr>
              <a:t>code of ethics and existing policies</a:t>
            </a:r>
            <a:r>
              <a:rPr lang="en-US" sz="3200" dirty="0" smtClean="0">
                <a:solidFill>
                  <a:schemeClr val="accent2">
                    <a:lumMod val="75000"/>
                  </a:schemeClr>
                </a:solidFill>
                <a:latin typeface="Calibri" charset="0"/>
                <a:ea typeface="Calibri" charset="0"/>
                <a:cs typeface="Calibri" charset="0"/>
              </a:rPr>
              <a:t> </a:t>
            </a:r>
            <a:endParaRPr lang="en-US" sz="3200" dirty="0">
              <a:solidFill>
                <a:schemeClr val="accent2">
                  <a:lumMod val="75000"/>
                </a:schemeClr>
              </a:solidFill>
              <a:latin typeface="Calibri" charset="0"/>
              <a:ea typeface="Calibri" charset="0"/>
              <a:cs typeface="Calibri" charset="0"/>
            </a:endParaRPr>
          </a:p>
        </p:txBody>
      </p:sp>
      <p:sp>
        <p:nvSpPr>
          <p:cNvPr id="54" name="Freeform 1"/>
          <p:cNvSpPr>
            <a:spLocks noChangeArrowheads="1"/>
          </p:cNvSpPr>
          <p:nvPr/>
        </p:nvSpPr>
        <p:spPr bwMode="auto">
          <a:xfrm>
            <a:off x="1192276" y="3901522"/>
            <a:ext cx="639516" cy="1012985"/>
          </a:xfrm>
          <a:custGeom>
            <a:avLst/>
            <a:gdLst>
              <a:gd name="T0" fmla="*/ 93 w 1282"/>
              <a:gd name="T1" fmla="*/ 344 h 2032"/>
              <a:gd name="T2" fmla="*/ 93 w 1282"/>
              <a:gd name="T3" fmla="*/ 344 h 2032"/>
              <a:gd name="T4" fmla="*/ 750 w 1282"/>
              <a:gd name="T5" fmla="*/ 1000 h 2032"/>
              <a:gd name="T6" fmla="*/ 93 w 1282"/>
              <a:gd name="T7" fmla="*/ 1656 h 2032"/>
              <a:gd name="T8" fmla="*/ 93 w 1282"/>
              <a:gd name="T9" fmla="*/ 1937 h 2032"/>
              <a:gd name="T10" fmla="*/ 375 w 1282"/>
              <a:gd name="T11" fmla="*/ 1937 h 2032"/>
              <a:gd name="T12" fmla="*/ 1281 w 1282"/>
              <a:gd name="T13" fmla="*/ 1000 h 2032"/>
              <a:gd name="T14" fmla="*/ 375 w 1282"/>
              <a:gd name="T15" fmla="*/ 94 h 2032"/>
              <a:gd name="T16" fmla="*/ 93 w 1282"/>
              <a:gd name="T17" fmla="*/ 94 h 2032"/>
              <a:gd name="T18" fmla="*/ 31 w 1282"/>
              <a:gd name="T19" fmla="*/ 219 h 2032"/>
              <a:gd name="T20" fmla="*/ 93 w 1282"/>
              <a:gd name="T21" fmla="*/ 344 h 2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37149" tIns="68575" rIns="137149" bIns="68575" anchor="ctr"/>
          <a:lstStyle/>
          <a:p>
            <a:endParaRPr lang="en-US" sz="3600" dirty="0"/>
          </a:p>
        </p:txBody>
      </p:sp>
      <p:sp>
        <p:nvSpPr>
          <p:cNvPr id="3" name="Text Placeholder 2"/>
          <p:cNvSpPr>
            <a:spLocks noGrp="1"/>
          </p:cNvSpPr>
          <p:nvPr>
            <p:ph type="body" sz="quarter" idx="13"/>
          </p:nvPr>
        </p:nvSpPr>
        <p:spPr/>
        <p:txBody>
          <a:bodyPr/>
          <a:lstStyle/>
          <a:p>
            <a:r>
              <a:rPr lang="en-US" dirty="0" smtClean="0"/>
              <a:t>FURTHER THOUGHTS ON ETHICS</a:t>
            </a:r>
            <a:endParaRPr lang="en-US" dirty="0"/>
          </a:p>
        </p:txBody>
      </p:sp>
      <p:sp>
        <p:nvSpPr>
          <p:cNvPr id="113" name="AutoShape 3"/>
          <p:cNvSpPr>
            <a:spLocks/>
          </p:cNvSpPr>
          <p:nvPr/>
        </p:nvSpPr>
        <p:spPr bwMode="auto">
          <a:xfrm>
            <a:off x="4543507" y="6661750"/>
            <a:ext cx="10671094" cy="3065257"/>
          </a:xfrm>
          <a:custGeom>
            <a:avLst/>
            <a:gdLst>
              <a:gd name="T0" fmla="*/ 0 w 21600"/>
              <a:gd name="T1" fmla="*/ 19956 h 21600"/>
              <a:gd name="T2" fmla="*/ 0 w 21600"/>
              <a:gd name="T3" fmla="*/ 1644 h 21600"/>
              <a:gd name="T4" fmla="*/ 2087 w 21600"/>
              <a:gd name="T5" fmla="*/ 0 h 21600"/>
              <a:gd name="T6" fmla="*/ 19513 w 21600"/>
              <a:gd name="T7" fmla="*/ 0 h 21600"/>
              <a:gd name="T8" fmla="*/ 21600 w 21600"/>
              <a:gd name="T9" fmla="*/ 1644 h 21600"/>
              <a:gd name="T10" fmla="*/ 21600 w 21600"/>
              <a:gd name="T11" fmla="*/ 19956 h 21600"/>
              <a:gd name="T12" fmla="*/ 19513 w 21600"/>
              <a:gd name="T13" fmla="*/ 21600 h 21600"/>
              <a:gd name="T14" fmla="*/ 2087 w 21600"/>
              <a:gd name="T15" fmla="*/ 21600 h 21600"/>
              <a:gd name="T16" fmla="*/ 0 w 21600"/>
              <a:gd name="T17" fmla="*/ 19956 h 21600"/>
              <a:gd name="T18" fmla="*/ 0 w 21600"/>
              <a:gd name="T19" fmla="*/ 1995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600" h="21600">
                <a:moveTo>
                  <a:pt x="0" y="19956"/>
                </a:moveTo>
                <a:lnTo>
                  <a:pt x="0" y="1644"/>
                </a:lnTo>
                <a:cubicBezTo>
                  <a:pt x="0" y="736"/>
                  <a:pt x="934" y="0"/>
                  <a:pt x="2087" y="0"/>
                </a:cubicBezTo>
                <a:lnTo>
                  <a:pt x="19513" y="0"/>
                </a:lnTo>
                <a:cubicBezTo>
                  <a:pt x="20666" y="0"/>
                  <a:pt x="21600" y="736"/>
                  <a:pt x="21600" y="1644"/>
                </a:cubicBezTo>
                <a:lnTo>
                  <a:pt x="21600" y="19956"/>
                </a:lnTo>
                <a:cubicBezTo>
                  <a:pt x="21600" y="20864"/>
                  <a:pt x="20666" y="21600"/>
                  <a:pt x="19513" y="21600"/>
                </a:cubicBezTo>
                <a:lnTo>
                  <a:pt x="2087" y="21600"/>
                </a:lnTo>
                <a:cubicBezTo>
                  <a:pt x="934" y="21600"/>
                  <a:pt x="0" y="20864"/>
                  <a:pt x="0" y="19956"/>
                </a:cubicBezTo>
                <a:close/>
                <a:moveTo>
                  <a:pt x="0" y="19956"/>
                </a:moveTo>
              </a:path>
            </a:pathLst>
          </a:custGeom>
          <a:solidFill>
            <a:schemeClr val="bg2">
              <a:lumMod val="95000"/>
            </a:schemeClr>
          </a:solidFill>
          <a:ln>
            <a:noFill/>
          </a:ln>
          <a:extLst/>
        </p:spPr>
        <p:txBody>
          <a:bodyPr lIns="0" tIns="0" rIns="0" bIns="0"/>
          <a:lstStyle/>
          <a:p>
            <a:endParaRPr lang="en-US" sz="3600" dirty="0"/>
          </a:p>
        </p:txBody>
      </p:sp>
      <p:sp>
        <p:nvSpPr>
          <p:cNvPr id="111" name="TextBox 110"/>
          <p:cNvSpPr txBox="1"/>
          <p:nvPr/>
        </p:nvSpPr>
        <p:spPr>
          <a:xfrm>
            <a:off x="5009845" y="7061726"/>
            <a:ext cx="9738417" cy="2062103"/>
          </a:xfrm>
          <a:prstGeom prst="rect">
            <a:avLst/>
          </a:prstGeom>
          <a:noFill/>
        </p:spPr>
        <p:txBody>
          <a:bodyPr wrap="square" rtlCol="0">
            <a:spAutoFit/>
          </a:bodyPr>
          <a:lstStyle/>
          <a:p>
            <a:r>
              <a:rPr lang="en-US" sz="3200" b="1" dirty="0">
                <a:solidFill>
                  <a:schemeClr val="accent2">
                    <a:lumMod val="75000"/>
                  </a:schemeClr>
                </a:solidFill>
                <a:latin typeface="Calibri" charset="0"/>
                <a:ea typeface="Calibri" charset="0"/>
                <a:cs typeface="Calibri" charset="0"/>
              </a:rPr>
              <a:t>Questions to ask yourself as you go about your work: </a:t>
            </a:r>
            <a:endParaRPr lang="en-US" sz="3200" b="1" dirty="0" smtClean="0">
              <a:solidFill>
                <a:schemeClr val="accent2">
                  <a:lumMod val="75000"/>
                </a:schemeClr>
              </a:solidFill>
              <a:latin typeface="Calibri" charset="0"/>
              <a:ea typeface="Calibri" charset="0"/>
              <a:cs typeface="Calibri" charset="0"/>
            </a:endParaRPr>
          </a:p>
          <a:p>
            <a:r>
              <a:rPr lang="en-US" sz="3200" b="1" dirty="0">
                <a:solidFill>
                  <a:schemeClr val="accent2">
                    <a:lumMod val="75000"/>
                  </a:schemeClr>
                </a:solidFill>
                <a:latin typeface="Calibri" charset="0"/>
                <a:ea typeface="Calibri" charset="0"/>
                <a:cs typeface="Calibri" charset="0"/>
              </a:rPr>
              <a:t>	</a:t>
            </a:r>
            <a:endParaRPr lang="en-US" sz="3200" b="1" dirty="0" smtClean="0">
              <a:solidFill>
                <a:schemeClr val="accent2">
                  <a:lumMod val="75000"/>
                </a:schemeClr>
              </a:solidFill>
              <a:latin typeface="Calibri" charset="0"/>
              <a:ea typeface="Calibri" charset="0"/>
              <a:cs typeface="Calibri" charset="0"/>
            </a:endParaRPr>
          </a:p>
          <a:p>
            <a:r>
              <a:rPr lang="en-US" sz="3200" b="1" dirty="0">
                <a:solidFill>
                  <a:schemeClr val="accent2">
                    <a:lumMod val="75000"/>
                  </a:schemeClr>
                </a:solidFill>
                <a:latin typeface="Calibri" charset="0"/>
                <a:ea typeface="Calibri" charset="0"/>
                <a:cs typeface="Calibri" charset="0"/>
              </a:rPr>
              <a:t>	</a:t>
            </a:r>
            <a:r>
              <a:rPr lang="en-US" sz="3200" dirty="0" smtClean="0">
                <a:solidFill>
                  <a:schemeClr val="accent2">
                    <a:lumMod val="75000"/>
                  </a:schemeClr>
                </a:solidFill>
                <a:latin typeface="Calibri" charset="0"/>
                <a:ea typeface="Calibri" charset="0"/>
                <a:cs typeface="Calibri" charset="0"/>
              </a:rPr>
              <a:t>Why </a:t>
            </a:r>
            <a:r>
              <a:rPr lang="en-US" sz="3200" dirty="0">
                <a:solidFill>
                  <a:schemeClr val="accent2">
                    <a:lumMod val="75000"/>
                  </a:schemeClr>
                </a:solidFill>
                <a:latin typeface="Calibri" charset="0"/>
                <a:ea typeface="Calibri" charset="0"/>
                <a:cs typeface="Calibri" charset="0"/>
              </a:rPr>
              <a:t>should anyone want to lead you</a:t>
            </a:r>
            <a:r>
              <a:rPr lang="en-US" sz="3200" dirty="0" smtClean="0">
                <a:solidFill>
                  <a:schemeClr val="accent2">
                    <a:lumMod val="75000"/>
                  </a:schemeClr>
                </a:solidFill>
                <a:latin typeface="Calibri" charset="0"/>
                <a:ea typeface="Calibri" charset="0"/>
                <a:cs typeface="Calibri" charset="0"/>
              </a:rPr>
              <a:t>?</a:t>
            </a:r>
          </a:p>
          <a:p>
            <a:r>
              <a:rPr lang="en-US" sz="3200" dirty="0">
                <a:solidFill>
                  <a:schemeClr val="accent2">
                    <a:lumMod val="75000"/>
                  </a:schemeClr>
                </a:solidFill>
                <a:latin typeface="Calibri" charset="0"/>
                <a:ea typeface="Calibri" charset="0"/>
                <a:cs typeface="Calibri" charset="0"/>
              </a:rPr>
              <a:t>	</a:t>
            </a:r>
            <a:r>
              <a:rPr lang="en-US" sz="3200" dirty="0" smtClean="0">
                <a:solidFill>
                  <a:schemeClr val="accent2">
                    <a:lumMod val="75000"/>
                  </a:schemeClr>
                </a:solidFill>
                <a:latin typeface="Calibri" charset="0"/>
                <a:ea typeface="Calibri" charset="0"/>
                <a:cs typeface="Calibri" charset="0"/>
              </a:rPr>
              <a:t>Why should </a:t>
            </a:r>
            <a:r>
              <a:rPr lang="en-US" sz="3200" dirty="0">
                <a:solidFill>
                  <a:schemeClr val="accent2">
                    <a:lumMod val="75000"/>
                  </a:schemeClr>
                </a:solidFill>
                <a:latin typeface="Calibri" charset="0"/>
                <a:ea typeface="Calibri" charset="0"/>
                <a:cs typeface="Calibri" charset="0"/>
              </a:rPr>
              <a:t>anyone want to be led by you</a:t>
            </a:r>
            <a:r>
              <a:rPr lang="en-US" sz="3200" dirty="0" smtClean="0">
                <a:solidFill>
                  <a:schemeClr val="accent2">
                    <a:lumMod val="75000"/>
                  </a:schemeClr>
                </a:solidFill>
                <a:latin typeface="Calibri" charset="0"/>
                <a:ea typeface="Calibri" charset="0"/>
                <a:cs typeface="Calibri" charset="0"/>
              </a:rPr>
              <a:t>?</a:t>
            </a:r>
            <a:endParaRPr lang="en-US" sz="3200" dirty="0">
              <a:solidFill>
                <a:schemeClr val="accent2">
                  <a:lumMod val="75000"/>
                </a:schemeClr>
              </a:solidFill>
              <a:latin typeface="Calibri" charset="0"/>
              <a:ea typeface="Calibri" charset="0"/>
              <a:cs typeface="Calibri" charset="0"/>
            </a:endParaRPr>
          </a:p>
        </p:txBody>
      </p:sp>
      <p:sp>
        <p:nvSpPr>
          <p:cNvPr id="55" name="Freeform 27"/>
          <p:cNvSpPr>
            <a:spLocks noChangeArrowheads="1"/>
          </p:cNvSpPr>
          <p:nvPr/>
        </p:nvSpPr>
        <p:spPr bwMode="auto">
          <a:xfrm flipH="1">
            <a:off x="4142952" y="6821627"/>
            <a:ext cx="639517" cy="997604"/>
          </a:xfrm>
          <a:custGeom>
            <a:avLst/>
            <a:gdLst>
              <a:gd name="T0" fmla="*/ 1219 w 1283"/>
              <a:gd name="T1" fmla="*/ 1656 h 2001"/>
              <a:gd name="T2" fmla="*/ 1219 w 1283"/>
              <a:gd name="T3" fmla="*/ 1656 h 2001"/>
              <a:gd name="T4" fmla="*/ 563 w 1283"/>
              <a:gd name="T5" fmla="*/ 1000 h 2001"/>
              <a:gd name="T6" fmla="*/ 1219 w 1283"/>
              <a:gd name="T7" fmla="*/ 344 h 2001"/>
              <a:gd name="T8" fmla="*/ 1219 w 1283"/>
              <a:gd name="T9" fmla="*/ 63 h 2001"/>
              <a:gd name="T10" fmla="*/ 938 w 1283"/>
              <a:gd name="T11" fmla="*/ 63 h 2001"/>
              <a:gd name="T12" fmla="*/ 0 w 1283"/>
              <a:gd name="T13" fmla="*/ 1000 h 2001"/>
              <a:gd name="T14" fmla="*/ 938 w 1283"/>
              <a:gd name="T15" fmla="*/ 1938 h 2001"/>
              <a:gd name="T16" fmla="*/ 1219 w 1283"/>
              <a:gd name="T17" fmla="*/ 1938 h 2001"/>
              <a:gd name="T18" fmla="*/ 1282 w 1283"/>
              <a:gd name="T19" fmla="*/ 1781 h 2001"/>
              <a:gd name="T20" fmla="*/ 1219 w 1283"/>
              <a:gd name="T21" fmla="*/ 1656 h 2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3" h="2001">
                <a:moveTo>
                  <a:pt x="1219" y="1656"/>
                </a:moveTo>
                <a:lnTo>
                  <a:pt x="1219" y="1656"/>
                </a:lnTo>
                <a:cubicBezTo>
                  <a:pt x="563" y="1000"/>
                  <a:pt x="563" y="1000"/>
                  <a:pt x="563" y="1000"/>
                </a:cubicBezTo>
                <a:cubicBezTo>
                  <a:pt x="1219" y="344"/>
                  <a:pt x="1219" y="344"/>
                  <a:pt x="1219" y="344"/>
                </a:cubicBezTo>
                <a:cubicBezTo>
                  <a:pt x="1282" y="250"/>
                  <a:pt x="1282" y="125"/>
                  <a:pt x="1219" y="63"/>
                </a:cubicBezTo>
                <a:cubicBezTo>
                  <a:pt x="1157" y="0"/>
                  <a:pt x="1032" y="0"/>
                  <a:pt x="938" y="63"/>
                </a:cubicBezTo>
                <a:cubicBezTo>
                  <a:pt x="0" y="1000"/>
                  <a:pt x="0" y="1000"/>
                  <a:pt x="0" y="1000"/>
                </a:cubicBezTo>
                <a:cubicBezTo>
                  <a:pt x="938" y="1938"/>
                  <a:pt x="938" y="1938"/>
                  <a:pt x="938" y="1938"/>
                </a:cubicBezTo>
                <a:cubicBezTo>
                  <a:pt x="1032" y="2000"/>
                  <a:pt x="1157" y="2000"/>
                  <a:pt x="1219" y="1938"/>
                </a:cubicBezTo>
                <a:cubicBezTo>
                  <a:pt x="1251" y="1875"/>
                  <a:pt x="1282" y="1844"/>
                  <a:pt x="1282" y="1781"/>
                </a:cubicBezTo>
                <a:cubicBezTo>
                  <a:pt x="1282" y="1719"/>
                  <a:pt x="1251" y="1688"/>
                  <a:pt x="1219" y="1656"/>
                </a:cubicBez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37149" tIns="68575" rIns="137149" bIns="68575" anchor="ctr"/>
          <a:lstStyle/>
          <a:p>
            <a:endParaRPr lang="en-US" sz="3600" dirty="0"/>
          </a:p>
        </p:txBody>
      </p:sp>
    </p:spTree>
    <p:extLst>
      <p:ext uri="{BB962C8B-B14F-4D97-AF65-F5344CB8AC3E}">
        <p14:creationId xmlns:p14="http://schemas.microsoft.com/office/powerpoint/2010/main" val="210665824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1522481" y="3595637"/>
            <a:ext cx="1385741" cy="13855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2800" dirty="0">
              <a:latin typeface="Roboto Light"/>
              <a:cs typeface="Roboto Light"/>
            </a:endParaRPr>
          </a:p>
        </p:txBody>
      </p:sp>
      <p:sp>
        <p:nvSpPr>
          <p:cNvPr id="7" name="TextBox 6"/>
          <p:cNvSpPr txBox="1"/>
          <p:nvPr/>
        </p:nvSpPr>
        <p:spPr>
          <a:xfrm>
            <a:off x="3293134" y="3767264"/>
            <a:ext cx="13253463" cy="1123374"/>
          </a:xfrm>
          <a:prstGeom prst="rect">
            <a:avLst/>
          </a:prstGeom>
          <a:noFill/>
        </p:spPr>
        <p:txBody>
          <a:bodyPr wrap="square" lIns="137149" tIns="68575" rIns="137149" bIns="68575" rtlCol="0">
            <a:spAutoFit/>
          </a:bodyPr>
          <a:lstStyle/>
          <a:p>
            <a:r>
              <a:rPr lang="en-US" sz="3200" b="1" dirty="0" smtClean="0">
                <a:solidFill>
                  <a:schemeClr val="accent2">
                    <a:lumMod val="75000"/>
                  </a:schemeClr>
                </a:solidFill>
                <a:latin typeface="Calibri" charset="0"/>
                <a:ea typeface="Calibri" charset="0"/>
                <a:cs typeface="Calibri" charset="0"/>
              </a:rPr>
              <a:t>Do you sometimes overlook transgressions, bending the rule to help a colleague, overlooking information that may be damaging? </a:t>
            </a:r>
            <a:endParaRPr lang="id-ID" sz="3200" b="1" dirty="0">
              <a:solidFill>
                <a:schemeClr val="accent2">
                  <a:lumMod val="75000"/>
                </a:schemeClr>
              </a:solidFill>
              <a:latin typeface="Calibri" charset="0"/>
              <a:ea typeface="Calibri" charset="0"/>
              <a:cs typeface="Calibri" charset="0"/>
            </a:endParaRPr>
          </a:p>
        </p:txBody>
      </p:sp>
      <p:sp>
        <p:nvSpPr>
          <p:cNvPr id="11" name="Oval 10"/>
          <p:cNvSpPr/>
          <p:nvPr/>
        </p:nvSpPr>
        <p:spPr>
          <a:xfrm>
            <a:off x="1519617" y="5548726"/>
            <a:ext cx="1385741" cy="13855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2800" dirty="0">
              <a:latin typeface="Roboto Light"/>
              <a:cs typeface="Roboto Light"/>
            </a:endParaRPr>
          </a:p>
        </p:txBody>
      </p:sp>
      <p:sp>
        <p:nvSpPr>
          <p:cNvPr id="53" name="Rectangle 52"/>
          <p:cNvSpPr/>
          <p:nvPr/>
        </p:nvSpPr>
        <p:spPr>
          <a:xfrm>
            <a:off x="7373394" y="7386724"/>
            <a:ext cx="9790572" cy="4078029"/>
          </a:xfrm>
          <a:prstGeom prst="rect">
            <a:avLst/>
          </a:prstGeom>
        </p:spPr>
        <p:txBody>
          <a:bodyPr wrap="square" lIns="137149" tIns="68575" rIns="137149" bIns="68575">
            <a:spAutoFit/>
          </a:bodyPr>
          <a:lstStyle/>
          <a:p>
            <a:r>
              <a:rPr lang="en-US" sz="3200" b="1" dirty="0">
                <a:solidFill>
                  <a:schemeClr val="accent2">
                    <a:lumMod val="75000"/>
                  </a:schemeClr>
                </a:solidFill>
                <a:latin typeface="Calibri" charset="0"/>
                <a:ea typeface="Calibri" charset="0"/>
                <a:cs typeface="Calibri" charset="0"/>
              </a:rPr>
              <a:t>Back to </a:t>
            </a:r>
            <a:r>
              <a:rPr lang="en-US" sz="3200" b="1" dirty="0" smtClean="0">
                <a:solidFill>
                  <a:schemeClr val="accent2">
                    <a:lumMod val="75000"/>
                  </a:schemeClr>
                </a:solidFill>
                <a:latin typeface="Calibri" charset="0"/>
                <a:ea typeface="Calibri" charset="0"/>
                <a:cs typeface="Calibri" charset="0"/>
              </a:rPr>
              <a:t>basics</a:t>
            </a:r>
          </a:p>
          <a:p>
            <a:r>
              <a:rPr lang="en-US" sz="3200" b="1" dirty="0" smtClean="0">
                <a:solidFill>
                  <a:schemeClr val="accent2">
                    <a:lumMod val="75000"/>
                  </a:schemeClr>
                </a:solidFill>
                <a:latin typeface="Calibri" charset="0"/>
                <a:ea typeface="Calibri" charset="0"/>
                <a:cs typeface="Calibri" charset="0"/>
              </a:rPr>
              <a:t> </a:t>
            </a:r>
          </a:p>
          <a:p>
            <a:pPr marL="457200" indent="-457200">
              <a:buFont typeface="Arial" charset="0"/>
              <a:buChar char="•"/>
            </a:pPr>
            <a:r>
              <a:rPr lang="en-US" sz="3200" dirty="0" smtClean="0">
                <a:solidFill>
                  <a:schemeClr val="accent2">
                    <a:lumMod val="75000"/>
                  </a:schemeClr>
                </a:solidFill>
                <a:latin typeface="Calibri" charset="0"/>
                <a:ea typeface="Calibri" charset="0"/>
                <a:cs typeface="Calibri" charset="0"/>
              </a:rPr>
              <a:t>Relationships</a:t>
            </a:r>
          </a:p>
          <a:p>
            <a:pPr marL="457200" indent="-457200">
              <a:buFont typeface="Arial" charset="0"/>
              <a:buChar char="•"/>
            </a:pPr>
            <a:r>
              <a:rPr lang="en-US" sz="3200" dirty="0" smtClean="0">
                <a:solidFill>
                  <a:schemeClr val="accent2">
                    <a:lumMod val="75000"/>
                  </a:schemeClr>
                </a:solidFill>
                <a:latin typeface="Calibri" charset="0"/>
                <a:ea typeface="Calibri" charset="0"/>
                <a:cs typeface="Calibri" charset="0"/>
              </a:rPr>
              <a:t>Well-informed conscience</a:t>
            </a:r>
          </a:p>
          <a:p>
            <a:pPr marL="457200" indent="-457200">
              <a:buFont typeface="Arial" charset="0"/>
              <a:buChar char="•"/>
            </a:pPr>
            <a:r>
              <a:rPr lang="en-US" sz="3200" dirty="0" smtClean="0">
                <a:solidFill>
                  <a:schemeClr val="accent2">
                    <a:lumMod val="75000"/>
                  </a:schemeClr>
                </a:solidFill>
                <a:latin typeface="Calibri" charset="0"/>
                <a:ea typeface="Calibri" charset="0"/>
                <a:cs typeface="Calibri" charset="0"/>
              </a:rPr>
              <a:t>Being </a:t>
            </a:r>
            <a:r>
              <a:rPr lang="en-US" sz="3200" dirty="0">
                <a:solidFill>
                  <a:schemeClr val="accent2">
                    <a:lumMod val="75000"/>
                  </a:schemeClr>
                </a:solidFill>
                <a:latin typeface="Calibri" charset="0"/>
                <a:ea typeface="Calibri" charset="0"/>
                <a:cs typeface="Calibri" charset="0"/>
              </a:rPr>
              <a:t>true to the idea of who we are and what we stand </a:t>
            </a:r>
            <a:r>
              <a:rPr lang="en-US" sz="3200" dirty="0" smtClean="0">
                <a:solidFill>
                  <a:schemeClr val="accent2">
                    <a:lumMod val="75000"/>
                  </a:schemeClr>
                </a:solidFill>
                <a:latin typeface="Calibri" charset="0"/>
                <a:ea typeface="Calibri" charset="0"/>
                <a:cs typeface="Calibri" charset="0"/>
              </a:rPr>
              <a:t>for</a:t>
            </a:r>
          </a:p>
          <a:p>
            <a:pPr marL="457200" indent="-457200">
              <a:buFont typeface="Arial" charset="0"/>
              <a:buChar char="•"/>
            </a:pPr>
            <a:r>
              <a:rPr lang="en-US" sz="3200" dirty="0" smtClean="0">
                <a:solidFill>
                  <a:schemeClr val="accent2">
                    <a:lumMod val="75000"/>
                  </a:schemeClr>
                </a:solidFill>
                <a:latin typeface="Calibri" charset="0"/>
                <a:ea typeface="Calibri" charset="0"/>
                <a:cs typeface="Calibri" charset="0"/>
              </a:rPr>
              <a:t>Having </a:t>
            </a:r>
            <a:r>
              <a:rPr lang="en-US" sz="3200" dirty="0">
                <a:solidFill>
                  <a:schemeClr val="accent2">
                    <a:lumMod val="75000"/>
                  </a:schemeClr>
                </a:solidFill>
                <a:latin typeface="Calibri" charset="0"/>
                <a:ea typeface="Calibri" charset="0"/>
                <a:cs typeface="Calibri" charset="0"/>
              </a:rPr>
              <a:t>the courage to explore difficult questions and accepting the costs (accountability and responsibility)</a:t>
            </a:r>
          </a:p>
        </p:txBody>
      </p:sp>
      <p:sp>
        <p:nvSpPr>
          <p:cNvPr id="78" name="Freeform 67"/>
          <p:cNvSpPr>
            <a:spLocks noChangeArrowheads="1"/>
          </p:cNvSpPr>
          <p:nvPr/>
        </p:nvSpPr>
        <p:spPr bwMode="auto">
          <a:xfrm>
            <a:off x="1907393" y="3849991"/>
            <a:ext cx="721753" cy="847879"/>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anchor="ctr"/>
          <a:lstStyle/>
          <a:p>
            <a:endParaRPr lang="en-US" sz="2800" dirty="0"/>
          </a:p>
        </p:txBody>
      </p:sp>
      <p:sp>
        <p:nvSpPr>
          <p:cNvPr id="81" name="Freeform 82"/>
          <p:cNvSpPr>
            <a:spLocks noChangeArrowheads="1"/>
          </p:cNvSpPr>
          <p:nvPr/>
        </p:nvSpPr>
        <p:spPr bwMode="auto">
          <a:xfrm>
            <a:off x="6258251" y="7386724"/>
            <a:ext cx="791820" cy="707739"/>
          </a:xfrm>
          <a:custGeom>
            <a:avLst/>
            <a:gdLst>
              <a:gd name="T0" fmla="*/ 443 w 497"/>
              <a:gd name="T1" fmla="*/ 0 h 444"/>
              <a:gd name="T2" fmla="*/ 443 w 497"/>
              <a:gd name="T3" fmla="*/ 0 h 444"/>
              <a:gd name="T4" fmla="*/ 53 w 497"/>
              <a:gd name="T5" fmla="*/ 0 h 444"/>
              <a:gd name="T6" fmla="*/ 0 w 497"/>
              <a:gd name="T7" fmla="*/ 53 h 444"/>
              <a:gd name="T8" fmla="*/ 0 w 497"/>
              <a:gd name="T9" fmla="*/ 345 h 444"/>
              <a:gd name="T10" fmla="*/ 53 w 497"/>
              <a:gd name="T11" fmla="*/ 399 h 444"/>
              <a:gd name="T12" fmla="*/ 151 w 497"/>
              <a:gd name="T13" fmla="*/ 399 h 444"/>
              <a:gd name="T14" fmla="*/ 151 w 497"/>
              <a:gd name="T15" fmla="*/ 345 h 444"/>
              <a:gd name="T16" fmla="*/ 44 w 497"/>
              <a:gd name="T17" fmla="*/ 345 h 444"/>
              <a:gd name="T18" fmla="*/ 44 w 497"/>
              <a:gd name="T19" fmla="*/ 124 h 444"/>
              <a:gd name="T20" fmla="*/ 443 w 497"/>
              <a:gd name="T21" fmla="*/ 124 h 444"/>
              <a:gd name="T22" fmla="*/ 443 w 497"/>
              <a:gd name="T23" fmla="*/ 345 h 444"/>
              <a:gd name="T24" fmla="*/ 345 w 497"/>
              <a:gd name="T25" fmla="*/ 345 h 444"/>
              <a:gd name="T26" fmla="*/ 345 w 497"/>
              <a:gd name="T27" fmla="*/ 399 h 444"/>
              <a:gd name="T28" fmla="*/ 443 w 497"/>
              <a:gd name="T29" fmla="*/ 399 h 444"/>
              <a:gd name="T30" fmla="*/ 496 w 497"/>
              <a:gd name="T31" fmla="*/ 345 h 444"/>
              <a:gd name="T32" fmla="*/ 496 w 497"/>
              <a:gd name="T33" fmla="*/ 53 h 444"/>
              <a:gd name="T34" fmla="*/ 443 w 497"/>
              <a:gd name="T35" fmla="*/ 0 h 444"/>
              <a:gd name="T36" fmla="*/ 62 w 497"/>
              <a:gd name="T37" fmla="*/ 80 h 444"/>
              <a:gd name="T38" fmla="*/ 62 w 497"/>
              <a:gd name="T39" fmla="*/ 80 h 444"/>
              <a:gd name="T40" fmla="*/ 44 w 497"/>
              <a:gd name="T41" fmla="*/ 62 h 444"/>
              <a:gd name="T42" fmla="*/ 62 w 497"/>
              <a:gd name="T43" fmla="*/ 45 h 444"/>
              <a:gd name="T44" fmla="*/ 79 w 497"/>
              <a:gd name="T45" fmla="*/ 62 h 444"/>
              <a:gd name="T46" fmla="*/ 62 w 497"/>
              <a:gd name="T47" fmla="*/ 80 h 444"/>
              <a:gd name="T48" fmla="*/ 116 w 497"/>
              <a:gd name="T49" fmla="*/ 80 h 444"/>
              <a:gd name="T50" fmla="*/ 116 w 497"/>
              <a:gd name="T51" fmla="*/ 80 h 444"/>
              <a:gd name="T52" fmla="*/ 97 w 497"/>
              <a:gd name="T53" fmla="*/ 62 h 444"/>
              <a:gd name="T54" fmla="*/ 116 w 497"/>
              <a:gd name="T55" fmla="*/ 45 h 444"/>
              <a:gd name="T56" fmla="*/ 132 w 497"/>
              <a:gd name="T57" fmla="*/ 62 h 444"/>
              <a:gd name="T58" fmla="*/ 116 w 497"/>
              <a:gd name="T59" fmla="*/ 80 h 444"/>
              <a:gd name="T60" fmla="*/ 443 w 497"/>
              <a:gd name="T61" fmla="*/ 80 h 444"/>
              <a:gd name="T62" fmla="*/ 443 w 497"/>
              <a:gd name="T63" fmla="*/ 80 h 444"/>
              <a:gd name="T64" fmla="*/ 151 w 497"/>
              <a:gd name="T65" fmla="*/ 80 h 444"/>
              <a:gd name="T66" fmla="*/ 151 w 497"/>
              <a:gd name="T67" fmla="*/ 53 h 444"/>
              <a:gd name="T68" fmla="*/ 443 w 497"/>
              <a:gd name="T69" fmla="*/ 53 h 444"/>
              <a:gd name="T70" fmla="*/ 443 w 497"/>
              <a:gd name="T71" fmla="*/ 80 h 444"/>
              <a:gd name="T72" fmla="*/ 248 w 497"/>
              <a:gd name="T73" fmla="*/ 177 h 444"/>
              <a:gd name="T74" fmla="*/ 248 w 497"/>
              <a:gd name="T75" fmla="*/ 177 h 444"/>
              <a:gd name="T76" fmla="*/ 124 w 497"/>
              <a:gd name="T77" fmla="*/ 301 h 444"/>
              <a:gd name="T78" fmla="*/ 204 w 497"/>
              <a:gd name="T79" fmla="*/ 301 h 444"/>
              <a:gd name="T80" fmla="*/ 204 w 497"/>
              <a:gd name="T81" fmla="*/ 443 h 444"/>
              <a:gd name="T82" fmla="*/ 292 w 497"/>
              <a:gd name="T83" fmla="*/ 443 h 444"/>
              <a:gd name="T84" fmla="*/ 292 w 497"/>
              <a:gd name="T85" fmla="*/ 301 h 444"/>
              <a:gd name="T86" fmla="*/ 363 w 497"/>
              <a:gd name="T87" fmla="*/ 301 h 444"/>
              <a:gd name="T88" fmla="*/ 248 w 497"/>
              <a:gd name="T89" fmla="*/ 17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4">
                <a:moveTo>
                  <a:pt x="443" y="0"/>
                </a:moveTo>
                <a:lnTo>
                  <a:pt x="443" y="0"/>
                </a:lnTo>
                <a:cubicBezTo>
                  <a:pt x="53" y="0"/>
                  <a:pt x="53" y="0"/>
                  <a:pt x="53" y="0"/>
                </a:cubicBezTo>
                <a:cubicBezTo>
                  <a:pt x="17" y="0"/>
                  <a:pt x="0" y="26"/>
                  <a:pt x="0" y="53"/>
                </a:cubicBezTo>
                <a:cubicBezTo>
                  <a:pt x="0" y="345"/>
                  <a:pt x="0" y="345"/>
                  <a:pt x="0" y="345"/>
                </a:cubicBezTo>
                <a:cubicBezTo>
                  <a:pt x="0" y="373"/>
                  <a:pt x="17" y="399"/>
                  <a:pt x="53" y="399"/>
                </a:cubicBezTo>
                <a:cubicBezTo>
                  <a:pt x="151" y="399"/>
                  <a:pt x="151" y="399"/>
                  <a:pt x="151" y="399"/>
                </a:cubicBezTo>
                <a:cubicBezTo>
                  <a:pt x="151" y="345"/>
                  <a:pt x="151" y="345"/>
                  <a:pt x="151" y="345"/>
                </a:cubicBezTo>
                <a:cubicBezTo>
                  <a:pt x="44" y="345"/>
                  <a:pt x="44" y="345"/>
                  <a:pt x="44" y="345"/>
                </a:cubicBezTo>
                <a:cubicBezTo>
                  <a:pt x="44" y="124"/>
                  <a:pt x="44" y="124"/>
                  <a:pt x="44" y="124"/>
                </a:cubicBezTo>
                <a:cubicBezTo>
                  <a:pt x="443" y="124"/>
                  <a:pt x="443" y="124"/>
                  <a:pt x="443" y="124"/>
                </a:cubicBezTo>
                <a:cubicBezTo>
                  <a:pt x="443" y="345"/>
                  <a:pt x="443" y="345"/>
                  <a:pt x="443" y="345"/>
                </a:cubicBezTo>
                <a:cubicBezTo>
                  <a:pt x="345" y="345"/>
                  <a:pt x="345" y="345"/>
                  <a:pt x="345" y="345"/>
                </a:cubicBezTo>
                <a:cubicBezTo>
                  <a:pt x="345" y="399"/>
                  <a:pt x="345" y="399"/>
                  <a:pt x="345" y="399"/>
                </a:cubicBezTo>
                <a:cubicBezTo>
                  <a:pt x="443" y="399"/>
                  <a:pt x="443" y="399"/>
                  <a:pt x="443" y="399"/>
                </a:cubicBezTo>
                <a:cubicBezTo>
                  <a:pt x="470" y="399"/>
                  <a:pt x="496" y="373"/>
                  <a:pt x="496" y="345"/>
                </a:cubicBezTo>
                <a:cubicBezTo>
                  <a:pt x="496" y="53"/>
                  <a:pt x="496" y="53"/>
                  <a:pt x="496" y="53"/>
                </a:cubicBezTo>
                <a:cubicBezTo>
                  <a:pt x="496" y="26"/>
                  <a:pt x="470" y="0"/>
                  <a:pt x="443" y="0"/>
                </a:cubicBezTo>
                <a:close/>
                <a:moveTo>
                  <a:pt x="62" y="80"/>
                </a:moveTo>
                <a:lnTo>
                  <a:pt x="62" y="80"/>
                </a:lnTo>
                <a:cubicBezTo>
                  <a:pt x="53" y="80"/>
                  <a:pt x="44" y="71"/>
                  <a:pt x="44" y="62"/>
                </a:cubicBezTo>
                <a:cubicBezTo>
                  <a:pt x="44" y="53"/>
                  <a:pt x="53" y="45"/>
                  <a:pt x="62" y="45"/>
                </a:cubicBezTo>
                <a:cubicBezTo>
                  <a:pt x="71" y="45"/>
                  <a:pt x="79" y="53"/>
                  <a:pt x="79" y="62"/>
                </a:cubicBezTo>
                <a:cubicBezTo>
                  <a:pt x="79" y="71"/>
                  <a:pt x="71" y="80"/>
                  <a:pt x="62" y="80"/>
                </a:cubicBezTo>
                <a:close/>
                <a:moveTo>
                  <a:pt x="116" y="80"/>
                </a:moveTo>
                <a:lnTo>
                  <a:pt x="116" y="80"/>
                </a:lnTo>
                <a:cubicBezTo>
                  <a:pt x="107" y="80"/>
                  <a:pt x="97" y="71"/>
                  <a:pt x="97" y="62"/>
                </a:cubicBezTo>
                <a:cubicBezTo>
                  <a:pt x="97" y="53"/>
                  <a:pt x="107" y="45"/>
                  <a:pt x="116" y="45"/>
                </a:cubicBezTo>
                <a:cubicBezTo>
                  <a:pt x="124" y="45"/>
                  <a:pt x="132" y="53"/>
                  <a:pt x="132" y="62"/>
                </a:cubicBezTo>
                <a:cubicBezTo>
                  <a:pt x="132" y="71"/>
                  <a:pt x="124" y="80"/>
                  <a:pt x="116" y="80"/>
                </a:cubicBezTo>
                <a:close/>
                <a:moveTo>
                  <a:pt x="443" y="80"/>
                </a:moveTo>
                <a:lnTo>
                  <a:pt x="443" y="80"/>
                </a:lnTo>
                <a:cubicBezTo>
                  <a:pt x="151" y="80"/>
                  <a:pt x="151" y="80"/>
                  <a:pt x="151" y="80"/>
                </a:cubicBezTo>
                <a:cubicBezTo>
                  <a:pt x="151" y="53"/>
                  <a:pt x="151" y="53"/>
                  <a:pt x="151" y="53"/>
                </a:cubicBezTo>
                <a:cubicBezTo>
                  <a:pt x="443" y="53"/>
                  <a:pt x="443" y="53"/>
                  <a:pt x="443" y="53"/>
                </a:cubicBezTo>
                <a:lnTo>
                  <a:pt x="443" y="80"/>
                </a:lnTo>
                <a:close/>
                <a:moveTo>
                  <a:pt x="248" y="177"/>
                </a:moveTo>
                <a:lnTo>
                  <a:pt x="248" y="177"/>
                </a:lnTo>
                <a:cubicBezTo>
                  <a:pt x="124" y="301"/>
                  <a:pt x="124" y="301"/>
                  <a:pt x="124" y="301"/>
                </a:cubicBezTo>
                <a:cubicBezTo>
                  <a:pt x="204" y="301"/>
                  <a:pt x="204" y="301"/>
                  <a:pt x="204" y="301"/>
                </a:cubicBezTo>
                <a:cubicBezTo>
                  <a:pt x="204" y="443"/>
                  <a:pt x="204" y="443"/>
                  <a:pt x="204" y="443"/>
                </a:cubicBezTo>
                <a:cubicBezTo>
                  <a:pt x="292" y="443"/>
                  <a:pt x="292" y="443"/>
                  <a:pt x="292" y="443"/>
                </a:cubicBezTo>
                <a:cubicBezTo>
                  <a:pt x="292" y="301"/>
                  <a:pt x="292" y="301"/>
                  <a:pt x="292" y="301"/>
                </a:cubicBezTo>
                <a:cubicBezTo>
                  <a:pt x="363" y="301"/>
                  <a:pt x="363" y="301"/>
                  <a:pt x="363" y="301"/>
                </a:cubicBezTo>
                <a:lnTo>
                  <a:pt x="248" y="177"/>
                </a:lnTo>
                <a:close/>
              </a:path>
            </a:pathLst>
          </a:custGeom>
          <a:solidFill>
            <a:schemeClr val="accent5"/>
          </a:solidFill>
          <a:ln>
            <a:noFill/>
          </a:ln>
          <a:effectLst/>
          <a:extLst/>
        </p:spPr>
        <p:txBody>
          <a:bodyPr wrap="none" anchor="ctr"/>
          <a:lstStyle/>
          <a:p>
            <a:endParaRPr lang="en-US" sz="2800" dirty="0"/>
          </a:p>
        </p:txBody>
      </p:sp>
      <p:sp>
        <p:nvSpPr>
          <p:cNvPr id="28" name="AutoShape 123"/>
          <p:cNvSpPr>
            <a:spLocks/>
          </p:cNvSpPr>
          <p:nvPr/>
        </p:nvSpPr>
        <p:spPr bwMode="auto">
          <a:xfrm>
            <a:off x="1854091" y="5895500"/>
            <a:ext cx="722520" cy="7227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a:extLst/>
        </p:spPr>
        <p:txBody>
          <a:bodyPr lIns="76174" tIns="76174" rIns="76174" bIns="76174" anchor="ctr"/>
          <a:lstStyle/>
          <a:p>
            <a:pPr defTabSz="685555">
              <a:defRPr/>
            </a:pPr>
            <a:endParaRPr lang="es-ES" sz="28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3" name="Text Placeholder 2"/>
          <p:cNvSpPr>
            <a:spLocks noGrp="1"/>
          </p:cNvSpPr>
          <p:nvPr>
            <p:ph type="body" sz="quarter" idx="13"/>
          </p:nvPr>
        </p:nvSpPr>
        <p:spPr/>
        <p:txBody>
          <a:bodyPr>
            <a:normAutofit fontScale="92500" lnSpcReduction="10000"/>
          </a:bodyPr>
          <a:lstStyle/>
          <a:p>
            <a:r>
              <a:rPr lang="en-US" dirty="0" smtClean="0"/>
              <a:t>ETHICAL DILEMMAS</a:t>
            </a:r>
            <a:endParaRPr lang="en-US" dirty="0"/>
          </a:p>
        </p:txBody>
      </p:sp>
      <p:sp>
        <p:nvSpPr>
          <p:cNvPr id="26" name="TextBox 25"/>
          <p:cNvSpPr txBox="1"/>
          <p:nvPr/>
        </p:nvSpPr>
        <p:spPr>
          <a:xfrm>
            <a:off x="3293134" y="5895500"/>
            <a:ext cx="13253463" cy="630932"/>
          </a:xfrm>
          <a:prstGeom prst="rect">
            <a:avLst/>
          </a:prstGeom>
          <a:noFill/>
        </p:spPr>
        <p:txBody>
          <a:bodyPr wrap="square" lIns="137149" tIns="68575" rIns="137149" bIns="68575" rtlCol="0">
            <a:spAutoFit/>
          </a:bodyPr>
          <a:lstStyle/>
          <a:p>
            <a:r>
              <a:rPr lang="en-US" sz="3200" b="1" dirty="0" smtClean="0">
                <a:solidFill>
                  <a:schemeClr val="accent2">
                    <a:lumMod val="75000"/>
                  </a:schemeClr>
                </a:solidFill>
                <a:latin typeface="Calibri" charset="0"/>
                <a:ea typeface="Calibri" charset="0"/>
                <a:cs typeface="Calibri" charset="0"/>
              </a:rPr>
              <a:t>Are you sometimes unfocused as a result of being too busy?</a:t>
            </a:r>
            <a:endParaRPr lang="id-ID" sz="3200" b="1" dirty="0">
              <a:solidFill>
                <a:schemeClr val="accent2">
                  <a:lumMod val="75000"/>
                </a:schemeClr>
              </a:solidFill>
              <a:latin typeface="Calibri" charset="0"/>
              <a:ea typeface="Calibri" charset="0"/>
              <a:cs typeface="Calibri" charset="0"/>
            </a:endParaRPr>
          </a:p>
        </p:txBody>
      </p:sp>
    </p:spTree>
    <p:extLst>
      <p:ext uri="{BB962C8B-B14F-4D97-AF65-F5344CB8AC3E}">
        <p14:creationId xmlns:p14="http://schemas.microsoft.com/office/powerpoint/2010/main" val="17401537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1760962" y="1247182"/>
            <a:ext cx="15294161" cy="853952"/>
          </a:xfrm>
          <a:prstGeom prst="rect">
            <a:avLst/>
          </a:prstGeom>
          <a:noFill/>
        </p:spPr>
        <p:txBody>
          <a:bodyPr wrap="square" rtlCol="0">
            <a:spAutoFit/>
          </a:bodyPr>
          <a:lstStyle/>
          <a:p>
            <a:r>
              <a:rPr lang="en-US" sz="4949" dirty="0" smtClean="0">
                <a:solidFill>
                  <a:schemeClr val="tx2"/>
                </a:solidFill>
                <a:latin typeface="Calibri" charset="0"/>
                <a:ea typeface="Calibri" charset="0"/>
                <a:cs typeface="Calibri" charset="0"/>
              </a:rPr>
              <a:t>SAMPLE ETHICS QUESTIONS</a:t>
            </a:r>
            <a:endParaRPr lang="en-US" sz="4949" dirty="0">
              <a:solidFill>
                <a:schemeClr val="tx2"/>
              </a:solidFill>
              <a:latin typeface="Calibri" charset="0"/>
              <a:ea typeface="Calibri" charset="0"/>
              <a:cs typeface="Calibri" charset="0"/>
            </a:endParaRPr>
          </a:p>
        </p:txBody>
      </p:sp>
      <p:sp>
        <p:nvSpPr>
          <p:cNvPr id="28" name="Rectangle 27"/>
          <p:cNvSpPr/>
          <p:nvPr/>
        </p:nvSpPr>
        <p:spPr>
          <a:xfrm>
            <a:off x="1426860" y="1246032"/>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30" name="TextBox 29"/>
          <p:cNvSpPr txBox="1"/>
          <p:nvPr/>
        </p:nvSpPr>
        <p:spPr>
          <a:xfrm>
            <a:off x="1565010" y="5080429"/>
            <a:ext cx="15294161" cy="5016758"/>
          </a:xfrm>
          <a:prstGeom prst="rect">
            <a:avLst/>
          </a:prstGeom>
          <a:noFill/>
        </p:spPr>
        <p:txBody>
          <a:bodyPr wrap="square" rtlCol="0">
            <a:spAutoFit/>
          </a:bodyPr>
          <a:lstStyle/>
          <a:p>
            <a:pPr algn="ctr"/>
            <a:r>
              <a:rPr lang="en-US" sz="3200" dirty="0">
                <a:solidFill>
                  <a:schemeClr val="accent2">
                    <a:lumMod val="75000"/>
                  </a:schemeClr>
                </a:solidFill>
                <a:latin typeface="Calibri" charset="0"/>
                <a:ea typeface="Calibri" charset="0"/>
                <a:cs typeface="Calibri" charset="0"/>
              </a:rPr>
              <a:t>Your college friend has just moved to town and established his IT consulting business. Although the city has no RFP yet, the council has authorized a new financial accounting system for the next budget cycle. You arrange for a behind-the-scenes tour, knowing he is interested in bidding on the contract</a:t>
            </a:r>
            <a:r>
              <a:rPr lang="en-US" sz="3200" dirty="0" smtClean="0">
                <a:solidFill>
                  <a:schemeClr val="accent2">
                    <a:lumMod val="75000"/>
                  </a:schemeClr>
                </a:solidFill>
                <a:latin typeface="Calibri" charset="0"/>
                <a:ea typeface="Calibri" charset="0"/>
                <a:cs typeface="Calibri" charset="0"/>
              </a:rPr>
              <a:t>.</a:t>
            </a:r>
            <a:endParaRPr lang="en-US" sz="3200" dirty="0">
              <a:solidFill>
                <a:schemeClr val="accent2">
                  <a:lumMod val="75000"/>
                </a:schemeClr>
              </a:solidFill>
              <a:latin typeface="Calibri" charset="0"/>
              <a:ea typeface="Calibri" charset="0"/>
              <a:cs typeface="Calibri" charset="0"/>
            </a:endParaRPr>
          </a:p>
          <a:p>
            <a:pPr marL="109537" algn="ctr">
              <a:defRPr/>
            </a:pPr>
            <a:endParaRPr lang="en-US" sz="3200" dirty="0" smtClean="0">
              <a:solidFill>
                <a:schemeClr val="accent2">
                  <a:lumMod val="75000"/>
                </a:schemeClr>
              </a:solidFill>
              <a:latin typeface="Calibri" charset="0"/>
              <a:ea typeface="Calibri" charset="0"/>
              <a:cs typeface="Calibri" charset="0"/>
            </a:endParaRPr>
          </a:p>
          <a:p>
            <a:pPr marL="109537" algn="ctr">
              <a:defRPr/>
            </a:pPr>
            <a:endParaRPr lang="en-US" sz="3200" dirty="0">
              <a:solidFill>
                <a:schemeClr val="accent2">
                  <a:lumMod val="75000"/>
                </a:schemeClr>
              </a:solidFill>
              <a:latin typeface="Calibri" charset="0"/>
              <a:ea typeface="Calibri" charset="0"/>
              <a:cs typeface="Calibri" charset="0"/>
            </a:endParaRPr>
          </a:p>
          <a:p>
            <a:pPr marL="109537" algn="ctr">
              <a:defRPr/>
            </a:pPr>
            <a:endParaRPr lang="en-US" sz="3200" dirty="0" smtClean="0">
              <a:solidFill>
                <a:schemeClr val="accent2">
                  <a:lumMod val="75000"/>
                </a:schemeClr>
              </a:solidFill>
              <a:latin typeface="Calibri" charset="0"/>
              <a:ea typeface="Calibri" charset="0"/>
              <a:cs typeface="Calibri" charset="0"/>
            </a:endParaRPr>
          </a:p>
          <a:p>
            <a:pPr marL="109537" algn="ctr">
              <a:defRPr/>
            </a:pPr>
            <a:endParaRPr lang="en-US" sz="3200" dirty="0">
              <a:solidFill>
                <a:schemeClr val="accent2">
                  <a:lumMod val="75000"/>
                </a:schemeClr>
              </a:solidFill>
              <a:latin typeface="Calibri" charset="0"/>
              <a:ea typeface="Calibri" charset="0"/>
              <a:cs typeface="Calibri" charset="0"/>
            </a:endParaRPr>
          </a:p>
          <a:p>
            <a:pPr marL="109537" algn="ctr">
              <a:defRPr/>
            </a:pPr>
            <a:endParaRPr lang="en-US" sz="3200" dirty="0">
              <a:solidFill>
                <a:schemeClr val="accent2">
                  <a:lumMod val="75000"/>
                </a:schemeClr>
              </a:solidFill>
              <a:latin typeface="Calibri" charset="0"/>
              <a:ea typeface="Calibri" charset="0"/>
              <a:cs typeface="Calibri" charset="0"/>
            </a:endParaRPr>
          </a:p>
          <a:p>
            <a:pPr algn="ctr"/>
            <a:r>
              <a:rPr lang="en-US" sz="3200" dirty="0">
                <a:solidFill>
                  <a:schemeClr val="accent2">
                    <a:lumMod val="75000"/>
                  </a:schemeClr>
                </a:solidFill>
                <a:latin typeface="Calibri" charset="0"/>
                <a:ea typeface="Calibri" charset="0"/>
                <a:cs typeface="Calibri" charset="0"/>
              </a:rPr>
              <a:t>Is this an ethical problem?</a:t>
            </a:r>
          </a:p>
        </p:txBody>
      </p:sp>
      <p:sp>
        <p:nvSpPr>
          <p:cNvPr id="9" name="Oval 8"/>
          <p:cNvSpPr/>
          <p:nvPr/>
        </p:nvSpPr>
        <p:spPr>
          <a:xfrm>
            <a:off x="8451129" y="2914983"/>
            <a:ext cx="1385741" cy="13855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10" name="Oval 9"/>
          <p:cNvSpPr/>
          <p:nvPr/>
        </p:nvSpPr>
        <p:spPr>
          <a:xfrm>
            <a:off x="8451129" y="7700216"/>
            <a:ext cx="1385741" cy="13855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13" name="Freeform 64"/>
          <p:cNvSpPr>
            <a:spLocks noChangeArrowheads="1"/>
          </p:cNvSpPr>
          <p:nvPr/>
        </p:nvSpPr>
        <p:spPr bwMode="auto">
          <a:xfrm>
            <a:off x="8730059" y="3160328"/>
            <a:ext cx="827880" cy="811480"/>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14" name="TextBox 13"/>
          <p:cNvSpPr txBox="1"/>
          <p:nvPr/>
        </p:nvSpPr>
        <p:spPr>
          <a:xfrm>
            <a:off x="7958004" y="7608166"/>
            <a:ext cx="2371990" cy="1569660"/>
          </a:xfrm>
          <a:prstGeom prst="rect">
            <a:avLst/>
          </a:prstGeom>
          <a:noFill/>
        </p:spPr>
        <p:txBody>
          <a:bodyPr wrap="square" rtlCol="0">
            <a:spAutoFit/>
          </a:bodyPr>
          <a:lstStyle/>
          <a:p>
            <a:pPr algn="ctr"/>
            <a:r>
              <a:rPr lang="en-US" sz="9600" b="1" dirty="0" smtClean="0">
                <a:solidFill>
                  <a:schemeClr val="bg1"/>
                </a:solidFill>
                <a:latin typeface="Calibri" charset="0"/>
                <a:ea typeface="Calibri" charset="0"/>
                <a:cs typeface="Calibri" charset="0"/>
              </a:rPr>
              <a:t>?</a:t>
            </a:r>
            <a:endParaRPr lang="en-US" sz="9600" b="1" dirty="0">
              <a:solidFill>
                <a:schemeClr val="bg1"/>
              </a:solidFill>
              <a:latin typeface="Calibri" charset="0"/>
              <a:ea typeface="Calibri" charset="0"/>
              <a:cs typeface="Calibri" charset="0"/>
            </a:endParaRPr>
          </a:p>
        </p:txBody>
      </p:sp>
    </p:spTree>
    <p:extLst>
      <p:ext uri="{BB962C8B-B14F-4D97-AF65-F5344CB8AC3E}">
        <p14:creationId xmlns:p14="http://schemas.microsoft.com/office/powerpoint/2010/main" val="11600578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1760962" y="1247182"/>
            <a:ext cx="15294161" cy="853952"/>
          </a:xfrm>
          <a:prstGeom prst="rect">
            <a:avLst/>
          </a:prstGeom>
          <a:noFill/>
        </p:spPr>
        <p:txBody>
          <a:bodyPr wrap="square" rtlCol="0">
            <a:spAutoFit/>
          </a:bodyPr>
          <a:lstStyle/>
          <a:p>
            <a:r>
              <a:rPr lang="en-US" sz="4949" dirty="0" smtClean="0">
                <a:solidFill>
                  <a:schemeClr val="tx2"/>
                </a:solidFill>
                <a:latin typeface="Calibri" charset="0"/>
                <a:ea typeface="Calibri" charset="0"/>
                <a:cs typeface="Calibri" charset="0"/>
              </a:rPr>
              <a:t>SAMPLE ETHICS QUESTIONS</a:t>
            </a:r>
            <a:endParaRPr lang="en-US" sz="4949" dirty="0">
              <a:solidFill>
                <a:schemeClr val="tx2"/>
              </a:solidFill>
              <a:latin typeface="Calibri" charset="0"/>
              <a:ea typeface="Calibri" charset="0"/>
              <a:cs typeface="Calibri" charset="0"/>
            </a:endParaRPr>
          </a:p>
        </p:txBody>
      </p:sp>
      <p:sp>
        <p:nvSpPr>
          <p:cNvPr id="28" name="Rectangle 27"/>
          <p:cNvSpPr/>
          <p:nvPr/>
        </p:nvSpPr>
        <p:spPr>
          <a:xfrm>
            <a:off x="1426860" y="1246032"/>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30" name="TextBox 29"/>
          <p:cNvSpPr txBox="1"/>
          <p:nvPr/>
        </p:nvSpPr>
        <p:spPr>
          <a:xfrm>
            <a:off x="1502198" y="5191837"/>
            <a:ext cx="15294161" cy="5016758"/>
          </a:xfrm>
          <a:prstGeom prst="rect">
            <a:avLst/>
          </a:prstGeom>
          <a:noFill/>
        </p:spPr>
        <p:txBody>
          <a:bodyPr wrap="square" rtlCol="0">
            <a:spAutoFit/>
          </a:bodyPr>
          <a:lstStyle/>
          <a:p>
            <a:pPr algn="ctr"/>
            <a:r>
              <a:rPr lang="en-US" sz="3200" dirty="0">
                <a:solidFill>
                  <a:schemeClr val="accent2">
                    <a:lumMod val="75000"/>
                  </a:schemeClr>
                </a:solidFill>
                <a:latin typeface="Calibri" charset="0"/>
                <a:ea typeface="Calibri" charset="0"/>
                <a:cs typeface="Calibri" charset="0"/>
              </a:rPr>
              <a:t>You're headed to the statewide municipal finance director's annual conference and are invited by several underwriters to play golf and have dinner. Several of the invitations are from banks that have RFPs currently before the city</a:t>
            </a:r>
            <a:r>
              <a:rPr lang="en-US" sz="3200" dirty="0" smtClean="0">
                <a:solidFill>
                  <a:schemeClr val="accent2">
                    <a:lumMod val="75000"/>
                  </a:schemeClr>
                </a:solidFill>
                <a:latin typeface="Calibri" charset="0"/>
                <a:ea typeface="Calibri" charset="0"/>
                <a:cs typeface="Calibri" charset="0"/>
              </a:rPr>
              <a:t>.</a:t>
            </a:r>
          </a:p>
          <a:p>
            <a:pPr marL="109537" algn="ctr">
              <a:defRPr/>
            </a:pPr>
            <a:endParaRPr lang="en-US" sz="3200" dirty="0">
              <a:solidFill>
                <a:schemeClr val="accent2">
                  <a:lumMod val="75000"/>
                </a:schemeClr>
              </a:solidFill>
              <a:latin typeface="Calibri" charset="0"/>
              <a:ea typeface="Calibri" charset="0"/>
              <a:cs typeface="Calibri" charset="0"/>
            </a:endParaRPr>
          </a:p>
          <a:p>
            <a:pPr marL="109537" algn="ctr">
              <a:defRPr/>
            </a:pPr>
            <a:endParaRPr lang="en-US" sz="3200" dirty="0" smtClean="0">
              <a:solidFill>
                <a:schemeClr val="accent2">
                  <a:lumMod val="75000"/>
                </a:schemeClr>
              </a:solidFill>
              <a:latin typeface="Calibri" charset="0"/>
              <a:ea typeface="Calibri" charset="0"/>
              <a:cs typeface="Calibri" charset="0"/>
            </a:endParaRPr>
          </a:p>
          <a:p>
            <a:pPr marL="109537" algn="ctr">
              <a:defRPr/>
            </a:pPr>
            <a:endParaRPr lang="en-US" sz="3200" dirty="0" smtClean="0">
              <a:solidFill>
                <a:schemeClr val="accent2">
                  <a:lumMod val="75000"/>
                </a:schemeClr>
              </a:solidFill>
              <a:latin typeface="Calibri" charset="0"/>
              <a:ea typeface="Calibri" charset="0"/>
              <a:cs typeface="Calibri" charset="0"/>
            </a:endParaRPr>
          </a:p>
          <a:p>
            <a:pPr marL="109537" algn="ctr">
              <a:defRPr/>
            </a:pPr>
            <a:endParaRPr lang="en-US" sz="3200" dirty="0">
              <a:solidFill>
                <a:schemeClr val="accent2">
                  <a:lumMod val="75000"/>
                </a:schemeClr>
              </a:solidFill>
              <a:latin typeface="Calibri" charset="0"/>
              <a:ea typeface="Calibri" charset="0"/>
              <a:cs typeface="Calibri" charset="0"/>
            </a:endParaRPr>
          </a:p>
          <a:p>
            <a:pPr marL="109537" algn="ctr">
              <a:defRPr/>
            </a:pPr>
            <a:endParaRPr lang="en-US" sz="3200" dirty="0" smtClean="0">
              <a:solidFill>
                <a:schemeClr val="accent2">
                  <a:lumMod val="75000"/>
                </a:schemeClr>
              </a:solidFill>
              <a:latin typeface="Calibri" charset="0"/>
              <a:ea typeface="Calibri" charset="0"/>
              <a:cs typeface="Calibri" charset="0"/>
            </a:endParaRPr>
          </a:p>
          <a:p>
            <a:pPr marL="109537" algn="ctr">
              <a:defRPr/>
            </a:pPr>
            <a:endParaRPr lang="en-US" sz="3200" dirty="0">
              <a:solidFill>
                <a:schemeClr val="accent2">
                  <a:lumMod val="75000"/>
                </a:schemeClr>
              </a:solidFill>
              <a:latin typeface="Calibri" charset="0"/>
              <a:ea typeface="Calibri" charset="0"/>
              <a:cs typeface="Calibri" charset="0"/>
            </a:endParaRPr>
          </a:p>
          <a:p>
            <a:pPr algn="ctr"/>
            <a:r>
              <a:rPr lang="en-US" sz="3200" dirty="0" smtClean="0">
                <a:solidFill>
                  <a:schemeClr val="accent2">
                    <a:lumMod val="75000"/>
                  </a:schemeClr>
                </a:solidFill>
                <a:latin typeface="Calibri" charset="0"/>
                <a:ea typeface="Calibri" charset="0"/>
                <a:cs typeface="Calibri" charset="0"/>
              </a:rPr>
              <a:t>Do you attend?</a:t>
            </a:r>
            <a:endParaRPr lang="en-US" sz="3200" dirty="0">
              <a:solidFill>
                <a:schemeClr val="accent2">
                  <a:lumMod val="75000"/>
                </a:schemeClr>
              </a:solidFill>
              <a:latin typeface="Calibri" charset="0"/>
              <a:ea typeface="Calibri" charset="0"/>
              <a:cs typeface="Calibri" charset="0"/>
            </a:endParaRPr>
          </a:p>
        </p:txBody>
      </p:sp>
      <p:sp>
        <p:nvSpPr>
          <p:cNvPr id="9" name="Oval 8"/>
          <p:cNvSpPr/>
          <p:nvPr/>
        </p:nvSpPr>
        <p:spPr>
          <a:xfrm>
            <a:off x="8451129" y="2914983"/>
            <a:ext cx="1385741" cy="13855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10" name="Oval 9"/>
          <p:cNvSpPr/>
          <p:nvPr/>
        </p:nvSpPr>
        <p:spPr>
          <a:xfrm>
            <a:off x="8451129" y="7700216"/>
            <a:ext cx="1385741" cy="13855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13" name="Freeform 64"/>
          <p:cNvSpPr>
            <a:spLocks noChangeArrowheads="1"/>
          </p:cNvSpPr>
          <p:nvPr/>
        </p:nvSpPr>
        <p:spPr bwMode="auto">
          <a:xfrm>
            <a:off x="8730059" y="3160328"/>
            <a:ext cx="827880" cy="811480"/>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14" name="TextBox 13"/>
          <p:cNvSpPr txBox="1"/>
          <p:nvPr/>
        </p:nvSpPr>
        <p:spPr>
          <a:xfrm>
            <a:off x="7958004" y="7608166"/>
            <a:ext cx="2371990" cy="1569660"/>
          </a:xfrm>
          <a:prstGeom prst="rect">
            <a:avLst/>
          </a:prstGeom>
          <a:noFill/>
        </p:spPr>
        <p:txBody>
          <a:bodyPr wrap="square" rtlCol="0">
            <a:spAutoFit/>
          </a:bodyPr>
          <a:lstStyle/>
          <a:p>
            <a:pPr algn="ctr"/>
            <a:r>
              <a:rPr lang="en-US" sz="9600" b="1" dirty="0" smtClean="0">
                <a:solidFill>
                  <a:schemeClr val="bg1"/>
                </a:solidFill>
                <a:latin typeface="Calibri" charset="0"/>
                <a:ea typeface="Calibri" charset="0"/>
                <a:cs typeface="Calibri" charset="0"/>
              </a:rPr>
              <a:t>?</a:t>
            </a:r>
            <a:endParaRPr lang="en-US" sz="9600" b="1" dirty="0">
              <a:solidFill>
                <a:schemeClr val="bg1"/>
              </a:solidFill>
              <a:latin typeface="Calibri" charset="0"/>
              <a:ea typeface="Calibri" charset="0"/>
              <a:cs typeface="Calibri" charset="0"/>
            </a:endParaRPr>
          </a:p>
        </p:txBody>
      </p:sp>
    </p:spTree>
    <p:extLst>
      <p:ext uri="{BB962C8B-B14F-4D97-AF65-F5344CB8AC3E}">
        <p14:creationId xmlns:p14="http://schemas.microsoft.com/office/powerpoint/2010/main" val="10558665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1760962" y="1247182"/>
            <a:ext cx="15294161" cy="853952"/>
          </a:xfrm>
          <a:prstGeom prst="rect">
            <a:avLst/>
          </a:prstGeom>
          <a:noFill/>
        </p:spPr>
        <p:txBody>
          <a:bodyPr wrap="square" rtlCol="0">
            <a:spAutoFit/>
          </a:bodyPr>
          <a:lstStyle/>
          <a:p>
            <a:r>
              <a:rPr lang="en-US" sz="4949" dirty="0" smtClean="0">
                <a:solidFill>
                  <a:schemeClr val="tx2"/>
                </a:solidFill>
                <a:latin typeface="Calibri" charset="0"/>
                <a:ea typeface="Calibri" charset="0"/>
                <a:cs typeface="Calibri" charset="0"/>
              </a:rPr>
              <a:t>SAMPLE ETHICS QUESTIONS</a:t>
            </a:r>
            <a:endParaRPr lang="en-US" sz="4949" dirty="0">
              <a:solidFill>
                <a:schemeClr val="tx2"/>
              </a:solidFill>
              <a:latin typeface="Calibri" charset="0"/>
              <a:ea typeface="Calibri" charset="0"/>
              <a:cs typeface="Calibri" charset="0"/>
            </a:endParaRPr>
          </a:p>
        </p:txBody>
      </p:sp>
      <p:sp>
        <p:nvSpPr>
          <p:cNvPr id="28" name="Rectangle 27"/>
          <p:cNvSpPr/>
          <p:nvPr/>
        </p:nvSpPr>
        <p:spPr>
          <a:xfrm>
            <a:off x="1426860" y="1246032"/>
            <a:ext cx="150676" cy="902935"/>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chemeClr val="accent1"/>
              </a:solidFill>
            </a:endParaRPr>
          </a:p>
        </p:txBody>
      </p:sp>
      <p:sp>
        <p:nvSpPr>
          <p:cNvPr id="30" name="TextBox 29"/>
          <p:cNvSpPr txBox="1"/>
          <p:nvPr/>
        </p:nvSpPr>
        <p:spPr>
          <a:xfrm>
            <a:off x="1502198" y="5099787"/>
            <a:ext cx="15294161" cy="5016758"/>
          </a:xfrm>
          <a:prstGeom prst="rect">
            <a:avLst/>
          </a:prstGeom>
          <a:noFill/>
        </p:spPr>
        <p:txBody>
          <a:bodyPr wrap="square" rtlCol="0">
            <a:spAutoFit/>
          </a:bodyPr>
          <a:lstStyle/>
          <a:p>
            <a:pPr algn="ctr"/>
            <a:r>
              <a:rPr lang="en-US" sz="3200" dirty="0">
                <a:solidFill>
                  <a:schemeClr val="accent2">
                    <a:lumMod val="75000"/>
                  </a:schemeClr>
                </a:solidFill>
                <a:latin typeface="Calibri" charset="0"/>
                <a:ea typeface="Calibri" charset="0"/>
                <a:cs typeface="Calibri" charset="0"/>
              </a:rPr>
              <a:t>Your new city manager has strongly recommended All-Star Capital Advisors, a firm he worked with in his last position. You have been working for more than 5 years with a trusted, well-established team of financial specialists and have heard that there are some questions surrounding the professional and ethical behaviors of the new firm. </a:t>
            </a:r>
            <a:endParaRPr lang="en-US" sz="3200" dirty="0" smtClean="0">
              <a:solidFill>
                <a:schemeClr val="accent2">
                  <a:lumMod val="75000"/>
                </a:schemeClr>
              </a:solidFill>
              <a:latin typeface="Calibri" charset="0"/>
              <a:ea typeface="Calibri" charset="0"/>
              <a:cs typeface="Calibri" charset="0"/>
            </a:endParaRPr>
          </a:p>
          <a:p>
            <a:pPr algn="ctr"/>
            <a:endParaRPr lang="en-US" sz="3200" dirty="0" smtClean="0">
              <a:solidFill>
                <a:schemeClr val="accent2">
                  <a:lumMod val="75000"/>
                </a:schemeClr>
              </a:solidFill>
              <a:latin typeface="Calibri" charset="0"/>
              <a:ea typeface="Calibri" charset="0"/>
              <a:cs typeface="Calibri" charset="0"/>
            </a:endParaRPr>
          </a:p>
          <a:p>
            <a:pPr algn="ctr"/>
            <a:endParaRPr lang="en-US" sz="3200" dirty="0">
              <a:solidFill>
                <a:schemeClr val="accent2">
                  <a:lumMod val="75000"/>
                </a:schemeClr>
              </a:solidFill>
              <a:latin typeface="Calibri" charset="0"/>
              <a:ea typeface="Calibri" charset="0"/>
              <a:cs typeface="Calibri" charset="0"/>
            </a:endParaRPr>
          </a:p>
          <a:p>
            <a:pPr algn="ctr"/>
            <a:endParaRPr lang="en-US" sz="3200" dirty="0" smtClean="0">
              <a:solidFill>
                <a:schemeClr val="accent2">
                  <a:lumMod val="75000"/>
                </a:schemeClr>
              </a:solidFill>
              <a:latin typeface="Calibri" charset="0"/>
              <a:ea typeface="Calibri" charset="0"/>
              <a:cs typeface="Calibri" charset="0"/>
            </a:endParaRPr>
          </a:p>
          <a:p>
            <a:pPr algn="ctr"/>
            <a:endParaRPr lang="en-US" sz="3200" dirty="0">
              <a:solidFill>
                <a:schemeClr val="accent2">
                  <a:lumMod val="75000"/>
                </a:schemeClr>
              </a:solidFill>
              <a:latin typeface="Calibri" charset="0"/>
              <a:ea typeface="Calibri" charset="0"/>
              <a:cs typeface="Calibri" charset="0"/>
            </a:endParaRPr>
          </a:p>
          <a:p>
            <a:pPr algn="ctr"/>
            <a:endParaRPr lang="en-US" sz="3200" dirty="0" smtClean="0">
              <a:solidFill>
                <a:schemeClr val="accent2">
                  <a:lumMod val="75000"/>
                </a:schemeClr>
              </a:solidFill>
              <a:latin typeface="Calibri" charset="0"/>
              <a:ea typeface="Calibri" charset="0"/>
              <a:cs typeface="Calibri" charset="0"/>
            </a:endParaRPr>
          </a:p>
          <a:p>
            <a:pPr algn="ctr"/>
            <a:r>
              <a:rPr lang="en-US" sz="3200" dirty="0" smtClean="0">
                <a:solidFill>
                  <a:schemeClr val="accent2">
                    <a:lumMod val="75000"/>
                  </a:schemeClr>
                </a:solidFill>
                <a:latin typeface="Calibri" charset="0"/>
                <a:ea typeface="Calibri" charset="0"/>
                <a:cs typeface="Calibri" charset="0"/>
              </a:rPr>
              <a:t>Do </a:t>
            </a:r>
            <a:r>
              <a:rPr lang="en-US" sz="3200" dirty="0">
                <a:solidFill>
                  <a:schemeClr val="accent2">
                    <a:lumMod val="75000"/>
                  </a:schemeClr>
                </a:solidFill>
                <a:latin typeface="Calibri" charset="0"/>
                <a:ea typeface="Calibri" charset="0"/>
                <a:cs typeface="Calibri" charset="0"/>
              </a:rPr>
              <a:t>you raise the issue?</a:t>
            </a:r>
          </a:p>
        </p:txBody>
      </p:sp>
      <p:sp>
        <p:nvSpPr>
          <p:cNvPr id="9" name="Oval 8"/>
          <p:cNvSpPr/>
          <p:nvPr/>
        </p:nvSpPr>
        <p:spPr>
          <a:xfrm>
            <a:off x="8451129" y="2914983"/>
            <a:ext cx="1385741" cy="13855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10" name="Oval 9"/>
          <p:cNvSpPr/>
          <p:nvPr/>
        </p:nvSpPr>
        <p:spPr>
          <a:xfrm>
            <a:off x="8451129" y="7700216"/>
            <a:ext cx="1385741" cy="13855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13" name="Freeform 64"/>
          <p:cNvSpPr>
            <a:spLocks noChangeArrowheads="1"/>
          </p:cNvSpPr>
          <p:nvPr/>
        </p:nvSpPr>
        <p:spPr bwMode="auto">
          <a:xfrm>
            <a:off x="8730059" y="3160328"/>
            <a:ext cx="827880" cy="811480"/>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sp>
        <p:nvSpPr>
          <p:cNvPr id="14" name="TextBox 13"/>
          <p:cNvSpPr txBox="1"/>
          <p:nvPr/>
        </p:nvSpPr>
        <p:spPr>
          <a:xfrm>
            <a:off x="7958004" y="7608166"/>
            <a:ext cx="2371990" cy="1569660"/>
          </a:xfrm>
          <a:prstGeom prst="rect">
            <a:avLst/>
          </a:prstGeom>
          <a:noFill/>
        </p:spPr>
        <p:txBody>
          <a:bodyPr wrap="square" rtlCol="0">
            <a:spAutoFit/>
          </a:bodyPr>
          <a:lstStyle/>
          <a:p>
            <a:pPr algn="ctr"/>
            <a:r>
              <a:rPr lang="en-US" sz="9600" b="1" dirty="0" smtClean="0">
                <a:solidFill>
                  <a:schemeClr val="bg1"/>
                </a:solidFill>
                <a:latin typeface="Calibri" charset="0"/>
                <a:ea typeface="Calibri" charset="0"/>
                <a:cs typeface="Calibri" charset="0"/>
              </a:rPr>
              <a:t>?</a:t>
            </a:r>
            <a:endParaRPr lang="en-US" sz="9600" b="1" dirty="0">
              <a:solidFill>
                <a:schemeClr val="bg1"/>
              </a:solidFill>
              <a:latin typeface="Calibri" charset="0"/>
              <a:ea typeface="Calibri" charset="0"/>
              <a:cs typeface="Calibri" charset="0"/>
            </a:endParaRPr>
          </a:p>
        </p:txBody>
      </p:sp>
    </p:spTree>
    <p:extLst>
      <p:ext uri="{BB962C8B-B14F-4D97-AF65-F5344CB8AC3E}">
        <p14:creationId xmlns:p14="http://schemas.microsoft.com/office/powerpoint/2010/main" val="1604488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1515328" y="3436786"/>
            <a:ext cx="1385741" cy="13855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7" name="TextBox 6"/>
          <p:cNvSpPr txBox="1"/>
          <p:nvPr/>
        </p:nvSpPr>
        <p:spPr>
          <a:xfrm>
            <a:off x="3020049" y="3390619"/>
            <a:ext cx="5880110" cy="2108259"/>
          </a:xfrm>
          <a:prstGeom prst="rect">
            <a:avLst/>
          </a:prstGeom>
          <a:noFill/>
        </p:spPr>
        <p:txBody>
          <a:bodyPr wrap="square" lIns="137149" tIns="68575" rIns="137149" bIns="68575" rtlCol="0">
            <a:spAutoFit/>
          </a:bodyPr>
          <a:lstStyle/>
          <a:p>
            <a:r>
              <a:rPr lang="en-US" sz="3200" dirty="0">
                <a:solidFill>
                  <a:schemeClr val="accent2">
                    <a:lumMod val="75000"/>
                  </a:schemeClr>
                </a:solidFill>
                <a:latin typeface="Calibri" charset="0"/>
                <a:ea typeface="Calibri" charset="0"/>
                <a:cs typeface="Calibri" charset="0"/>
              </a:rPr>
              <a:t>Acceptance of gifts-limits-Know them and be careful of appearances as well</a:t>
            </a:r>
          </a:p>
          <a:p>
            <a:endParaRPr lang="id-ID" sz="3200" b="1" dirty="0">
              <a:solidFill>
                <a:schemeClr val="accent2">
                  <a:lumMod val="75000"/>
                </a:schemeClr>
              </a:solidFill>
              <a:latin typeface="Calibri" charset="0"/>
              <a:ea typeface="Calibri" charset="0"/>
              <a:cs typeface="Calibri" charset="0"/>
            </a:endParaRPr>
          </a:p>
        </p:txBody>
      </p:sp>
      <p:sp>
        <p:nvSpPr>
          <p:cNvPr id="15" name="Oval 14"/>
          <p:cNvSpPr/>
          <p:nvPr/>
        </p:nvSpPr>
        <p:spPr>
          <a:xfrm>
            <a:off x="9912610" y="3417837"/>
            <a:ext cx="1385741" cy="138556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2800" dirty="0">
              <a:latin typeface="Roboto Light"/>
              <a:cs typeface="Roboto Light"/>
            </a:endParaRPr>
          </a:p>
        </p:txBody>
      </p:sp>
      <p:sp>
        <p:nvSpPr>
          <p:cNvPr id="18" name="Rectangle 17"/>
          <p:cNvSpPr/>
          <p:nvPr/>
        </p:nvSpPr>
        <p:spPr>
          <a:xfrm>
            <a:off x="11366560" y="3390619"/>
            <a:ext cx="5335774" cy="2600702"/>
          </a:xfrm>
          <a:prstGeom prst="rect">
            <a:avLst/>
          </a:prstGeom>
        </p:spPr>
        <p:txBody>
          <a:bodyPr wrap="square" lIns="137149" tIns="68575" rIns="137149" bIns="68575">
            <a:spAutoFit/>
          </a:bodyPr>
          <a:lstStyle/>
          <a:p>
            <a:r>
              <a:rPr lang="en-US" sz="3200" b="1" dirty="0">
                <a:solidFill>
                  <a:schemeClr val="accent2">
                    <a:lumMod val="75000"/>
                  </a:schemeClr>
                </a:solidFill>
                <a:latin typeface="Calibri" charset="0"/>
                <a:ea typeface="Calibri" charset="0"/>
                <a:cs typeface="Calibri" charset="0"/>
              </a:rPr>
              <a:t>Privacy </a:t>
            </a:r>
            <a:r>
              <a:rPr lang="en-US" sz="3200" b="1" dirty="0" smtClean="0">
                <a:solidFill>
                  <a:schemeClr val="accent2">
                    <a:lumMod val="75000"/>
                  </a:schemeClr>
                </a:solidFill>
                <a:latin typeface="Calibri" charset="0"/>
                <a:ea typeface="Calibri" charset="0"/>
                <a:cs typeface="Calibri" charset="0"/>
              </a:rPr>
              <a:t>Act:</a:t>
            </a:r>
            <a:r>
              <a:rPr lang="en-US" sz="3200" dirty="0" smtClean="0">
                <a:solidFill>
                  <a:schemeClr val="accent2">
                    <a:lumMod val="75000"/>
                  </a:schemeClr>
                </a:solidFill>
                <a:latin typeface="Calibri" charset="0"/>
                <a:ea typeface="Calibri" charset="0"/>
                <a:cs typeface="Calibri" charset="0"/>
              </a:rPr>
              <a:t> unauthorized </a:t>
            </a:r>
            <a:r>
              <a:rPr lang="en-US" sz="3200" dirty="0">
                <a:solidFill>
                  <a:schemeClr val="accent2">
                    <a:lumMod val="75000"/>
                  </a:schemeClr>
                </a:solidFill>
                <a:latin typeface="Calibri" charset="0"/>
                <a:ea typeface="Calibri" charset="0"/>
                <a:cs typeface="Calibri" charset="0"/>
              </a:rPr>
              <a:t>disclosure of information related to your work that has not been cleared through the chain of command</a:t>
            </a:r>
          </a:p>
        </p:txBody>
      </p:sp>
      <p:sp>
        <p:nvSpPr>
          <p:cNvPr id="24" name="Oval 23"/>
          <p:cNvSpPr/>
          <p:nvPr/>
        </p:nvSpPr>
        <p:spPr>
          <a:xfrm>
            <a:off x="9980819" y="7835090"/>
            <a:ext cx="1385741" cy="13855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600" dirty="0">
              <a:latin typeface="Roboto Light"/>
              <a:cs typeface="Roboto Light"/>
            </a:endParaRPr>
          </a:p>
        </p:txBody>
      </p:sp>
      <p:sp>
        <p:nvSpPr>
          <p:cNvPr id="26" name="Rectangle 25"/>
          <p:cNvSpPr/>
          <p:nvPr/>
        </p:nvSpPr>
        <p:spPr>
          <a:xfrm>
            <a:off x="11409901" y="7743723"/>
            <a:ext cx="5338897" cy="1615817"/>
          </a:xfrm>
          <a:prstGeom prst="rect">
            <a:avLst/>
          </a:prstGeom>
        </p:spPr>
        <p:txBody>
          <a:bodyPr wrap="square" lIns="137149" tIns="68575" rIns="137149" bIns="68575">
            <a:spAutoFit/>
          </a:bodyPr>
          <a:lstStyle/>
          <a:p>
            <a:r>
              <a:rPr lang="en-US" sz="3200" b="1" dirty="0">
                <a:solidFill>
                  <a:schemeClr val="accent2">
                    <a:lumMod val="75000"/>
                  </a:schemeClr>
                </a:solidFill>
                <a:latin typeface="Calibri" charset="0"/>
                <a:ea typeface="Calibri" charset="0"/>
                <a:cs typeface="Calibri" charset="0"/>
              </a:rPr>
              <a:t>Post Employment Violations:</a:t>
            </a:r>
            <a:r>
              <a:rPr lang="en-US" sz="3200" dirty="0">
                <a:solidFill>
                  <a:schemeClr val="accent2">
                    <a:lumMod val="75000"/>
                  </a:schemeClr>
                </a:solidFill>
                <a:latin typeface="Calibri" charset="0"/>
                <a:ea typeface="Calibri" charset="0"/>
                <a:cs typeface="Calibri" charset="0"/>
              </a:rPr>
              <a:t>  </a:t>
            </a:r>
            <a:r>
              <a:rPr lang="en-US" sz="3200" dirty="0" smtClean="0">
                <a:solidFill>
                  <a:schemeClr val="accent2">
                    <a:lumMod val="75000"/>
                  </a:schemeClr>
                </a:solidFill>
                <a:latin typeface="Calibri" charset="0"/>
                <a:ea typeface="Calibri" charset="0"/>
                <a:cs typeface="Calibri" charset="0"/>
              </a:rPr>
              <a:t>please </a:t>
            </a:r>
            <a:r>
              <a:rPr lang="en-US" sz="3200" dirty="0">
                <a:solidFill>
                  <a:schemeClr val="accent2">
                    <a:lumMod val="75000"/>
                  </a:schemeClr>
                </a:solidFill>
                <a:latin typeface="Calibri" charset="0"/>
                <a:ea typeface="Calibri" charset="0"/>
                <a:cs typeface="Calibri" charset="0"/>
              </a:rPr>
              <a:t>check with OGE or your agency</a:t>
            </a:r>
            <a:r>
              <a:rPr lang="ja-JP" altLang="en-US" sz="3200" dirty="0">
                <a:solidFill>
                  <a:schemeClr val="accent2">
                    <a:lumMod val="75000"/>
                  </a:schemeClr>
                </a:solidFill>
                <a:latin typeface="Calibri" charset="0"/>
                <a:ea typeface="Calibri" charset="0"/>
                <a:cs typeface="Calibri" charset="0"/>
              </a:rPr>
              <a:t>’</a:t>
            </a:r>
            <a:r>
              <a:rPr lang="en-US" sz="3200" dirty="0">
                <a:solidFill>
                  <a:schemeClr val="accent2">
                    <a:lumMod val="75000"/>
                  </a:schemeClr>
                </a:solidFill>
                <a:latin typeface="Calibri" charset="0"/>
                <a:ea typeface="Calibri" charset="0"/>
                <a:cs typeface="Calibri" charset="0"/>
              </a:rPr>
              <a:t>s ethics office.</a:t>
            </a:r>
          </a:p>
        </p:txBody>
      </p:sp>
      <p:sp>
        <p:nvSpPr>
          <p:cNvPr id="30" name="Freeform 24"/>
          <p:cNvSpPr>
            <a:spLocks noChangeArrowheads="1"/>
          </p:cNvSpPr>
          <p:nvPr/>
        </p:nvSpPr>
        <p:spPr bwMode="auto">
          <a:xfrm>
            <a:off x="10209570" y="3756213"/>
            <a:ext cx="791820" cy="630656"/>
          </a:xfrm>
          <a:custGeom>
            <a:avLst/>
            <a:gdLst>
              <a:gd name="T0" fmla="*/ 248 w 497"/>
              <a:gd name="T1" fmla="*/ 150 h 399"/>
              <a:gd name="T2" fmla="*/ 248 w 497"/>
              <a:gd name="T3" fmla="*/ 150 h 399"/>
              <a:gd name="T4" fmla="*/ 177 w 497"/>
              <a:gd name="T5" fmla="*/ 221 h 399"/>
              <a:gd name="T6" fmla="*/ 248 w 497"/>
              <a:gd name="T7" fmla="*/ 292 h 399"/>
              <a:gd name="T8" fmla="*/ 319 w 497"/>
              <a:gd name="T9" fmla="*/ 221 h 399"/>
              <a:gd name="T10" fmla="*/ 248 w 497"/>
              <a:gd name="T11" fmla="*/ 150 h 399"/>
              <a:gd name="T12" fmla="*/ 442 w 497"/>
              <a:gd name="T13" fmla="*/ 70 h 399"/>
              <a:gd name="T14" fmla="*/ 442 w 497"/>
              <a:gd name="T15" fmla="*/ 70 h 399"/>
              <a:gd name="T16" fmla="*/ 389 w 497"/>
              <a:gd name="T17" fmla="*/ 70 h 399"/>
              <a:gd name="T18" fmla="*/ 363 w 497"/>
              <a:gd name="T19" fmla="*/ 61 h 399"/>
              <a:gd name="T20" fmla="*/ 354 w 497"/>
              <a:gd name="T21" fmla="*/ 8 h 399"/>
              <a:gd name="T22" fmla="*/ 327 w 497"/>
              <a:gd name="T23" fmla="*/ 0 h 399"/>
              <a:gd name="T24" fmla="*/ 159 w 497"/>
              <a:gd name="T25" fmla="*/ 0 h 399"/>
              <a:gd name="T26" fmla="*/ 142 w 497"/>
              <a:gd name="T27" fmla="*/ 8 h 399"/>
              <a:gd name="T28" fmla="*/ 123 w 497"/>
              <a:gd name="T29" fmla="*/ 61 h 399"/>
              <a:gd name="T30" fmla="*/ 106 w 497"/>
              <a:gd name="T31" fmla="*/ 70 h 399"/>
              <a:gd name="T32" fmla="*/ 53 w 497"/>
              <a:gd name="T33" fmla="*/ 70 h 399"/>
              <a:gd name="T34" fmla="*/ 0 w 497"/>
              <a:gd name="T35" fmla="*/ 123 h 399"/>
              <a:gd name="T36" fmla="*/ 0 w 497"/>
              <a:gd name="T37" fmla="*/ 345 h 399"/>
              <a:gd name="T38" fmla="*/ 53 w 497"/>
              <a:gd name="T39" fmla="*/ 398 h 399"/>
              <a:gd name="T40" fmla="*/ 442 w 497"/>
              <a:gd name="T41" fmla="*/ 398 h 399"/>
              <a:gd name="T42" fmla="*/ 496 w 497"/>
              <a:gd name="T43" fmla="*/ 345 h 399"/>
              <a:gd name="T44" fmla="*/ 496 w 497"/>
              <a:gd name="T45" fmla="*/ 123 h 399"/>
              <a:gd name="T46" fmla="*/ 442 w 497"/>
              <a:gd name="T47" fmla="*/ 70 h 399"/>
              <a:gd name="T48" fmla="*/ 248 w 497"/>
              <a:gd name="T49" fmla="*/ 345 h 399"/>
              <a:gd name="T50" fmla="*/ 248 w 497"/>
              <a:gd name="T51" fmla="*/ 345 h 399"/>
              <a:gd name="T52" fmla="*/ 123 w 497"/>
              <a:gd name="T53" fmla="*/ 221 h 399"/>
              <a:gd name="T54" fmla="*/ 248 w 497"/>
              <a:gd name="T55" fmla="*/ 97 h 399"/>
              <a:gd name="T56" fmla="*/ 372 w 497"/>
              <a:gd name="T57" fmla="*/ 221 h 399"/>
              <a:gd name="T58" fmla="*/ 248 w 497"/>
              <a:gd name="T59" fmla="*/ 345 h 399"/>
              <a:gd name="T60" fmla="*/ 425 w 497"/>
              <a:gd name="T61" fmla="*/ 159 h 399"/>
              <a:gd name="T62" fmla="*/ 425 w 497"/>
              <a:gd name="T63" fmla="*/ 159 h 399"/>
              <a:gd name="T64" fmla="*/ 407 w 497"/>
              <a:gd name="T65" fmla="*/ 141 h 399"/>
              <a:gd name="T66" fmla="*/ 425 w 497"/>
              <a:gd name="T67" fmla="*/ 123 h 399"/>
              <a:gd name="T68" fmla="*/ 442 w 497"/>
              <a:gd name="T69" fmla="*/ 141 h 399"/>
              <a:gd name="T70" fmla="*/ 425 w 497"/>
              <a:gd name="T71" fmla="*/ 15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99">
                <a:moveTo>
                  <a:pt x="248" y="150"/>
                </a:moveTo>
                <a:lnTo>
                  <a:pt x="248" y="150"/>
                </a:lnTo>
                <a:cubicBezTo>
                  <a:pt x="203" y="150"/>
                  <a:pt x="177" y="176"/>
                  <a:pt x="177" y="221"/>
                </a:cubicBezTo>
                <a:cubicBezTo>
                  <a:pt x="177" y="266"/>
                  <a:pt x="203" y="292"/>
                  <a:pt x="248" y="292"/>
                </a:cubicBezTo>
                <a:cubicBezTo>
                  <a:pt x="292" y="292"/>
                  <a:pt x="319" y="266"/>
                  <a:pt x="319" y="221"/>
                </a:cubicBezTo>
                <a:cubicBezTo>
                  <a:pt x="319" y="176"/>
                  <a:pt x="292" y="150"/>
                  <a:pt x="248" y="150"/>
                </a:cubicBezTo>
                <a:close/>
                <a:moveTo>
                  <a:pt x="442" y="70"/>
                </a:moveTo>
                <a:lnTo>
                  <a:pt x="442" y="70"/>
                </a:lnTo>
                <a:cubicBezTo>
                  <a:pt x="389" y="70"/>
                  <a:pt x="389" y="70"/>
                  <a:pt x="389" y="70"/>
                </a:cubicBezTo>
                <a:cubicBezTo>
                  <a:pt x="380" y="70"/>
                  <a:pt x="372" y="70"/>
                  <a:pt x="363" y="61"/>
                </a:cubicBezTo>
                <a:cubicBezTo>
                  <a:pt x="354" y="8"/>
                  <a:pt x="354" y="8"/>
                  <a:pt x="354" y="8"/>
                </a:cubicBezTo>
                <a:cubicBezTo>
                  <a:pt x="345" y="8"/>
                  <a:pt x="336" y="0"/>
                  <a:pt x="327" y="0"/>
                </a:cubicBezTo>
                <a:cubicBezTo>
                  <a:pt x="159" y="0"/>
                  <a:pt x="159" y="0"/>
                  <a:pt x="159" y="0"/>
                </a:cubicBezTo>
                <a:cubicBezTo>
                  <a:pt x="159" y="0"/>
                  <a:pt x="150" y="8"/>
                  <a:pt x="142" y="8"/>
                </a:cubicBezTo>
                <a:cubicBezTo>
                  <a:pt x="123" y="61"/>
                  <a:pt x="123" y="61"/>
                  <a:pt x="123" y="61"/>
                </a:cubicBezTo>
                <a:cubicBezTo>
                  <a:pt x="123" y="70"/>
                  <a:pt x="115" y="70"/>
                  <a:pt x="106" y="70"/>
                </a:cubicBezTo>
                <a:cubicBezTo>
                  <a:pt x="53" y="70"/>
                  <a:pt x="53" y="70"/>
                  <a:pt x="53" y="70"/>
                </a:cubicBezTo>
                <a:cubicBezTo>
                  <a:pt x="17" y="70"/>
                  <a:pt x="0" y="97"/>
                  <a:pt x="0" y="123"/>
                </a:cubicBezTo>
                <a:cubicBezTo>
                  <a:pt x="0" y="345"/>
                  <a:pt x="0" y="345"/>
                  <a:pt x="0" y="345"/>
                </a:cubicBezTo>
                <a:cubicBezTo>
                  <a:pt x="0" y="372"/>
                  <a:pt x="17" y="398"/>
                  <a:pt x="53" y="398"/>
                </a:cubicBezTo>
                <a:cubicBezTo>
                  <a:pt x="442" y="398"/>
                  <a:pt x="442" y="398"/>
                  <a:pt x="442" y="398"/>
                </a:cubicBezTo>
                <a:cubicBezTo>
                  <a:pt x="470" y="398"/>
                  <a:pt x="496" y="372"/>
                  <a:pt x="496" y="345"/>
                </a:cubicBezTo>
                <a:cubicBezTo>
                  <a:pt x="496" y="123"/>
                  <a:pt x="496" y="123"/>
                  <a:pt x="496" y="123"/>
                </a:cubicBezTo>
                <a:cubicBezTo>
                  <a:pt x="496" y="97"/>
                  <a:pt x="470" y="70"/>
                  <a:pt x="442" y="70"/>
                </a:cubicBezTo>
                <a:close/>
                <a:moveTo>
                  <a:pt x="248" y="345"/>
                </a:moveTo>
                <a:lnTo>
                  <a:pt x="248" y="345"/>
                </a:lnTo>
                <a:cubicBezTo>
                  <a:pt x="177" y="345"/>
                  <a:pt x="123" y="292"/>
                  <a:pt x="123" y="221"/>
                </a:cubicBezTo>
                <a:cubicBezTo>
                  <a:pt x="123" y="150"/>
                  <a:pt x="177" y="97"/>
                  <a:pt x="248" y="97"/>
                </a:cubicBezTo>
                <a:cubicBezTo>
                  <a:pt x="319" y="97"/>
                  <a:pt x="372" y="150"/>
                  <a:pt x="372" y="221"/>
                </a:cubicBezTo>
                <a:cubicBezTo>
                  <a:pt x="372" y="292"/>
                  <a:pt x="319" y="345"/>
                  <a:pt x="248" y="345"/>
                </a:cubicBezTo>
                <a:close/>
                <a:moveTo>
                  <a:pt x="425" y="159"/>
                </a:moveTo>
                <a:lnTo>
                  <a:pt x="425" y="159"/>
                </a:lnTo>
                <a:cubicBezTo>
                  <a:pt x="416" y="159"/>
                  <a:pt x="407" y="150"/>
                  <a:pt x="407" y="141"/>
                </a:cubicBezTo>
                <a:cubicBezTo>
                  <a:pt x="407" y="132"/>
                  <a:pt x="416" y="123"/>
                  <a:pt x="425" y="123"/>
                </a:cubicBezTo>
                <a:cubicBezTo>
                  <a:pt x="433" y="123"/>
                  <a:pt x="442" y="132"/>
                  <a:pt x="442" y="141"/>
                </a:cubicBezTo>
                <a:cubicBezTo>
                  <a:pt x="442" y="150"/>
                  <a:pt x="433" y="159"/>
                  <a:pt x="425" y="159"/>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3600" dirty="0"/>
          </a:p>
        </p:txBody>
      </p:sp>
      <p:grpSp>
        <p:nvGrpSpPr>
          <p:cNvPr id="2" name="Group 1"/>
          <p:cNvGrpSpPr/>
          <p:nvPr/>
        </p:nvGrpSpPr>
        <p:grpSpPr>
          <a:xfrm>
            <a:off x="1528907" y="5528996"/>
            <a:ext cx="6613533" cy="1431726"/>
            <a:chOff x="1643846" y="6704229"/>
            <a:chExt cx="6613533" cy="1431726"/>
          </a:xfrm>
        </p:grpSpPr>
        <p:sp>
          <p:nvSpPr>
            <p:cNvPr id="20" name="Oval 19"/>
            <p:cNvSpPr/>
            <p:nvPr/>
          </p:nvSpPr>
          <p:spPr>
            <a:xfrm>
              <a:off x="1643846" y="6750395"/>
              <a:ext cx="1385741" cy="13855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3200" dirty="0">
                <a:solidFill>
                  <a:schemeClr val="accent2">
                    <a:lumMod val="75000"/>
                  </a:schemeClr>
                </a:solidFill>
                <a:latin typeface="Calibri" charset="0"/>
                <a:ea typeface="Calibri" charset="0"/>
                <a:cs typeface="Calibri" charset="0"/>
              </a:endParaRPr>
            </a:p>
          </p:txBody>
        </p:sp>
        <p:sp>
          <p:nvSpPr>
            <p:cNvPr id="21" name="TextBox 20"/>
            <p:cNvSpPr txBox="1"/>
            <p:nvPr/>
          </p:nvSpPr>
          <p:spPr>
            <a:xfrm>
              <a:off x="3148566" y="6704229"/>
              <a:ext cx="277041" cy="630932"/>
            </a:xfrm>
            <a:prstGeom prst="rect">
              <a:avLst/>
            </a:prstGeom>
            <a:noFill/>
          </p:spPr>
          <p:txBody>
            <a:bodyPr wrap="none" lIns="137149" tIns="68575" rIns="137149" bIns="68575" rtlCol="0">
              <a:spAutoFit/>
            </a:bodyPr>
            <a:lstStyle/>
            <a:p>
              <a:endParaRPr lang="id-ID" sz="3200" b="1" dirty="0">
                <a:solidFill>
                  <a:schemeClr val="accent2">
                    <a:lumMod val="75000"/>
                  </a:schemeClr>
                </a:solidFill>
                <a:latin typeface="Calibri" charset="0"/>
                <a:ea typeface="Calibri" charset="0"/>
                <a:cs typeface="Calibri" charset="0"/>
              </a:endParaRPr>
            </a:p>
          </p:txBody>
        </p:sp>
        <p:sp>
          <p:nvSpPr>
            <p:cNvPr id="22" name="Rectangle 21"/>
            <p:cNvSpPr/>
            <p:nvPr/>
          </p:nvSpPr>
          <p:spPr>
            <a:xfrm>
              <a:off x="3134988" y="6750395"/>
              <a:ext cx="5122391" cy="1123374"/>
            </a:xfrm>
            <a:prstGeom prst="rect">
              <a:avLst/>
            </a:prstGeom>
          </p:spPr>
          <p:txBody>
            <a:bodyPr wrap="square" lIns="137149" tIns="68575" rIns="137149" bIns="68575">
              <a:spAutoFit/>
            </a:bodyPr>
            <a:lstStyle/>
            <a:p>
              <a:r>
                <a:rPr lang="en-US" sz="3200" dirty="0" smtClean="0">
                  <a:solidFill>
                    <a:schemeClr val="accent2">
                      <a:lumMod val="75000"/>
                    </a:schemeClr>
                  </a:solidFill>
                  <a:latin typeface="Calibri" charset="0"/>
                  <a:ea typeface="Calibri" charset="0"/>
                  <a:cs typeface="Calibri" charset="0"/>
                </a:rPr>
                <a:t>Misuse of government property</a:t>
              </a:r>
              <a:endParaRPr lang="en-US" sz="3200" dirty="0">
                <a:solidFill>
                  <a:schemeClr val="accent2">
                    <a:lumMod val="75000"/>
                  </a:schemeClr>
                </a:solidFill>
                <a:latin typeface="Calibri" charset="0"/>
                <a:ea typeface="Calibri" charset="0"/>
                <a:cs typeface="Calibri" charset="0"/>
              </a:endParaRPr>
            </a:p>
          </p:txBody>
        </p:sp>
        <p:sp>
          <p:nvSpPr>
            <p:cNvPr id="32" name="AutoShape 52"/>
            <p:cNvSpPr>
              <a:spLocks/>
            </p:cNvSpPr>
            <p:nvPr/>
          </p:nvSpPr>
          <p:spPr bwMode="auto">
            <a:xfrm>
              <a:off x="2004800" y="7100425"/>
              <a:ext cx="657980" cy="6555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14020"/>
                  </a:moveTo>
                  <a:cubicBezTo>
                    <a:pt x="20951" y="14020"/>
                    <a:pt x="21161" y="14125"/>
                    <a:pt x="21335" y="14334"/>
                  </a:cubicBezTo>
                  <a:cubicBezTo>
                    <a:pt x="21511" y="14548"/>
                    <a:pt x="21599" y="14810"/>
                    <a:pt x="21599" y="15115"/>
                  </a:cubicBezTo>
                  <a:lnTo>
                    <a:pt x="21599" y="20504"/>
                  </a:lnTo>
                  <a:cubicBezTo>
                    <a:pt x="21599"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1" y="20815"/>
                    <a:pt x="7651" y="20504"/>
                  </a:cubicBezTo>
                  <a:lnTo>
                    <a:pt x="7651" y="15115"/>
                  </a:lnTo>
                  <a:cubicBezTo>
                    <a:pt x="7651"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8"/>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8"/>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chemeClr val="bg1"/>
            </a:solidFill>
            <a:ln>
              <a:noFill/>
            </a:ln>
            <a:effectLst/>
            <a:extLst/>
          </p:spPr>
          <p:txBody>
            <a:bodyPr lIns="76174" tIns="76174" rIns="76174" bIns="76174" anchor="ctr"/>
            <a:lstStyle/>
            <a:p>
              <a:pPr defTabSz="685555">
                <a:defRPr/>
              </a:pPr>
              <a:endParaRPr lang="es-ES" sz="3200" dirty="0">
                <a:solidFill>
                  <a:schemeClr val="accent2">
                    <a:lumMod val="75000"/>
                  </a:schemeClr>
                </a:solidFill>
                <a:effectLst>
                  <a:outerShdw blurRad="38100" dist="38100" dir="2700000" algn="tl">
                    <a:srgbClr val="000000"/>
                  </a:outerShdw>
                </a:effectLst>
                <a:latin typeface="Calibri" charset="0"/>
                <a:ea typeface="Calibri" charset="0"/>
                <a:cs typeface="Calibri" charset="0"/>
                <a:sym typeface="Gill Sans" charset="0"/>
              </a:endParaRPr>
            </a:p>
          </p:txBody>
        </p:sp>
      </p:grpSp>
      <p:sp>
        <p:nvSpPr>
          <p:cNvPr id="33" name="Freeform 97"/>
          <p:cNvSpPr>
            <a:spLocks noChangeArrowheads="1"/>
          </p:cNvSpPr>
          <p:nvPr/>
        </p:nvSpPr>
        <p:spPr bwMode="auto">
          <a:xfrm>
            <a:off x="10299450" y="8107955"/>
            <a:ext cx="791820" cy="747675"/>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a:extLst/>
        </p:spPr>
        <p:txBody>
          <a:bodyPr wrap="none" anchor="ctr"/>
          <a:lstStyle/>
          <a:p>
            <a:endParaRPr lang="en-US" sz="3600" dirty="0">
              <a:solidFill>
                <a:srgbClr val="445469"/>
              </a:solidFill>
            </a:endParaRPr>
          </a:p>
        </p:txBody>
      </p:sp>
      <p:sp>
        <p:nvSpPr>
          <p:cNvPr id="23" name="Oval 22"/>
          <p:cNvSpPr/>
          <p:nvPr/>
        </p:nvSpPr>
        <p:spPr>
          <a:xfrm>
            <a:off x="1483312" y="7835090"/>
            <a:ext cx="1385741" cy="13855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37149" tIns="68575" rIns="137149" bIns="68575" rtlCol="0" anchor="ctr"/>
          <a:lstStyle/>
          <a:p>
            <a:pPr algn="ctr"/>
            <a:endParaRPr lang="id-ID" sz="2800" dirty="0">
              <a:latin typeface="Roboto Light"/>
              <a:cs typeface="Roboto Light"/>
            </a:endParaRPr>
          </a:p>
        </p:txBody>
      </p:sp>
      <p:sp>
        <p:nvSpPr>
          <p:cNvPr id="28" name="Rectangle 27"/>
          <p:cNvSpPr/>
          <p:nvPr/>
        </p:nvSpPr>
        <p:spPr>
          <a:xfrm>
            <a:off x="3051288" y="7820944"/>
            <a:ext cx="5848871" cy="3093144"/>
          </a:xfrm>
          <a:prstGeom prst="rect">
            <a:avLst/>
          </a:prstGeom>
        </p:spPr>
        <p:txBody>
          <a:bodyPr wrap="square" lIns="137149" tIns="68575" rIns="137149" bIns="68575">
            <a:spAutoFit/>
          </a:bodyPr>
          <a:lstStyle/>
          <a:p>
            <a:r>
              <a:rPr lang="en-US" sz="3200" b="1" dirty="0" smtClean="0">
                <a:solidFill>
                  <a:schemeClr val="accent2">
                    <a:lumMod val="75000"/>
                  </a:schemeClr>
                </a:solidFill>
                <a:latin typeface="Calibri" charset="0"/>
                <a:ea typeface="Calibri" charset="0"/>
                <a:cs typeface="Calibri" charset="0"/>
              </a:rPr>
              <a:t>Hatch Act: </a:t>
            </a:r>
            <a:r>
              <a:rPr lang="en-US" sz="3200" dirty="0">
                <a:solidFill>
                  <a:schemeClr val="accent2">
                    <a:lumMod val="75000"/>
                  </a:schemeClr>
                </a:solidFill>
                <a:latin typeface="Calibri" charset="0"/>
                <a:ea typeface="Calibri" charset="0"/>
                <a:cs typeface="Calibri" charset="0"/>
              </a:rPr>
              <a:t>prohibition of federal employees from engaging in partisan political activity at any level of government (this applies to </a:t>
            </a:r>
            <a:r>
              <a:rPr lang="en-US" sz="3200" dirty="0" smtClean="0">
                <a:solidFill>
                  <a:schemeClr val="accent2">
                    <a:lumMod val="75000"/>
                  </a:schemeClr>
                </a:solidFill>
                <a:latin typeface="Calibri" charset="0"/>
                <a:ea typeface="Calibri" charset="0"/>
                <a:cs typeface="Calibri" charset="0"/>
              </a:rPr>
              <a:t>state </a:t>
            </a:r>
            <a:r>
              <a:rPr lang="en-US" sz="3200" dirty="0">
                <a:solidFill>
                  <a:schemeClr val="accent2">
                    <a:lumMod val="75000"/>
                  </a:schemeClr>
                </a:solidFill>
                <a:latin typeface="Calibri" charset="0"/>
                <a:ea typeface="Calibri" charset="0"/>
                <a:cs typeface="Calibri" charset="0"/>
              </a:rPr>
              <a:t>and </a:t>
            </a:r>
            <a:r>
              <a:rPr lang="en-US" sz="3200" dirty="0" smtClean="0">
                <a:solidFill>
                  <a:schemeClr val="accent2">
                    <a:lumMod val="75000"/>
                  </a:schemeClr>
                </a:solidFill>
                <a:latin typeface="Calibri" charset="0"/>
                <a:ea typeface="Calibri" charset="0"/>
                <a:cs typeface="Calibri" charset="0"/>
              </a:rPr>
              <a:t>local </a:t>
            </a:r>
            <a:r>
              <a:rPr lang="en-US" sz="3200" dirty="0">
                <a:solidFill>
                  <a:schemeClr val="accent2">
                    <a:lumMod val="75000"/>
                  </a:schemeClr>
                </a:solidFill>
                <a:latin typeface="Calibri" charset="0"/>
                <a:ea typeface="Calibri" charset="0"/>
                <a:cs typeface="Calibri" charset="0"/>
              </a:rPr>
              <a:t>offices too).</a:t>
            </a:r>
          </a:p>
          <a:p>
            <a:endParaRPr lang="en-US" sz="3200" dirty="0">
              <a:solidFill>
                <a:schemeClr val="accent2">
                  <a:lumMod val="75000"/>
                </a:schemeClr>
              </a:solidFill>
              <a:latin typeface="Calibri" charset="0"/>
              <a:ea typeface="Calibri" charset="0"/>
              <a:cs typeface="Calibri" charset="0"/>
            </a:endParaRPr>
          </a:p>
        </p:txBody>
      </p:sp>
      <p:sp>
        <p:nvSpPr>
          <p:cNvPr id="10" name="Text Placeholder 9"/>
          <p:cNvSpPr>
            <a:spLocks noGrp="1"/>
          </p:cNvSpPr>
          <p:nvPr>
            <p:ph type="body" sz="quarter" idx="13"/>
          </p:nvPr>
        </p:nvSpPr>
        <p:spPr/>
        <p:txBody>
          <a:bodyPr>
            <a:normAutofit fontScale="92500" lnSpcReduction="10000"/>
          </a:bodyPr>
          <a:lstStyle/>
          <a:p>
            <a:r>
              <a:rPr lang="en-US" dirty="0" smtClean="0"/>
              <a:t>FURTHER REAL ETHICAL PROBLEMS</a:t>
            </a:r>
            <a:endParaRPr lang="en-US" dirty="0"/>
          </a:p>
        </p:txBody>
      </p:sp>
      <p:sp>
        <p:nvSpPr>
          <p:cNvPr id="29" name="Freeform 17"/>
          <p:cNvSpPr>
            <a:spLocks noChangeAspect="1" noChangeArrowheads="1"/>
          </p:cNvSpPr>
          <p:nvPr/>
        </p:nvSpPr>
        <p:spPr bwMode="auto">
          <a:xfrm>
            <a:off x="1899645" y="3673458"/>
            <a:ext cx="553072" cy="771290"/>
          </a:xfrm>
          <a:custGeom>
            <a:avLst/>
            <a:gdLst>
              <a:gd name="T0" fmla="*/ 326 w 503"/>
              <a:gd name="T1" fmla="*/ 142 h 703"/>
              <a:gd name="T2" fmla="*/ 168 w 503"/>
              <a:gd name="T3" fmla="*/ 142 h 703"/>
              <a:gd name="T4" fmla="*/ 168 w 503"/>
              <a:gd name="T5" fmla="*/ 134 h 703"/>
              <a:gd name="T6" fmla="*/ 184 w 503"/>
              <a:gd name="T7" fmla="*/ 125 h 703"/>
              <a:gd name="T8" fmla="*/ 310 w 503"/>
              <a:gd name="T9" fmla="*/ 125 h 703"/>
              <a:gd name="T10" fmla="*/ 343 w 503"/>
              <a:gd name="T11" fmla="*/ 0 h 703"/>
              <a:gd name="T12" fmla="*/ 151 w 503"/>
              <a:gd name="T13" fmla="*/ 0 h 703"/>
              <a:gd name="T14" fmla="*/ 176 w 503"/>
              <a:gd name="T15" fmla="*/ 125 h 703"/>
              <a:gd name="T16" fmla="*/ 67 w 503"/>
              <a:gd name="T17" fmla="*/ 67 h 703"/>
              <a:gd name="T18" fmla="*/ 75 w 503"/>
              <a:gd name="T19" fmla="*/ 84 h 703"/>
              <a:gd name="T20" fmla="*/ 168 w 503"/>
              <a:gd name="T21" fmla="*/ 134 h 703"/>
              <a:gd name="T22" fmla="*/ 92 w 503"/>
              <a:gd name="T23" fmla="*/ 134 h 703"/>
              <a:gd name="T24" fmla="*/ 84 w 503"/>
              <a:gd name="T25" fmla="*/ 142 h 703"/>
              <a:gd name="T26" fmla="*/ 126 w 503"/>
              <a:gd name="T27" fmla="*/ 159 h 703"/>
              <a:gd name="T28" fmla="*/ 151 w 503"/>
              <a:gd name="T29" fmla="*/ 151 h 703"/>
              <a:gd name="T30" fmla="*/ 0 w 503"/>
              <a:gd name="T31" fmla="*/ 460 h 703"/>
              <a:gd name="T32" fmla="*/ 251 w 503"/>
              <a:gd name="T33" fmla="*/ 702 h 703"/>
              <a:gd name="T34" fmla="*/ 502 w 503"/>
              <a:gd name="T35" fmla="*/ 452 h 703"/>
              <a:gd name="T36" fmla="*/ 326 w 503"/>
              <a:gd name="T37" fmla="*/ 142 h 703"/>
              <a:gd name="T38" fmla="*/ 318 w 503"/>
              <a:gd name="T39" fmla="*/ 535 h 703"/>
              <a:gd name="T40" fmla="*/ 276 w 503"/>
              <a:gd name="T41" fmla="*/ 560 h 703"/>
              <a:gd name="T42" fmla="*/ 276 w 503"/>
              <a:gd name="T43" fmla="*/ 602 h 703"/>
              <a:gd name="T44" fmla="*/ 234 w 503"/>
              <a:gd name="T45" fmla="*/ 602 h 703"/>
              <a:gd name="T46" fmla="*/ 226 w 503"/>
              <a:gd name="T47" fmla="*/ 560 h 703"/>
              <a:gd name="T48" fmla="*/ 176 w 503"/>
              <a:gd name="T49" fmla="*/ 535 h 703"/>
              <a:gd name="T50" fmla="*/ 151 w 503"/>
              <a:gd name="T51" fmla="*/ 485 h 703"/>
              <a:gd name="T52" fmla="*/ 151 w 503"/>
              <a:gd name="T53" fmla="*/ 468 h 703"/>
              <a:gd name="T54" fmla="*/ 193 w 503"/>
              <a:gd name="T55" fmla="*/ 468 h 703"/>
              <a:gd name="T56" fmla="*/ 193 w 503"/>
              <a:gd name="T57" fmla="*/ 476 h 703"/>
              <a:gd name="T58" fmla="*/ 209 w 503"/>
              <a:gd name="T59" fmla="*/ 510 h 703"/>
              <a:gd name="T60" fmla="*/ 251 w 503"/>
              <a:gd name="T61" fmla="*/ 527 h 703"/>
              <a:gd name="T62" fmla="*/ 293 w 503"/>
              <a:gd name="T63" fmla="*/ 510 h 703"/>
              <a:gd name="T64" fmla="*/ 310 w 503"/>
              <a:gd name="T65" fmla="*/ 476 h 703"/>
              <a:gd name="T66" fmla="*/ 293 w 503"/>
              <a:gd name="T67" fmla="*/ 443 h 703"/>
              <a:gd name="T68" fmla="*/ 243 w 503"/>
              <a:gd name="T69" fmla="*/ 426 h 703"/>
              <a:gd name="T70" fmla="*/ 184 w 503"/>
              <a:gd name="T71" fmla="*/ 393 h 703"/>
              <a:gd name="T72" fmla="*/ 159 w 503"/>
              <a:gd name="T73" fmla="*/ 351 h 703"/>
              <a:gd name="T74" fmla="*/ 184 w 503"/>
              <a:gd name="T75" fmla="*/ 293 h 703"/>
              <a:gd name="T76" fmla="*/ 226 w 503"/>
              <a:gd name="T77" fmla="*/ 276 h 703"/>
              <a:gd name="T78" fmla="*/ 226 w 503"/>
              <a:gd name="T79" fmla="*/ 234 h 703"/>
              <a:gd name="T80" fmla="*/ 268 w 503"/>
              <a:gd name="T81" fmla="*/ 234 h 703"/>
              <a:gd name="T82" fmla="*/ 268 w 503"/>
              <a:gd name="T83" fmla="*/ 267 h 703"/>
              <a:gd name="T84" fmla="*/ 318 w 503"/>
              <a:gd name="T85" fmla="*/ 293 h 703"/>
              <a:gd name="T86" fmla="*/ 343 w 503"/>
              <a:gd name="T87" fmla="*/ 351 h 703"/>
              <a:gd name="T88" fmla="*/ 301 w 503"/>
              <a:gd name="T89" fmla="*/ 351 h 703"/>
              <a:gd name="T90" fmla="*/ 284 w 503"/>
              <a:gd name="T91" fmla="*/ 318 h 703"/>
              <a:gd name="T92" fmla="*/ 251 w 503"/>
              <a:gd name="T93" fmla="*/ 301 h 703"/>
              <a:gd name="T94" fmla="*/ 218 w 503"/>
              <a:gd name="T95" fmla="*/ 318 h 703"/>
              <a:gd name="T96" fmla="*/ 201 w 503"/>
              <a:gd name="T97" fmla="*/ 343 h 703"/>
              <a:gd name="T98" fmla="*/ 218 w 503"/>
              <a:gd name="T99" fmla="*/ 376 h 703"/>
              <a:gd name="T100" fmla="*/ 260 w 503"/>
              <a:gd name="T101" fmla="*/ 393 h 703"/>
              <a:gd name="T102" fmla="*/ 326 w 503"/>
              <a:gd name="T103" fmla="*/ 426 h 703"/>
              <a:gd name="T104" fmla="*/ 351 w 503"/>
              <a:gd name="T105" fmla="*/ 476 h 703"/>
              <a:gd name="T106" fmla="*/ 318 w 503"/>
              <a:gd name="T107" fmla="*/ 535 h 703"/>
              <a:gd name="T108" fmla="*/ 318 w 503"/>
              <a:gd name="T109" fmla="*/ 535 h 703"/>
              <a:gd name="T110" fmla="*/ 318 w 503"/>
              <a:gd name="T111" fmla="*/ 535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3" h="703">
                <a:moveTo>
                  <a:pt x="326" y="142"/>
                </a:moveTo>
                <a:cubicBezTo>
                  <a:pt x="168" y="142"/>
                  <a:pt x="168" y="142"/>
                  <a:pt x="168" y="142"/>
                </a:cubicBezTo>
                <a:cubicBezTo>
                  <a:pt x="168" y="134"/>
                  <a:pt x="168" y="134"/>
                  <a:pt x="168" y="134"/>
                </a:cubicBezTo>
                <a:cubicBezTo>
                  <a:pt x="184" y="125"/>
                  <a:pt x="184" y="125"/>
                  <a:pt x="184" y="125"/>
                </a:cubicBezTo>
                <a:cubicBezTo>
                  <a:pt x="310" y="125"/>
                  <a:pt x="310" y="125"/>
                  <a:pt x="310" y="125"/>
                </a:cubicBezTo>
                <a:cubicBezTo>
                  <a:pt x="343" y="0"/>
                  <a:pt x="343" y="0"/>
                  <a:pt x="343" y="0"/>
                </a:cubicBezTo>
                <a:cubicBezTo>
                  <a:pt x="151" y="0"/>
                  <a:pt x="151" y="0"/>
                  <a:pt x="151" y="0"/>
                </a:cubicBezTo>
                <a:cubicBezTo>
                  <a:pt x="176" y="125"/>
                  <a:pt x="176" y="125"/>
                  <a:pt x="176" y="125"/>
                </a:cubicBezTo>
                <a:cubicBezTo>
                  <a:pt x="159" y="100"/>
                  <a:pt x="109" y="50"/>
                  <a:pt x="67" y="67"/>
                </a:cubicBezTo>
                <a:cubicBezTo>
                  <a:pt x="75" y="84"/>
                  <a:pt x="75" y="84"/>
                  <a:pt x="75" y="84"/>
                </a:cubicBezTo>
                <a:cubicBezTo>
                  <a:pt x="109" y="67"/>
                  <a:pt x="159" y="117"/>
                  <a:pt x="168" y="134"/>
                </a:cubicBezTo>
                <a:cubicBezTo>
                  <a:pt x="142" y="142"/>
                  <a:pt x="109" y="151"/>
                  <a:pt x="92" y="134"/>
                </a:cubicBezTo>
                <a:cubicBezTo>
                  <a:pt x="84" y="142"/>
                  <a:pt x="84" y="142"/>
                  <a:pt x="84" y="142"/>
                </a:cubicBezTo>
                <a:cubicBezTo>
                  <a:pt x="92" y="151"/>
                  <a:pt x="109" y="159"/>
                  <a:pt x="126" y="159"/>
                </a:cubicBezTo>
                <a:cubicBezTo>
                  <a:pt x="134" y="159"/>
                  <a:pt x="142" y="159"/>
                  <a:pt x="151" y="151"/>
                </a:cubicBezTo>
                <a:cubicBezTo>
                  <a:pt x="67" y="217"/>
                  <a:pt x="0" y="351"/>
                  <a:pt x="0" y="460"/>
                </a:cubicBezTo>
                <a:cubicBezTo>
                  <a:pt x="0" y="594"/>
                  <a:pt x="117" y="702"/>
                  <a:pt x="251" y="702"/>
                </a:cubicBezTo>
                <a:cubicBezTo>
                  <a:pt x="393" y="702"/>
                  <a:pt x="502" y="594"/>
                  <a:pt x="502" y="452"/>
                </a:cubicBezTo>
                <a:cubicBezTo>
                  <a:pt x="502" y="343"/>
                  <a:pt x="427" y="192"/>
                  <a:pt x="326" y="142"/>
                </a:cubicBezTo>
                <a:close/>
                <a:moveTo>
                  <a:pt x="318" y="535"/>
                </a:moveTo>
                <a:cubicBezTo>
                  <a:pt x="310" y="552"/>
                  <a:pt x="293" y="552"/>
                  <a:pt x="276" y="560"/>
                </a:cubicBezTo>
                <a:cubicBezTo>
                  <a:pt x="276" y="602"/>
                  <a:pt x="276" y="602"/>
                  <a:pt x="276" y="602"/>
                </a:cubicBezTo>
                <a:cubicBezTo>
                  <a:pt x="234" y="602"/>
                  <a:pt x="234" y="602"/>
                  <a:pt x="234" y="602"/>
                </a:cubicBezTo>
                <a:cubicBezTo>
                  <a:pt x="226" y="560"/>
                  <a:pt x="226" y="560"/>
                  <a:pt x="226" y="560"/>
                </a:cubicBezTo>
                <a:cubicBezTo>
                  <a:pt x="209" y="560"/>
                  <a:pt x="193" y="552"/>
                  <a:pt x="176" y="535"/>
                </a:cubicBezTo>
                <a:cubicBezTo>
                  <a:pt x="159" y="518"/>
                  <a:pt x="151" y="502"/>
                  <a:pt x="151" y="485"/>
                </a:cubicBezTo>
                <a:cubicBezTo>
                  <a:pt x="151" y="468"/>
                  <a:pt x="151" y="468"/>
                  <a:pt x="151" y="468"/>
                </a:cubicBezTo>
                <a:cubicBezTo>
                  <a:pt x="193" y="468"/>
                  <a:pt x="193" y="468"/>
                  <a:pt x="193" y="468"/>
                </a:cubicBezTo>
                <a:cubicBezTo>
                  <a:pt x="193" y="476"/>
                  <a:pt x="193" y="476"/>
                  <a:pt x="193" y="476"/>
                </a:cubicBezTo>
                <a:cubicBezTo>
                  <a:pt x="193" y="493"/>
                  <a:pt x="201" y="502"/>
                  <a:pt x="209" y="510"/>
                </a:cubicBezTo>
                <a:cubicBezTo>
                  <a:pt x="218" y="518"/>
                  <a:pt x="234" y="527"/>
                  <a:pt x="251" y="527"/>
                </a:cubicBezTo>
                <a:cubicBezTo>
                  <a:pt x="268" y="527"/>
                  <a:pt x="284" y="518"/>
                  <a:pt x="293" y="510"/>
                </a:cubicBezTo>
                <a:cubicBezTo>
                  <a:pt x="301" y="502"/>
                  <a:pt x="310" y="493"/>
                  <a:pt x="310" y="476"/>
                </a:cubicBezTo>
                <a:cubicBezTo>
                  <a:pt x="310" y="460"/>
                  <a:pt x="301" y="452"/>
                  <a:pt x="293" y="443"/>
                </a:cubicBezTo>
                <a:cubicBezTo>
                  <a:pt x="284" y="435"/>
                  <a:pt x="268" y="426"/>
                  <a:pt x="243" y="426"/>
                </a:cubicBezTo>
                <a:cubicBezTo>
                  <a:pt x="218" y="418"/>
                  <a:pt x="193" y="410"/>
                  <a:pt x="184" y="393"/>
                </a:cubicBezTo>
                <a:cubicBezTo>
                  <a:pt x="168" y="385"/>
                  <a:pt x="159" y="368"/>
                  <a:pt x="159" y="351"/>
                </a:cubicBezTo>
                <a:cubicBezTo>
                  <a:pt x="159" y="326"/>
                  <a:pt x="168" y="309"/>
                  <a:pt x="184" y="293"/>
                </a:cubicBezTo>
                <a:cubicBezTo>
                  <a:pt x="201" y="284"/>
                  <a:pt x="209" y="276"/>
                  <a:pt x="226" y="276"/>
                </a:cubicBezTo>
                <a:cubicBezTo>
                  <a:pt x="226" y="234"/>
                  <a:pt x="226" y="234"/>
                  <a:pt x="226" y="234"/>
                </a:cubicBezTo>
                <a:cubicBezTo>
                  <a:pt x="268" y="234"/>
                  <a:pt x="268" y="234"/>
                  <a:pt x="268" y="234"/>
                </a:cubicBezTo>
                <a:cubicBezTo>
                  <a:pt x="268" y="267"/>
                  <a:pt x="268" y="267"/>
                  <a:pt x="268" y="267"/>
                </a:cubicBezTo>
                <a:cubicBezTo>
                  <a:pt x="293" y="276"/>
                  <a:pt x="310" y="276"/>
                  <a:pt x="318" y="293"/>
                </a:cubicBezTo>
                <a:cubicBezTo>
                  <a:pt x="335" y="301"/>
                  <a:pt x="343" y="326"/>
                  <a:pt x="343" y="351"/>
                </a:cubicBezTo>
                <a:cubicBezTo>
                  <a:pt x="301" y="351"/>
                  <a:pt x="301" y="351"/>
                  <a:pt x="301" y="351"/>
                </a:cubicBezTo>
                <a:cubicBezTo>
                  <a:pt x="301" y="334"/>
                  <a:pt x="293" y="326"/>
                  <a:pt x="284" y="318"/>
                </a:cubicBezTo>
                <a:cubicBezTo>
                  <a:pt x="284" y="309"/>
                  <a:pt x="268" y="301"/>
                  <a:pt x="251" y="301"/>
                </a:cubicBezTo>
                <a:cubicBezTo>
                  <a:pt x="234" y="301"/>
                  <a:pt x="226" y="309"/>
                  <a:pt x="218" y="318"/>
                </a:cubicBezTo>
                <a:cubicBezTo>
                  <a:pt x="209" y="326"/>
                  <a:pt x="201" y="334"/>
                  <a:pt x="201" y="343"/>
                </a:cubicBezTo>
                <a:cubicBezTo>
                  <a:pt x="201" y="360"/>
                  <a:pt x="209" y="368"/>
                  <a:pt x="218" y="376"/>
                </a:cubicBezTo>
                <a:cubicBezTo>
                  <a:pt x="226" y="385"/>
                  <a:pt x="234" y="385"/>
                  <a:pt x="260" y="393"/>
                </a:cubicBezTo>
                <a:cubicBezTo>
                  <a:pt x="284" y="401"/>
                  <a:pt x="310" y="410"/>
                  <a:pt x="326" y="426"/>
                </a:cubicBezTo>
                <a:cubicBezTo>
                  <a:pt x="343" y="435"/>
                  <a:pt x="351" y="452"/>
                  <a:pt x="351" y="476"/>
                </a:cubicBezTo>
                <a:cubicBezTo>
                  <a:pt x="351" y="502"/>
                  <a:pt x="343" y="518"/>
                  <a:pt x="318" y="535"/>
                </a:cubicBezTo>
                <a:close/>
                <a:moveTo>
                  <a:pt x="318" y="535"/>
                </a:moveTo>
                <a:lnTo>
                  <a:pt x="318" y="535"/>
                </a:lnTo>
                <a:close/>
              </a:path>
            </a:pathLst>
          </a:custGeom>
          <a:solidFill>
            <a:schemeClr val="bg1"/>
          </a:solidFill>
          <a:ln>
            <a:noFill/>
          </a:ln>
          <a:effectLst/>
          <a:extLst/>
        </p:spPr>
        <p:txBody>
          <a:bodyPr wrap="none" anchor="ctr"/>
          <a:lstStyle/>
          <a:p>
            <a:pPr>
              <a:defRPr/>
            </a:pPr>
            <a:endParaRPr lang="en-US" sz="2800" dirty="0"/>
          </a:p>
        </p:txBody>
      </p:sp>
      <p:sp>
        <p:nvSpPr>
          <p:cNvPr id="35" name="Freeform 6"/>
          <p:cNvSpPr>
            <a:spLocks noChangeArrowheads="1"/>
          </p:cNvSpPr>
          <p:nvPr/>
        </p:nvSpPr>
        <p:spPr bwMode="auto">
          <a:xfrm>
            <a:off x="1702209" y="8163561"/>
            <a:ext cx="791820" cy="776139"/>
          </a:xfrm>
          <a:custGeom>
            <a:avLst/>
            <a:gdLst>
              <a:gd name="T0" fmla="*/ 425 w 444"/>
              <a:gd name="T1" fmla="*/ 17 h 435"/>
              <a:gd name="T2" fmla="*/ 425 w 444"/>
              <a:gd name="T3" fmla="*/ 17 h 435"/>
              <a:gd name="T4" fmla="*/ 345 w 444"/>
              <a:gd name="T5" fmla="*/ 35 h 435"/>
              <a:gd name="T6" fmla="*/ 0 w 444"/>
              <a:gd name="T7" fmla="*/ 222 h 435"/>
              <a:gd name="T8" fmla="*/ 195 w 444"/>
              <a:gd name="T9" fmla="*/ 248 h 435"/>
              <a:gd name="T10" fmla="*/ 221 w 444"/>
              <a:gd name="T11" fmla="*/ 434 h 435"/>
              <a:gd name="T12" fmla="*/ 399 w 444"/>
              <a:gd name="T13" fmla="*/ 89 h 435"/>
              <a:gd name="T14" fmla="*/ 425 w 444"/>
              <a:gd name="T15" fmla="*/ 17 h 435"/>
              <a:gd name="T16" fmla="*/ 381 w 444"/>
              <a:gd name="T17" fmla="*/ 62 h 435"/>
              <a:gd name="T18" fmla="*/ 381 w 444"/>
              <a:gd name="T19" fmla="*/ 62 h 435"/>
              <a:gd name="T20" fmla="*/ 239 w 444"/>
              <a:gd name="T21" fmla="*/ 319 h 435"/>
              <a:gd name="T22" fmla="*/ 230 w 444"/>
              <a:gd name="T23" fmla="*/ 204 h 435"/>
              <a:gd name="T24" fmla="*/ 381 w 444"/>
              <a:gd name="T25" fmla="*/ 6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chemeClr val="bg1"/>
          </a:solidFill>
          <a:ln>
            <a:noFill/>
          </a:ln>
          <a:effectLst/>
          <a:extLst/>
        </p:spPr>
        <p:txBody>
          <a:bodyPr wrap="none" anchor="ctr"/>
          <a:lstStyle/>
          <a:p>
            <a:endParaRPr lang="en-US" sz="2800" dirty="0"/>
          </a:p>
        </p:txBody>
      </p:sp>
    </p:spTree>
    <p:extLst>
      <p:ext uri="{BB962C8B-B14F-4D97-AF65-F5344CB8AC3E}">
        <p14:creationId xmlns:p14="http://schemas.microsoft.com/office/powerpoint/2010/main" val="18659325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3"/>
          <p:cNvSpPr>
            <a:spLocks/>
          </p:cNvSpPr>
          <p:nvPr/>
        </p:nvSpPr>
        <p:spPr bwMode="auto">
          <a:xfrm>
            <a:off x="1617911" y="3771851"/>
            <a:ext cx="15546055" cy="7320219"/>
          </a:xfrm>
          <a:custGeom>
            <a:avLst/>
            <a:gdLst>
              <a:gd name="T0" fmla="*/ 0 w 21600"/>
              <a:gd name="T1" fmla="*/ 19956 h 21600"/>
              <a:gd name="T2" fmla="*/ 0 w 21600"/>
              <a:gd name="T3" fmla="*/ 1644 h 21600"/>
              <a:gd name="T4" fmla="*/ 2087 w 21600"/>
              <a:gd name="T5" fmla="*/ 0 h 21600"/>
              <a:gd name="T6" fmla="*/ 19513 w 21600"/>
              <a:gd name="T7" fmla="*/ 0 h 21600"/>
              <a:gd name="T8" fmla="*/ 21600 w 21600"/>
              <a:gd name="T9" fmla="*/ 1644 h 21600"/>
              <a:gd name="T10" fmla="*/ 21600 w 21600"/>
              <a:gd name="T11" fmla="*/ 19956 h 21600"/>
              <a:gd name="T12" fmla="*/ 19513 w 21600"/>
              <a:gd name="T13" fmla="*/ 21600 h 21600"/>
              <a:gd name="T14" fmla="*/ 2087 w 21600"/>
              <a:gd name="T15" fmla="*/ 21600 h 21600"/>
              <a:gd name="T16" fmla="*/ 0 w 21600"/>
              <a:gd name="T17" fmla="*/ 19956 h 21600"/>
              <a:gd name="T18" fmla="*/ 0 w 21600"/>
              <a:gd name="T19" fmla="*/ 1995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600" h="21600">
                <a:moveTo>
                  <a:pt x="0" y="19956"/>
                </a:moveTo>
                <a:lnTo>
                  <a:pt x="0" y="1644"/>
                </a:lnTo>
                <a:cubicBezTo>
                  <a:pt x="0" y="736"/>
                  <a:pt x="934" y="0"/>
                  <a:pt x="2087" y="0"/>
                </a:cubicBezTo>
                <a:lnTo>
                  <a:pt x="19513" y="0"/>
                </a:lnTo>
                <a:cubicBezTo>
                  <a:pt x="20666" y="0"/>
                  <a:pt x="21600" y="736"/>
                  <a:pt x="21600" y="1644"/>
                </a:cubicBezTo>
                <a:lnTo>
                  <a:pt x="21600" y="19956"/>
                </a:lnTo>
                <a:cubicBezTo>
                  <a:pt x="21600" y="20864"/>
                  <a:pt x="20666" y="21600"/>
                  <a:pt x="19513" y="21600"/>
                </a:cubicBezTo>
                <a:lnTo>
                  <a:pt x="2087" y="21600"/>
                </a:lnTo>
                <a:cubicBezTo>
                  <a:pt x="934" y="21600"/>
                  <a:pt x="0" y="20864"/>
                  <a:pt x="0" y="19956"/>
                </a:cubicBezTo>
                <a:close/>
                <a:moveTo>
                  <a:pt x="0" y="19956"/>
                </a:moveTo>
              </a:path>
            </a:pathLst>
          </a:custGeom>
          <a:solidFill>
            <a:schemeClr val="bg2">
              <a:lumMod val="95000"/>
            </a:schemeClr>
          </a:solidFill>
          <a:ln>
            <a:noFill/>
          </a:ln>
          <a:extLst/>
        </p:spPr>
        <p:txBody>
          <a:bodyPr lIns="0" tIns="0" rIns="0" bIns="0"/>
          <a:lstStyle/>
          <a:p>
            <a:endParaRPr lang="en-US" sz="3600" dirty="0"/>
          </a:p>
        </p:txBody>
      </p:sp>
      <p:sp>
        <p:nvSpPr>
          <p:cNvPr id="29" name="TextBox 28"/>
          <p:cNvSpPr txBox="1"/>
          <p:nvPr/>
        </p:nvSpPr>
        <p:spPr>
          <a:xfrm>
            <a:off x="2094680" y="4408014"/>
            <a:ext cx="14592516" cy="6001643"/>
          </a:xfrm>
          <a:prstGeom prst="rect">
            <a:avLst/>
          </a:prstGeom>
          <a:noFill/>
        </p:spPr>
        <p:txBody>
          <a:bodyPr wrap="square" rtlCol="0">
            <a:spAutoFit/>
          </a:bodyPr>
          <a:lstStyle/>
          <a:p>
            <a:pPr algn="ctr"/>
            <a:r>
              <a:rPr lang="ja-JP" altLang="en-US" sz="3200" dirty="0">
                <a:solidFill>
                  <a:schemeClr val="accent3">
                    <a:lumMod val="75000"/>
                  </a:schemeClr>
                </a:solidFill>
                <a:latin typeface="Calibri" charset="0"/>
                <a:ea typeface="Calibri" charset="0"/>
                <a:cs typeface="Calibri" charset="0"/>
              </a:rPr>
              <a:t>“</a:t>
            </a:r>
            <a:r>
              <a:rPr lang="en-US" sz="3200" dirty="0">
                <a:solidFill>
                  <a:schemeClr val="accent3">
                    <a:lumMod val="75000"/>
                  </a:schemeClr>
                </a:solidFill>
                <a:latin typeface="Calibri" charset="0"/>
                <a:ea typeface="Calibri" charset="0"/>
                <a:cs typeface="Calibri" charset="0"/>
              </a:rPr>
              <a:t>Watch your thoughts, for they become words.</a:t>
            </a:r>
            <a:br>
              <a:rPr lang="en-US" sz="3200" dirty="0">
                <a:solidFill>
                  <a:schemeClr val="accent3">
                    <a:lumMod val="75000"/>
                  </a:schemeClr>
                </a:solidFill>
                <a:latin typeface="Calibri" charset="0"/>
                <a:ea typeface="Calibri" charset="0"/>
                <a:cs typeface="Calibri" charset="0"/>
              </a:rPr>
            </a:br>
            <a:r>
              <a:rPr lang="en-US" sz="3200" dirty="0">
                <a:solidFill>
                  <a:schemeClr val="accent3">
                    <a:lumMod val="75000"/>
                  </a:schemeClr>
                </a:solidFill>
                <a:latin typeface="Calibri" charset="0"/>
                <a:ea typeface="Calibri" charset="0"/>
                <a:cs typeface="Calibri" charset="0"/>
              </a:rPr>
              <a:t>Watch your words, for they become actions.</a:t>
            </a:r>
            <a:br>
              <a:rPr lang="en-US" sz="3200" dirty="0">
                <a:solidFill>
                  <a:schemeClr val="accent3">
                    <a:lumMod val="75000"/>
                  </a:schemeClr>
                </a:solidFill>
                <a:latin typeface="Calibri" charset="0"/>
                <a:ea typeface="Calibri" charset="0"/>
                <a:cs typeface="Calibri" charset="0"/>
              </a:rPr>
            </a:br>
            <a:r>
              <a:rPr lang="en-US" sz="3200" dirty="0">
                <a:solidFill>
                  <a:schemeClr val="accent3">
                    <a:lumMod val="75000"/>
                  </a:schemeClr>
                </a:solidFill>
                <a:latin typeface="Calibri" charset="0"/>
                <a:ea typeface="Calibri" charset="0"/>
                <a:cs typeface="Calibri" charset="0"/>
              </a:rPr>
              <a:t>Watch your actions, for they become habits.</a:t>
            </a:r>
            <a:br>
              <a:rPr lang="en-US" sz="3200" dirty="0">
                <a:solidFill>
                  <a:schemeClr val="accent3">
                    <a:lumMod val="75000"/>
                  </a:schemeClr>
                </a:solidFill>
                <a:latin typeface="Calibri" charset="0"/>
                <a:ea typeface="Calibri" charset="0"/>
                <a:cs typeface="Calibri" charset="0"/>
              </a:rPr>
            </a:br>
            <a:r>
              <a:rPr lang="en-US" sz="3200" dirty="0">
                <a:solidFill>
                  <a:schemeClr val="accent3">
                    <a:lumMod val="75000"/>
                  </a:schemeClr>
                </a:solidFill>
                <a:latin typeface="Calibri" charset="0"/>
                <a:ea typeface="Calibri" charset="0"/>
                <a:cs typeface="Calibri" charset="0"/>
              </a:rPr>
              <a:t>Watch your habits, for they become character.</a:t>
            </a:r>
            <a:br>
              <a:rPr lang="en-US" sz="3200" dirty="0">
                <a:solidFill>
                  <a:schemeClr val="accent3">
                    <a:lumMod val="75000"/>
                  </a:schemeClr>
                </a:solidFill>
                <a:latin typeface="Calibri" charset="0"/>
                <a:ea typeface="Calibri" charset="0"/>
                <a:cs typeface="Calibri" charset="0"/>
              </a:rPr>
            </a:br>
            <a:r>
              <a:rPr lang="en-US" sz="3200" dirty="0">
                <a:solidFill>
                  <a:schemeClr val="accent3">
                    <a:lumMod val="75000"/>
                  </a:schemeClr>
                </a:solidFill>
                <a:latin typeface="Calibri" charset="0"/>
                <a:ea typeface="Calibri" charset="0"/>
                <a:cs typeface="Calibri" charset="0"/>
              </a:rPr>
              <a:t>Watch your character, for it becomes your </a:t>
            </a:r>
            <a:r>
              <a:rPr lang="en-US" sz="3200" dirty="0" smtClean="0">
                <a:solidFill>
                  <a:schemeClr val="accent3">
                    <a:lumMod val="75000"/>
                  </a:schemeClr>
                </a:solidFill>
                <a:latin typeface="Calibri" charset="0"/>
                <a:ea typeface="Calibri" charset="0"/>
                <a:cs typeface="Calibri" charset="0"/>
              </a:rPr>
              <a:t>destiny.</a:t>
            </a:r>
            <a:endParaRPr lang="en-US" sz="3200" dirty="0">
              <a:solidFill>
                <a:schemeClr val="accent3">
                  <a:lumMod val="75000"/>
                </a:schemeClr>
              </a:solidFill>
              <a:latin typeface="Calibri" charset="0"/>
              <a:ea typeface="Calibri" charset="0"/>
              <a:cs typeface="Calibri" charset="0"/>
            </a:endParaRPr>
          </a:p>
          <a:p>
            <a:pPr algn="ctr"/>
            <a:endParaRPr lang="en-US" sz="3200" dirty="0">
              <a:solidFill>
                <a:schemeClr val="accent3">
                  <a:lumMod val="75000"/>
                </a:schemeClr>
              </a:solidFill>
              <a:latin typeface="Calibri" charset="0"/>
              <a:ea typeface="Calibri" charset="0"/>
              <a:cs typeface="Calibri" charset="0"/>
            </a:endParaRPr>
          </a:p>
          <a:p>
            <a:pPr algn="ctr"/>
            <a:r>
              <a:rPr lang="en-US" sz="3200" dirty="0">
                <a:solidFill>
                  <a:schemeClr val="accent3">
                    <a:lumMod val="75000"/>
                  </a:schemeClr>
                </a:solidFill>
                <a:latin typeface="Calibri" charset="0"/>
                <a:ea typeface="Calibri" charset="0"/>
                <a:cs typeface="Calibri" charset="0"/>
              </a:rPr>
              <a:t>Public service is a Public Trust. You want people in public who are not only capable, but who have a well-developed sense of right and wrong. You want people with energy and empathy for others, and you want people who are more concerned about the public good than personal gain</a:t>
            </a:r>
            <a:r>
              <a:rPr lang="en-US" sz="3200" dirty="0" smtClean="0">
                <a:solidFill>
                  <a:schemeClr val="accent3">
                    <a:lumMod val="75000"/>
                  </a:schemeClr>
                </a:solidFill>
                <a:latin typeface="Calibri" charset="0"/>
                <a:ea typeface="Calibri" charset="0"/>
                <a:cs typeface="Calibri" charset="0"/>
              </a:rPr>
              <a:t>.”</a:t>
            </a:r>
          </a:p>
          <a:p>
            <a:pPr algn="ctr"/>
            <a:endParaRPr lang="en-US" sz="3200" dirty="0">
              <a:solidFill>
                <a:schemeClr val="accent3">
                  <a:lumMod val="75000"/>
                </a:schemeClr>
              </a:solidFill>
              <a:latin typeface="Calibri" charset="0"/>
              <a:ea typeface="Calibri" charset="0"/>
              <a:cs typeface="Calibri" charset="0"/>
            </a:endParaRPr>
          </a:p>
          <a:p>
            <a:pPr marL="800100" lvl="1" algn="ctr"/>
            <a:r>
              <a:rPr lang="en-US" sz="3200" dirty="0">
                <a:solidFill>
                  <a:schemeClr val="accent3">
                    <a:lumMod val="75000"/>
                  </a:schemeClr>
                </a:solidFill>
                <a:latin typeface="Calibri" charset="0"/>
                <a:ea typeface="Calibri" charset="0"/>
                <a:cs typeface="Calibri" charset="0"/>
              </a:rPr>
              <a:t>— David M. Walker, Comptroller General of the United </a:t>
            </a:r>
            <a:r>
              <a:rPr lang="en-US" sz="3200" dirty="0" smtClean="0">
                <a:solidFill>
                  <a:schemeClr val="accent3">
                    <a:lumMod val="75000"/>
                  </a:schemeClr>
                </a:solidFill>
                <a:latin typeface="Calibri" charset="0"/>
                <a:ea typeface="Calibri" charset="0"/>
                <a:cs typeface="Calibri" charset="0"/>
              </a:rPr>
              <a:t>States | April </a:t>
            </a:r>
            <a:r>
              <a:rPr lang="en-US" sz="3200" dirty="0">
                <a:solidFill>
                  <a:schemeClr val="accent3">
                    <a:lumMod val="75000"/>
                  </a:schemeClr>
                </a:solidFill>
                <a:latin typeface="Calibri" charset="0"/>
                <a:ea typeface="Calibri" charset="0"/>
                <a:cs typeface="Calibri" charset="0"/>
              </a:rPr>
              <a:t>3, 2005</a:t>
            </a:r>
          </a:p>
        </p:txBody>
      </p:sp>
      <p:sp>
        <p:nvSpPr>
          <p:cNvPr id="3" name="Text Placeholder 2"/>
          <p:cNvSpPr>
            <a:spLocks noGrp="1"/>
          </p:cNvSpPr>
          <p:nvPr>
            <p:ph type="body" sz="quarter" idx="13"/>
          </p:nvPr>
        </p:nvSpPr>
        <p:spPr/>
        <p:txBody>
          <a:bodyPr/>
          <a:lstStyle/>
          <a:p>
            <a:r>
              <a:rPr lang="en-US" dirty="0" smtClean="0"/>
              <a:t>FINAL THOUGHTS</a:t>
            </a:r>
            <a:endParaRPr lang="en-US" dirty="0"/>
          </a:p>
        </p:txBody>
      </p:sp>
    </p:spTree>
    <p:extLst>
      <p:ext uri="{BB962C8B-B14F-4D97-AF65-F5344CB8AC3E}">
        <p14:creationId xmlns:p14="http://schemas.microsoft.com/office/powerpoint/2010/main" val="163776370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8288000" cy="13716000"/>
          </a:xfrm>
          <a:prstGeom prst="rect">
            <a:avLst/>
          </a:prstGeom>
        </p:spPr>
      </p:pic>
    </p:spTree>
    <p:extLst>
      <p:ext uri="{BB962C8B-B14F-4D97-AF65-F5344CB8AC3E}">
        <p14:creationId xmlns:p14="http://schemas.microsoft.com/office/powerpoint/2010/main" val="13491321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0"/>
          <p:cNvSpPr txBox="1">
            <a:spLocks/>
          </p:cNvSpPr>
          <p:nvPr/>
        </p:nvSpPr>
        <p:spPr>
          <a:xfrm>
            <a:off x="1665366" y="5140685"/>
            <a:ext cx="15485352" cy="5601519"/>
          </a:xfrm>
          <a:prstGeom prst="rect">
            <a:avLst/>
          </a:prstGeom>
        </p:spPr>
        <p:txBody>
          <a:bodyPr vert="horz" wrap="square" lIns="182865" tIns="91433" rIns="182865" bIns="91433" numCol="1" spcCol="97540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marL="457200" indent="-457200" algn="l">
              <a:buFont typeface="Wingdings" panose="05000000000000000000" pitchFamily="2" charset="2"/>
              <a:buChar char="§"/>
            </a:pPr>
            <a:r>
              <a:rPr lang="en-US" sz="3200" dirty="0" smtClean="0">
                <a:solidFill>
                  <a:schemeClr val="accent2">
                    <a:lumMod val="75000"/>
                  </a:schemeClr>
                </a:solidFill>
                <a:latin typeface="Calibri" charset="0"/>
                <a:ea typeface="MS PGothic" charset="0"/>
                <a:cs typeface="Arial" charset="0"/>
              </a:rPr>
              <a:t>Certified Government Financial Manager</a:t>
            </a:r>
            <a:r>
              <a:rPr lang="en-US" sz="3200" dirty="0" smtClean="0">
                <a:solidFill>
                  <a:schemeClr val="accent2">
                    <a:lumMod val="75000"/>
                  </a:schemeClr>
                </a:solidFill>
                <a:latin typeface="Calibri"/>
                <a:cs typeface="Calibri"/>
              </a:rPr>
              <a:t>® (CGFM®)</a:t>
            </a:r>
            <a:r>
              <a:rPr lang="en-US" sz="3200" dirty="0" smtClean="0">
                <a:solidFill>
                  <a:schemeClr val="accent2">
                    <a:lumMod val="75000"/>
                  </a:schemeClr>
                </a:solidFill>
                <a:latin typeface="Calibri" charset="0"/>
                <a:ea typeface="MS PGothic" charset="0"/>
                <a:cs typeface="Arial" charset="0"/>
              </a:rPr>
              <a:t> certification encompasses </a:t>
            </a:r>
            <a:r>
              <a:rPr lang="en-US" sz="3200" dirty="0">
                <a:solidFill>
                  <a:schemeClr val="accent2">
                    <a:lumMod val="75000"/>
                  </a:schemeClr>
                </a:solidFill>
                <a:latin typeface="Calibri" charset="0"/>
                <a:ea typeface="MS PGothic" charset="0"/>
                <a:cs typeface="Arial" charset="0"/>
              </a:rPr>
              <a:t>governmental accounting, auditing, financial reporting, internal controls and budgeting at the </a:t>
            </a:r>
            <a:r>
              <a:rPr lang="en-US" sz="3200" dirty="0" smtClean="0">
                <a:solidFill>
                  <a:schemeClr val="accent2">
                    <a:lumMod val="75000"/>
                  </a:schemeClr>
                </a:solidFill>
                <a:latin typeface="Calibri" charset="0"/>
                <a:ea typeface="MS PGothic" charset="0"/>
                <a:cs typeface="Arial" charset="0"/>
              </a:rPr>
              <a:t>federal, </a:t>
            </a:r>
            <a:r>
              <a:rPr lang="en-US" sz="3200" dirty="0">
                <a:solidFill>
                  <a:schemeClr val="accent2">
                    <a:lumMod val="75000"/>
                  </a:schemeClr>
                </a:solidFill>
                <a:latin typeface="Calibri" charset="0"/>
                <a:ea typeface="MS PGothic" charset="0"/>
                <a:cs typeface="Arial" charset="0"/>
              </a:rPr>
              <a:t>state and local </a:t>
            </a:r>
            <a:r>
              <a:rPr lang="en-US" sz="3200" dirty="0" smtClean="0">
                <a:solidFill>
                  <a:schemeClr val="accent2">
                    <a:lumMod val="75000"/>
                  </a:schemeClr>
                </a:solidFill>
                <a:latin typeface="Calibri" charset="0"/>
                <a:ea typeface="MS PGothic" charset="0"/>
                <a:cs typeface="Arial" charset="0"/>
              </a:rPr>
              <a:t>levels</a:t>
            </a:r>
            <a:br>
              <a:rPr lang="en-US" sz="3200" dirty="0" smtClean="0">
                <a:solidFill>
                  <a:schemeClr val="accent2">
                    <a:lumMod val="75000"/>
                  </a:schemeClr>
                </a:solidFill>
                <a:latin typeface="Calibri" charset="0"/>
                <a:ea typeface="MS PGothic" charset="0"/>
                <a:cs typeface="Arial" charset="0"/>
              </a:rPr>
            </a:br>
            <a:endParaRPr lang="en-US" sz="3200" dirty="0">
              <a:solidFill>
                <a:schemeClr val="accent2">
                  <a:lumMod val="75000"/>
                </a:schemeClr>
              </a:solidFill>
              <a:latin typeface="Calibri" charset="0"/>
              <a:ea typeface="MS PGothic" charset="0"/>
              <a:cs typeface="Arial" charset="0"/>
            </a:endParaRPr>
          </a:p>
          <a:p>
            <a:pPr marL="457200" indent="-457200" algn="l">
              <a:buFont typeface="Wingdings" panose="05000000000000000000" pitchFamily="2" charset="2"/>
              <a:buChar char="§"/>
            </a:pPr>
            <a:r>
              <a:rPr lang="en-US" sz="3200" dirty="0" smtClean="0">
                <a:solidFill>
                  <a:schemeClr val="accent2">
                    <a:lumMod val="75000"/>
                  </a:schemeClr>
                </a:solidFill>
                <a:latin typeface="Calibri" charset="0"/>
                <a:ea typeface="MS PGothic" charset="0"/>
                <a:cs typeface="Arial" charset="0"/>
              </a:rPr>
              <a:t>Demonstrates achievement of expertise </a:t>
            </a:r>
            <a:r>
              <a:rPr lang="en-US" sz="3200" dirty="0">
                <a:solidFill>
                  <a:schemeClr val="accent2">
                    <a:lumMod val="75000"/>
                  </a:schemeClr>
                </a:solidFill>
                <a:latin typeface="Calibri" charset="0"/>
                <a:ea typeface="MS PGothic" charset="0"/>
                <a:cs typeface="Arial" charset="0"/>
              </a:rPr>
              <a:t>in the field of government financial </a:t>
            </a:r>
            <a:r>
              <a:rPr lang="en-US" sz="3200" dirty="0" smtClean="0">
                <a:solidFill>
                  <a:schemeClr val="accent2">
                    <a:lumMod val="75000"/>
                  </a:schemeClr>
                </a:solidFill>
                <a:latin typeface="Calibri" charset="0"/>
                <a:ea typeface="MS PGothic" charset="0"/>
                <a:cs typeface="Arial" charset="0"/>
              </a:rPr>
              <a:t>management</a:t>
            </a:r>
            <a:br>
              <a:rPr lang="en-US" sz="3200" dirty="0" smtClean="0">
                <a:solidFill>
                  <a:schemeClr val="accent2">
                    <a:lumMod val="75000"/>
                  </a:schemeClr>
                </a:solidFill>
                <a:latin typeface="Calibri" charset="0"/>
                <a:ea typeface="MS PGothic" charset="0"/>
                <a:cs typeface="Arial" charset="0"/>
              </a:rPr>
            </a:br>
            <a:endParaRPr lang="en-US" sz="3200" dirty="0">
              <a:solidFill>
                <a:schemeClr val="accent2">
                  <a:lumMod val="75000"/>
                </a:schemeClr>
              </a:solidFill>
              <a:latin typeface="Calibri" charset="0"/>
              <a:ea typeface="MS PGothic" charset="0"/>
              <a:cs typeface="Arial" charset="0"/>
            </a:endParaRPr>
          </a:p>
          <a:p>
            <a:pPr marL="457200" indent="-457200" algn="l">
              <a:buFont typeface="Wingdings" panose="05000000000000000000" pitchFamily="2" charset="2"/>
              <a:buChar char="§"/>
            </a:pPr>
            <a:r>
              <a:rPr lang="en-US" sz="3200" dirty="0">
                <a:solidFill>
                  <a:schemeClr val="accent2">
                    <a:lumMod val="75000"/>
                  </a:schemeClr>
                </a:solidFill>
                <a:latin typeface="Calibri" charset="0"/>
                <a:ea typeface="MS PGothic" charset="0"/>
                <a:cs typeface="Arial" charset="0"/>
              </a:rPr>
              <a:t>Recognizes the unique skills and special knowledge required of today’s government financial </a:t>
            </a:r>
            <a:r>
              <a:rPr lang="en-US" sz="3200" dirty="0" smtClean="0">
                <a:solidFill>
                  <a:schemeClr val="accent2">
                    <a:lumMod val="75000"/>
                  </a:schemeClr>
                </a:solidFill>
                <a:latin typeface="Calibri" charset="0"/>
                <a:ea typeface="MS PGothic" charset="0"/>
                <a:cs typeface="Arial" charset="0"/>
              </a:rPr>
              <a:t>managers</a:t>
            </a:r>
            <a:br>
              <a:rPr lang="en-US" sz="3200" dirty="0" smtClean="0">
                <a:solidFill>
                  <a:schemeClr val="accent2">
                    <a:lumMod val="75000"/>
                  </a:schemeClr>
                </a:solidFill>
                <a:latin typeface="Calibri" charset="0"/>
                <a:ea typeface="MS PGothic" charset="0"/>
                <a:cs typeface="Arial" charset="0"/>
              </a:rPr>
            </a:br>
            <a:endParaRPr lang="en-US" sz="3200" dirty="0">
              <a:solidFill>
                <a:schemeClr val="accent2">
                  <a:lumMod val="75000"/>
                </a:schemeClr>
              </a:solidFill>
              <a:latin typeface="Calibri" charset="0"/>
              <a:ea typeface="MS PGothic" charset="0"/>
              <a:cs typeface="Arial" charset="0"/>
            </a:endParaRPr>
          </a:p>
          <a:p>
            <a:pPr marL="457200" indent="-457200" algn="l">
              <a:buFont typeface="Wingdings" panose="05000000000000000000" pitchFamily="2" charset="2"/>
              <a:buChar char="§"/>
            </a:pPr>
            <a:r>
              <a:rPr lang="en-US" sz="3200" dirty="0">
                <a:solidFill>
                  <a:schemeClr val="accent2">
                    <a:lumMod val="75000"/>
                  </a:schemeClr>
                </a:solidFill>
                <a:latin typeface="Calibri" charset="0"/>
                <a:ea typeface="MS PGothic" charset="0"/>
                <a:cs typeface="Arial" charset="0"/>
              </a:rPr>
              <a:t>Today, there are approximately </a:t>
            </a:r>
            <a:r>
              <a:rPr lang="en-US" sz="3200" dirty="0" smtClean="0">
                <a:solidFill>
                  <a:schemeClr val="accent2">
                    <a:lumMod val="75000"/>
                  </a:schemeClr>
                </a:solidFill>
                <a:latin typeface="Calibri" charset="0"/>
                <a:ea typeface="MS PGothic" charset="0"/>
                <a:cs typeface="Arial" charset="0"/>
              </a:rPr>
              <a:t>9,900 </a:t>
            </a:r>
            <a:r>
              <a:rPr lang="en-US" sz="3200" dirty="0">
                <a:solidFill>
                  <a:schemeClr val="accent2">
                    <a:lumMod val="75000"/>
                  </a:schemeClr>
                </a:solidFill>
                <a:latin typeface="Calibri" charset="0"/>
                <a:ea typeface="MS PGothic" charset="0"/>
                <a:cs typeface="Arial" charset="0"/>
              </a:rPr>
              <a:t>CGFMs</a:t>
            </a:r>
          </a:p>
        </p:txBody>
      </p:sp>
      <p:sp>
        <p:nvSpPr>
          <p:cNvPr id="3" name="Text Placeholder 2"/>
          <p:cNvSpPr>
            <a:spLocks noGrp="1"/>
          </p:cNvSpPr>
          <p:nvPr>
            <p:ph type="body" sz="quarter" idx="13"/>
          </p:nvPr>
        </p:nvSpPr>
        <p:spPr/>
        <p:txBody>
          <a:bodyPr/>
          <a:lstStyle/>
          <a:p>
            <a:r>
              <a:rPr lang="en-US" dirty="0" smtClean="0"/>
              <a:t>PROFESSIONAL CERTIFICATION</a:t>
            </a:r>
            <a:endParaRPr lang="en-US" dirty="0"/>
          </a:p>
        </p:txBody>
      </p:sp>
      <p:sp>
        <p:nvSpPr>
          <p:cNvPr id="4" name="Text Placeholder 3"/>
          <p:cNvSpPr>
            <a:spLocks noGrp="1"/>
          </p:cNvSpPr>
          <p:nvPr>
            <p:ph type="body" sz="quarter" idx="14"/>
          </p:nvPr>
        </p:nvSpPr>
        <p:spPr/>
        <p:txBody>
          <a:bodyPr/>
          <a:lstStyle/>
          <a:p>
            <a:r>
              <a:rPr lang="en-US" dirty="0" smtClean="0"/>
              <a:t>www.agacgfm.org/cgfm</a:t>
            </a:r>
            <a:endParaRPr lang="en-US" dirty="0"/>
          </a:p>
        </p:txBody>
      </p:sp>
      <p:pic>
        <p:nvPicPr>
          <p:cNvPr id="6" name="Picture Placeholder 5" descr="CGFM_logo_2012_4505_201.eps"/>
          <p:cNvPicPr>
            <a:picLocks noChangeAspect="1"/>
          </p:cNvPicPr>
          <p:nvPr/>
        </p:nvPicPr>
        <p:blipFill>
          <a:blip r:embed="rId3" cstate="email">
            <a:extLst>
              <a:ext uri="{28A0092B-C50C-407E-A947-70E740481C1C}">
                <a14:useLocalDpi xmlns:a14="http://schemas.microsoft.com/office/drawing/2010/main"/>
              </a:ext>
            </a:extLst>
          </a:blip>
          <a:srcRect t="-20663" b="-20663"/>
          <a:stretch>
            <a:fillRect/>
          </a:stretch>
        </p:blipFill>
        <p:spPr>
          <a:xfrm>
            <a:off x="8082873" y="2523331"/>
            <a:ext cx="2650337" cy="2649127"/>
          </a:xfrm>
          <a:prstGeom prst="rect">
            <a:avLst/>
          </a:prstGeom>
        </p:spPr>
      </p:pic>
    </p:spTree>
    <p:extLst>
      <p:ext uri="{BB962C8B-B14F-4D97-AF65-F5344CB8AC3E}">
        <p14:creationId xmlns:p14="http://schemas.microsoft.com/office/powerpoint/2010/main" val="8479458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smtClean="0"/>
              <a:t>AGA ETHICS RESOURCES</a:t>
            </a:r>
            <a:endParaRPr lang="en-US" dirty="0"/>
          </a:p>
        </p:txBody>
      </p:sp>
      <p:sp>
        <p:nvSpPr>
          <p:cNvPr id="4" name="Text Placeholder 3"/>
          <p:cNvSpPr>
            <a:spLocks noGrp="1"/>
          </p:cNvSpPr>
          <p:nvPr>
            <p:ph type="body" sz="quarter" idx="14"/>
          </p:nvPr>
        </p:nvSpPr>
        <p:spPr/>
        <p:txBody>
          <a:bodyPr/>
          <a:lstStyle/>
          <a:p>
            <a:r>
              <a:rPr lang="en-US" dirty="0" err="1" smtClean="0"/>
              <a:t>www.agacgfm.org</a:t>
            </a:r>
            <a:endParaRPr lang="en-US" dirty="0"/>
          </a:p>
        </p:txBody>
      </p:sp>
      <p:sp>
        <p:nvSpPr>
          <p:cNvPr id="9" name="Rectangle 11"/>
          <p:cNvSpPr>
            <a:spLocks/>
          </p:cNvSpPr>
          <p:nvPr/>
        </p:nvSpPr>
        <p:spPr bwMode="auto">
          <a:xfrm>
            <a:off x="3033003" y="3514685"/>
            <a:ext cx="13527797" cy="7585115"/>
          </a:xfrm>
          <a:prstGeom prst="rect">
            <a:avLst/>
          </a:prstGeom>
          <a:solidFill>
            <a:schemeClr val="accent5">
              <a:lumMod val="75000"/>
            </a:schemeClr>
          </a:solidFill>
          <a:ln>
            <a:noFill/>
          </a:ln>
          <a:extLst/>
        </p:spPr>
        <p:txBody>
          <a:bodyPr lIns="0" tIns="0" rIns="0" bIns="0" anchor="ctr"/>
          <a:lstStyle/>
          <a:p>
            <a:pPr algn="ctr">
              <a:lnSpc>
                <a:spcPct val="150000"/>
              </a:lnSpc>
              <a:spcBef>
                <a:spcPts val="1275"/>
              </a:spcBef>
            </a:pPr>
            <a:endParaRPr lang="en-US" sz="3200" b="1" dirty="0" smtClean="0">
              <a:solidFill>
                <a:schemeClr val="bg1"/>
              </a:solidFill>
              <a:latin typeface="Calibri" charset="0"/>
              <a:ea typeface="Calibri" charset="0"/>
              <a:cs typeface="Calibri" charset="0"/>
              <a:sym typeface="Lato Bold" charset="0"/>
            </a:endParaRPr>
          </a:p>
        </p:txBody>
      </p:sp>
      <p:sp>
        <p:nvSpPr>
          <p:cNvPr id="10" name="Rectangle 11"/>
          <p:cNvSpPr>
            <a:spLocks/>
          </p:cNvSpPr>
          <p:nvPr/>
        </p:nvSpPr>
        <p:spPr bwMode="auto">
          <a:xfrm>
            <a:off x="3632220" y="3878242"/>
            <a:ext cx="12329362" cy="6858000"/>
          </a:xfrm>
          <a:prstGeom prst="rect">
            <a:avLst/>
          </a:prstGeom>
          <a:solidFill>
            <a:srgbClr val="0E1449"/>
          </a:solidFill>
          <a:ln>
            <a:noFill/>
          </a:ln>
          <a:extLst/>
        </p:spPr>
        <p:txBody>
          <a:bodyPr lIns="0" tIns="0" rIns="0" bIns="0" anchor="ctr"/>
          <a:lstStyle/>
          <a:p>
            <a:pPr marL="1676461" lvl="1" indent="-457200">
              <a:buFont typeface="Wingdings" panose="05000000000000000000" pitchFamily="2" charset="2"/>
              <a:buChar char="§"/>
            </a:pPr>
            <a:r>
              <a:rPr lang="en-US" sz="3600" b="1" i="1" dirty="0">
                <a:solidFill>
                  <a:schemeClr val="bg1"/>
                </a:solidFill>
                <a:latin typeface="Calibri" charset="0"/>
                <a:ea typeface="MS PGothic" charset="0"/>
                <a:cs typeface="Arial" charset="0"/>
              </a:rPr>
              <a:t>Journal of Government Financial Management:</a:t>
            </a:r>
          </a:p>
          <a:p>
            <a:pPr marL="2895722" lvl="2" indent="-457200">
              <a:buFont typeface="Wingdings" panose="05000000000000000000" pitchFamily="2" charset="2"/>
              <a:buChar char="§"/>
            </a:pPr>
            <a:r>
              <a:rPr lang="en-US" sz="3200" dirty="0">
                <a:solidFill>
                  <a:schemeClr val="bg1"/>
                </a:solidFill>
                <a:latin typeface="Calibri" charset="0"/>
                <a:ea typeface="MS PGothic" charset="0"/>
                <a:cs typeface="Arial" charset="0"/>
              </a:rPr>
              <a:t>Winter Issue: Ethics – Are We Losing Ground?</a:t>
            </a:r>
          </a:p>
          <a:p>
            <a:pPr marL="2895722" lvl="2" indent="-457200">
              <a:buFont typeface="Wingdings" panose="05000000000000000000" pitchFamily="2" charset="2"/>
              <a:buChar char="§"/>
            </a:pPr>
            <a:r>
              <a:rPr lang="en-US" sz="3200" dirty="0">
                <a:solidFill>
                  <a:schemeClr val="bg1"/>
                </a:solidFill>
                <a:latin typeface="Calibri" charset="0"/>
                <a:ea typeface="MS PGothic" charset="0"/>
                <a:cs typeface="Arial" charset="0"/>
              </a:rPr>
              <a:t>Submit an ethics </a:t>
            </a:r>
            <a:r>
              <a:rPr lang="en-US" sz="3200" dirty="0" smtClean="0">
                <a:solidFill>
                  <a:schemeClr val="bg1"/>
                </a:solidFill>
                <a:latin typeface="Calibri" charset="0"/>
                <a:ea typeface="MS PGothic" charset="0"/>
                <a:cs typeface="Arial" charset="0"/>
              </a:rPr>
              <a:t>question anytime</a:t>
            </a:r>
            <a:endParaRPr lang="en-US" sz="3200" dirty="0">
              <a:solidFill>
                <a:schemeClr val="bg1"/>
              </a:solidFill>
              <a:latin typeface="Calibri" charset="0"/>
              <a:ea typeface="MS PGothic" charset="0"/>
              <a:cs typeface="Arial" charset="0"/>
            </a:endParaRPr>
          </a:p>
          <a:p>
            <a:pPr lvl="2"/>
            <a:endParaRPr lang="en-US" sz="3200" dirty="0">
              <a:solidFill>
                <a:schemeClr val="bg1"/>
              </a:solidFill>
              <a:latin typeface="Calibri" charset="0"/>
              <a:ea typeface="MS PGothic" charset="0"/>
              <a:cs typeface="Arial" charset="0"/>
            </a:endParaRPr>
          </a:p>
          <a:p>
            <a:pPr marL="1676461" lvl="1" indent="-457200">
              <a:buFont typeface="Wingdings" panose="05000000000000000000" pitchFamily="2" charset="2"/>
              <a:buChar char="§"/>
            </a:pPr>
            <a:r>
              <a:rPr lang="en-US" sz="3600" b="1" dirty="0">
                <a:solidFill>
                  <a:schemeClr val="bg1"/>
                </a:solidFill>
                <a:latin typeface="Calibri" charset="0"/>
                <a:ea typeface="MS PGothic" charset="0"/>
                <a:cs typeface="Arial" charset="0"/>
              </a:rPr>
              <a:t>Webinars: </a:t>
            </a:r>
          </a:p>
          <a:p>
            <a:pPr marL="2895722" lvl="2" indent="-457200">
              <a:buFont typeface="Wingdings" panose="05000000000000000000" pitchFamily="2" charset="2"/>
              <a:buChar char="§"/>
            </a:pPr>
            <a:r>
              <a:rPr lang="en-US" sz="3200" dirty="0">
                <a:solidFill>
                  <a:schemeClr val="bg1"/>
                </a:solidFill>
                <a:latin typeface="Calibri" charset="0"/>
                <a:ea typeface="MS PGothic" charset="0"/>
                <a:cs typeface="Arial" charset="0"/>
              </a:rPr>
              <a:t>Dec. 2, 2015</a:t>
            </a:r>
          </a:p>
          <a:p>
            <a:pPr marL="2895722" lvl="2" indent="-457200">
              <a:buFont typeface="Wingdings" panose="05000000000000000000" pitchFamily="2" charset="2"/>
              <a:buChar char="§"/>
            </a:pPr>
            <a:r>
              <a:rPr lang="en-US" sz="3200" dirty="0">
                <a:solidFill>
                  <a:schemeClr val="bg1"/>
                </a:solidFill>
                <a:latin typeface="Calibri" charset="0"/>
                <a:ea typeface="MS PGothic" charset="0"/>
                <a:cs typeface="Arial" charset="0"/>
              </a:rPr>
              <a:t>May 11, </a:t>
            </a:r>
            <a:r>
              <a:rPr lang="en-US" sz="3200" dirty="0" smtClean="0">
                <a:solidFill>
                  <a:schemeClr val="bg1"/>
                </a:solidFill>
                <a:latin typeface="Calibri" charset="0"/>
                <a:ea typeface="MS PGothic" charset="0"/>
                <a:cs typeface="Arial" charset="0"/>
              </a:rPr>
              <a:t>2016</a:t>
            </a:r>
          </a:p>
          <a:p>
            <a:pPr lvl="2"/>
            <a:endParaRPr lang="en-US" sz="3200" dirty="0" smtClean="0">
              <a:solidFill>
                <a:schemeClr val="bg1"/>
              </a:solidFill>
              <a:latin typeface="Calibri" charset="0"/>
              <a:ea typeface="MS PGothic" charset="0"/>
              <a:cs typeface="Arial" charset="0"/>
            </a:endParaRPr>
          </a:p>
          <a:p>
            <a:pPr marL="1790761" lvl="1" indent="-571500">
              <a:buFont typeface="Wingdings" charset="2"/>
              <a:buChar char="§"/>
            </a:pPr>
            <a:r>
              <a:rPr lang="en-US" sz="3600" b="1" dirty="0">
                <a:solidFill>
                  <a:schemeClr val="bg1"/>
                </a:solidFill>
                <a:latin typeface="Calibri" charset="0"/>
                <a:ea typeface="MS PGothic" charset="0"/>
                <a:cs typeface="Arial" charset="0"/>
              </a:rPr>
              <a:t>Group Training: </a:t>
            </a:r>
          </a:p>
          <a:p>
            <a:pPr marL="2895722" lvl="2" indent="-457200">
              <a:buFont typeface="Wingdings" charset="2"/>
              <a:buChar char="§"/>
            </a:pPr>
            <a:r>
              <a:rPr lang="en-US" sz="3200" dirty="0">
                <a:solidFill>
                  <a:schemeClr val="bg1"/>
                </a:solidFill>
                <a:latin typeface="Calibri" charset="0"/>
                <a:ea typeface="MS PGothic" charset="0"/>
                <a:cs typeface="Arial" charset="0"/>
              </a:rPr>
              <a:t>Ethics in the Workplace</a:t>
            </a:r>
          </a:p>
          <a:p>
            <a:pPr marL="2895722" lvl="2" indent="-457200">
              <a:buFont typeface="Wingdings" charset="2"/>
              <a:buChar char="§"/>
            </a:pPr>
            <a:r>
              <a:rPr lang="en-US" sz="3200" dirty="0">
                <a:solidFill>
                  <a:schemeClr val="bg1"/>
                </a:solidFill>
                <a:latin typeface="Calibri" charset="0"/>
                <a:ea typeface="MS PGothic" charset="0"/>
                <a:cs typeface="Arial" charset="0"/>
              </a:rPr>
              <a:t>Ethical </a:t>
            </a:r>
            <a:r>
              <a:rPr lang="en-US" sz="3200" dirty="0" smtClean="0">
                <a:solidFill>
                  <a:schemeClr val="bg1"/>
                </a:solidFill>
                <a:latin typeface="Calibri" charset="0"/>
                <a:ea typeface="MS PGothic" charset="0"/>
                <a:cs typeface="Arial" charset="0"/>
              </a:rPr>
              <a:t>Decision-Making</a:t>
            </a:r>
            <a:endParaRPr lang="en-US" sz="3200" dirty="0">
              <a:solidFill>
                <a:schemeClr val="bg1"/>
              </a:solidFill>
              <a:latin typeface="Calibri" charset="0"/>
              <a:ea typeface="MS PGothic" charset="0"/>
              <a:cs typeface="Arial" charset="0"/>
            </a:endParaRPr>
          </a:p>
        </p:txBody>
      </p:sp>
    </p:spTree>
    <p:extLst>
      <p:ext uri="{BB962C8B-B14F-4D97-AF65-F5344CB8AC3E}">
        <p14:creationId xmlns:p14="http://schemas.microsoft.com/office/powerpoint/2010/main" val="9532236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3716000"/>
          </a:xfrm>
          <a:prstGeom prst="rect">
            <a:avLst/>
          </a:prstGeom>
        </p:spPr>
      </p:pic>
      <p:sp>
        <p:nvSpPr>
          <p:cNvPr id="3" name="Rectangle 2"/>
          <p:cNvSpPr/>
          <p:nvPr/>
        </p:nvSpPr>
        <p:spPr>
          <a:xfrm>
            <a:off x="11568222" y="11696642"/>
            <a:ext cx="6719777" cy="1169581"/>
          </a:xfrm>
          <a:prstGeom prst="rect">
            <a:avLst/>
          </a:prstGeom>
          <a:solidFill>
            <a:srgbClr val="B8C28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Box 3"/>
          <p:cNvSpPr txBox="1"/>
          <p:nvPr/>
        </p:nvSpPr>
        <p:spPr>
          <a:xfrm>
            <a:off x="12036055" y="11865933"/>
            <a:ext cx="6549656" cy="830997"/>
          </a:xfrm>
          <a:prstGeom prst="rect">
            <a:avLst/>
          </a:prstGeom>
          <a:noFill/>
        </p:spPr>
        <p:txBody>
          <a:bodyPr wrap="square" rtlCol="0">
            <a:spAutoFit/>
          </a:bodyPr>
          <a:lstStyle/>
          <a:p>
            <a:r>
              <a:rPr lang="en-US" dirty="0" smtClean="0">
                <a:solidFill>
                  <a:schemeClr val="bg1"/>
                </a:solidFill>
                <a:latin typeface="Calibri" charset="0"/>
                <a:ea typeface="Calibri" charset="0"/>
                <a:cs typeface="Calibri" charset="0"/>
              </a:rPr>
              <a:t>REGISTER TODAY!</a:t>
            </a:r>
            <a:endParaRPr lang="en-US" dirty="0">
              <a:solidFill>
                <a:schemeClr val="bg1"/>
              </a:solidFill>
              <a:latin typeface="Calibri" charset="0"/>
              <a:ea typeface="Calibri" charset="0"/>
              <a:cs typeface="Calibri" charset="0"/>
            </a:endParaRPr>
          </a:p>
        </p:txBody>
      </p:sp>
      <p:sp>
        <p:nvSpPr>
          <p:cNvPr id="5" name="Rectangle 4"/>
          <p:cNvSpPr/>
          <p:nvPr/>
        </p:nvSpPr>
        <p:spPr>
          <a:xfrm>
            <a:off x="0" y="11185451"/>
            <a:ext cx="6209414" cy="253054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19002" y="11865933"/>
            <a:ext cx="2857500" cy="1320800"/>
          </a:xfrm>
          <a:prstGeom prst="rect">
            <a:avLst/>
          </a:prstGeom>
        </p:spPr>
      </p:pic>
    </p:spTree>
    <p:extLst>
      <p:ext uri="{BB962C8B-B14F-4D97-AF65-F5344CB8AC3E}">
        <p14:creationId xmlns:p14="http://schemas.microsoft.com/office/powerpoint/2010/main" val="2356491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91970" y="-1464436"/>
            <a:ext cx="20347290" cy="19239779"/>
          </a:xfrm>
          <a:prstGeom prst="rect">
            <a:avLst/>
          </a:prstGeom>
        </p:spPr>
      </p:pic>
    </p:spTree>
    <p:extLst>
      <p:ext uri="{BB962C8B-B14F-4D97-AF65-F5344CB8AC3E}">
        <p14:creationId xmlns:p14="http://schemas.microsoft.com/office/powerpoint/2010/main" val="160589442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1143"/>
            <a:ext cx="18332564" cy="13749423"/>
          </a:xfrm>
          <a:prstGeom prst="rect">
            <a:avLst/>
          </a:prstGeom>
        </p:spPr>
      </p:pic>
    </p:spTree>
    <p:extLst>
      <p:ext uri="{BB962C8B-B14F-4D97-AF65-F5344CB8AC3E}">
        <p14:creationId xmlns:p14="http://schemas.microsoft.com/office/powerpoint/2010/main" val="167989543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blue 1">
      <a:dk1>
        <a:srgbClr val="737572"/>
      </a:dk1>
      <a:lt1>
        <a:sysClr val="window" lastClr="FFFFFF"/>
      </a:lt1>
      <a:dk2>
        <a:srgbClr val="445469"/>
      </a:dk2>
      <a:lt2>
        <a:srgbClr val="FFFFFF"/>
      </a:lt2>
      <a:accent1>
        <a:srgbClr val="002E93"/>
      </a:accent1>
      <a:accent2>
        <a:srgbClr val="121B61"/>
      </a:accent2>
      <a:accent3>
        <a:srgbClr val="00367C"/>
      </a:accent3>
      <a:accent4>
        <a:srgbClr val="9BBBDC"/>
      </a:accent4>
      <a:accent5>
        <a:srgbClr val="3C87AC"/>
      </a:accent5>
      <a:accent6>
        <a:srgbClr val="1B39A5"/>
      </a:accent6>
      <a:hlink>
        <a:srgbClr val="081829"/>
      </a:hlink>
      <a:folHlink>
        <a:srgbClr val="29496F"/>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BAAAA"/>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Presentation2" id="{94417896-62D6-4645-A153-08980FE5827B}" vid="{40CB8F03-9DFD-294C-BDB9-73622486A38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AGA_OVERVIEW_TEMPLATE_COMPRESSED_FOR_EMAIL</Template>
  <TotalTime>630</TotalTime>
  <Words>2525</Words>
  <Application>Microsoft Office PowerPoint</Application>
  <PresentationFormat>Custom</PresentationFormat>
  <Paragraphs>378</Paragraphs>
  <Slides>27</Slides>
  <Notes>26</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Heatley</dc:creator>
  <cp:lastModifiedBy>Dennis Holder</cp:lastModifiedBy>
  <cp:revision>46</cp:revision>
  <cp:lastPrinted>2015-08-18T22:09:53Z</cp:lastPrinted>
  <dcterms:created xsi:type="dcterms:W3CDTF">2015-10-14T20:18:54Z</dcterms:created>
  <dcterms:modified xsi:type="dcterms:W3CDTF">2015-10-26T12:47:58Z</dcterms:modified>
</cp:coreProperties>
</file>