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48"/>
  </p:notesMasterIdLst>
  <p:sldIdLst>
    <p:sldId id="256" r:id="rId2"/>
    <p:sldId id="266" r:id="rId3"/>
    <p:sldId id="288" r:id="rId4"/>
    <p:sldId id="257" r:id="rId5"/>
    <p:sldId id="267" r:id="rId6"/>
    <p:sldId id="258" r:id="rId7"/>
    <p:sldId id="261" r:id="rId8"/>
    <p:sldId id="259" r:id="rId9"/>
    <p:sldId id="271" r:id="rId10"/>
    <p:sldId id="264" r:id="rId11"/>
    <p:sldId id="263" r:id="rId12"/>
    <p:sldId id="282" r:id="rId13"/>
    <p:sldId id="276" r:id="rId14"/>
    <p:sldId id="260" r:id="rId15"/>
    <p:sldId id="268" r:id="rId16"/>
    <p:sldId id="278" r:id="rId17"/>
    <p:sldId id="287" r:id="rId18"/>
    <p:sldId id="284" r:id="rId19"/>
    <p:sldId id="285" r:id="rId20"/>
    <p:sldId id="286" r:id="rId21"/>
    <p:sldId id="279" r:id="rId22"/>
    <p:sldId id="280" r:id="rId23"/>
    <p:sldId id="281" r:id="rId24"/>
    <p:sldId id="290" r:id="rId25"/>
    <p:sldId id="291" r:id="rId26"/>
    <p:sldId id="269" r:id="rId27"/>
    <p:sldId id="270" r:id="rId28"/>
    <p:sldId id="283" r:id="rId29"/>
    <p:sldId id="296" r:id="rId30"/>
    <p:sldId id="297" r:id="rId31"/>
    <p:sldId id="298" r:id="rId32"/>
    <p:sldId id="299" r:id="rId33"/>
    <p:sldId id="300" r:id="rId34"/>
    <p:sldId id="293" r:id="rId35"/>
    <p:sldId id="294" r:id="rId36"/>
    <p:sldId id="302" r:id="rId37"/>
    <p:sldId id="303" r:id="rId38"/>
    <p:sldId id="304" r:id="rId39"/>
    <p:sldId id="305" r:id="rId40"/>
    <p:sldId id="306" r:id="rId41"/>
    <p:sldId id="307" r:id="rId42"/>
    <p:sldId id="308" r:id="rId43"/>
    <p:sldId id="277" r:id="rId44"/>
    <p:sldId id="309" r:id="rId45"/>
    <p:sldId id="265" r:id="rId46"/>
    <p:sldId id="28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94614" autoAdjust="0"/>
  </p:normalViewPr>
  <p:slideViewPr>
    <p:cSldViewPr snapToGrid="0" snapToObjects="1">
      <p:cViewPr>
        <p:scale>
          <a:sx n="93" d="100"/>
          <a:sy n="93" d="100"/>
        </p:scale>
        <p:origin x="-894" y="48"/>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34526888518498"/>
          <c:y val="4.0511350737260358E-2"/>
          <c:w val="0.69679904975381723"/>
          <c:h val="0.6166688190288605"/>
        </c:manualLayout>
      </c:layout>
      <c:barChart>
        <c:barDir val="col"/>
        <c:grouping val="clustered"/>
        <c:varyColors val="0"/>
        <c:ser>
          <c:idx val="0"/>
          <c:order val="0"/>
          <c:invertIfNegative val="0"/>
          <c:cat>
            <c:strRef>
              <c:f>Sheet4!$A$3:$A$12</c:f>
              <c:strCache>
                <c:ptCount val="10"/>
                <c:pt idx="0">
                  <c:v>Less than $10,000</c:v>
                </c:pt>
                <c:pt idx="1">
                  <c:v>$10,000 to $14,999</c:v>
                </c:pt>
                <c:pt idx="2">
                  <c:v>$15,000 to $24,999</c:v>
                </c:pt>
                <c:pt idx="3">
                  <c:v>$25,000 to $34,999</c:v>
                </c:pt>
                <c:pt idx="4">
                  <c:v>$35,000 to $49,999</c:v>
                </c:pt>
                <c:pt idx="5">
                  <c:v>$50,000 to $74,999</c:v>
                </c:pt>
                <c:pt idx="6">
                  <c:v>$75,000 to $99,999</c:v>
                </c:pt>
                <c:pt idx="7">
                  <c:v>$100,000 to $149,999</c:v>
                </c:pt>
                <c:pt idx="8">
                  <c:v>$150,000 to $199,999</c:v>
                </c:pt>
                <c:pt idx="9">
                  <c:v>$200,000 or more</c:v>
                </c:pt>
              </c:strCache>
            </c:strRef>
          </c:cat>
          <c:val>
            <c:numRef>
              <c:f>Sheet4!$B$3:$B$12</c:f>
              <c:numCache>
                <c:formatCode>#,##0</c:formatCode>
                <c:ptCount val="10"/>
                <c:pt idx="0">
                  <c:v>8421482</c:v>
                </c:pt>
                <c:pt idx="1">
                  <c:v>6161477</c:v>
                </c:pt>
                <c:pt idx="2">
                  <c:v>12367168</c:v>
                </c:pt>
                <c:pt idx="3">
                  <c:v>11803974</c:v>
                </c:pt>
                <c:pt idx="4">
                  <c:v>15672431</c:v>
                </c:pt>
                <c:pt idx="5">
                  <c:v>20827239</c:v>
                </c:pt>
                <c:pt idx="6">
                  <c:v>14166538</c:v>
                </c:pt>
                <c:pt idx="7">
                  <c:v>15356540</c:v>
                </c:pt>
                <c:pt idx="8">
                  <c:v>6010418</c:v>
                </c:pt>
                <c:pt idx="9">
                  <c:v>6139038</c:v>
                </c:pt>
              </c:numCache>
            </c:numRef>
          </c:val>
        </c:ser>
        <c:dLbls>
          <c:showLegendKey val="0"/>
          <c:showVal val="0"/>
          <c:showCatName val="0"/>
          <c:showSerName val="0"/>
          <c:showPercent val="0"/>
          <c:showBubbleSize val="0"/>
        </c:dLbls>
        <c:gapWidth val="150"/>
        <c:axId val="43149184"/>
        <c:axId val="43150720"/>
      </c:barChart>
      <c:catAx>
        <c:axId val="43149184"/>
        <c:scaling>
          <c:orientation val="minMax"/>
        </c:scaling>
        <c:delete val="0"/>
        <c:axPos val="b"/>
        <c:numFmt formatCode="General" sourceLinked="1"/>
        <c:majorTickMark val="out"/>
        <c:minorTickMark val="none"/>
        <c:tickLblPos val="nextTo"/>
        <c:crossAx val="43150720"/>
        <c:crosses val="autoZero"/>
        <c:auto val="1"/>
        <c:lblAlgn val="ctr"/>
        <c:lblOffset val="100"/>
        <c:noMultiLvlLbl val="0"/>
      </c:catAx>
      <c:valAx>
        <c:axId val="43150720"/>
        <c:scaling>
          <c:orientation val="minMax"/>
        </c:scaling>
        <c:delete val="0"/>
        <c:axPos val="l"/>
        <c:majorGridlines/>
        <c:numFmt formatCode="#,##0" sourceLinked="1"/>
        <c:majorTickMark val="out"/>
        <c:minorTickMark val="none"/>
        <c:tickLblPos val="nextTo"/>
        <c:crossAx val="4314918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Histogram</a:t>
            </a:r>
          </a:p>
        </c:rich>
      </c:tx>
      <c:layout/>
      <c:overlay val="0"/>
    </c:title>
    <c:autoTitleDeleted val="0"/>
    <c:plotArea>
      <c:layout/>
      <c:barChart>
        <c:barDir val="col"/>
        <c:grouping val="clustered"/>
        <c:varyColors val="0"/>
        <c:ser>
          <c:idx val="0"/>
          <c:order val="0"/>
          <c:tx>
            <c:v>Frequency</c:v>
          </c:tx>
          <c:invertIfNegative val="0"/>
          <c:cat>
            <c:strRef>
              <c:f>Sheet6!$C$2:$C$22</c:f>
              <c:strCache>
                <c:ptCount val="21"/>
                <c:pt idx="0">
                  <c:v>232253908.7</c:v>
                </c:pt>
                <c:pt idx="1">
                  <c:v>464507817.4</c:v>
                </c:pt>
                <c:pt idx="2">
                  <c:v>696761726.1</c:v>
                </c:pt>
                <c:pt idx="3">
                  <c:v>929015634.8</c:v>
                </c:pt>
                <c:pt idx="4">
                  <c:v>1393523452</c:v>
                </c:pt>
                <c:pt idx="5">
                  <c:v>1625777361</c:v>
                </c:pt>
                <c:pt idx="6">
                  <c:v>1161269544</c:v>
                </c:pt>
                <c:pt idx="7">
                  <c:v>1858031270</c:v>
                </c:pt>
                <c:pt idx="8">
                  <c:v>2322539087</c:v>
                </c:pt>
                <c:pt idx="9">
                  <c:v>More</c:v>
                </c:pt>
                <c:pt idx="10">
                  <c:v>2554792996</c:v>
                </c:pt>
                <c:pt idx="11">
                  <c:v>4180570357</c:v>
                </c:pt>
                <c:pt idx="12">
                  <c:v>2090285178</c:v>
                </c:pt>
                <c:pt idx="13">
                  <c:v>3019300813</c:v>
                </c:pt>
                <c:pt idx="14">
                  <c:v>3251554722</c:v>
                </c:pt>
                <c:pt idx="15">
                  <c:v>3483808631</c:v>
                </c:pt>
                <c:pt idx="16">
                  <c:v>3948316448</c:v>
                </c:pt>
                <c:pt idx="17">
                  <c:v>2787046904</c:v>
                </c:pt>
                <c:pt idx="18">
                  <c:v>3716062539</c:v>
                </c:pt>
                <c:pt idx="19">
                  <c:v>232253908.7</c:v>
                </c:pt>
                <c:pt idx="20">
                  <c:v>464507817.4</c:v>
                </c:pt>
              </c:strCache>
            </c:strRef>
          </c:cat>
          <c:val>
            <c:numRef>
              <c:f>Sheet6!$D$2:$D$22</c:f>
              <c:numCache>
                <c:formatCode>General</c:formatCode>
                <c:ptCount val="21"/>
                <c:pt idx="0">
                  <c:v>1383</c:v>
                </c:pt>
                <c:pt idx="1">
                  <c:v>60</c:v>
                </c:pt>
                <c:pt idx="2">
                  <c:v>26</c:v>
                </c:pt>
                <c:pt idx="3">
                  <c:v>18</c:v>
                </c:pt>
                <c:pt idx="4">
                  <c:v>10</c:v>
                </c:pt>
                <c:pt idx="5">
                  <c:v>10</c:v>
                </c:pt>
                <c:pt idx="6">
                  <c:v>8</c:v>
                </c:pt>
                <c:pt idx="7">
                  <c:v>7</c:v>
                </c:pt>
                <c:pt idx="8">
                  <c:v>6</c:v>
                </c:pt>
                <c:pt idx="9">
                  <c:v>5</c:v>
                </c:pt>
                <c:pt idx="10">
                  <c:v>3</c:v>
                </c:pt>
                <c:pt idx="11">
                  <c:v>3</c:v>
                </c:pt>
                <c:pt idx="12">
                  <c:v>2</c:v>
                </c:pt>
                <c:pt idx="13">
                  <c:v>2</c:v>
                </c:pt>
                <c:pt idx="14">
                  <c:v>2</c:v>
                </c:pt>
                <c:pt idx="15">
                  <c:v>2</c:v>
                </c:pt>
                <c:pt idx="16">
                  <c:v>2</c:v>
                </c:pt>
                <c:pt idx="17">
                  <c:v>1</c:v>
                </c:pt>
                <c:pt idx="18">
                  <c:v>1</c:v>
                </c:pt>
                <c:pt idx="19">
                  <c:v>0</c:v>
                </c:pt>
                <c:pt idx="20">
                  <c:v>0</c:v>
                </c:pt>
              </c:numCache>
            </c:numRef>
          </c:val>
        </c:ser>
        <c:dLbls>
          <c:showLegendKey val="0"/>
          <c:showVal val="0"/>
          <c:showCatName val="0"/>
          <c:showSerName val="0"/>
          <c:showPercent val="0"/>
          <c:showBubbleSize val="0"/>
        </c:dLbls>
        <c:gapWidth val="150"/>
        <c:axId val="68176896"/>
        <c:axId val="77427072"/>
      </c:barChart>
      <c:catAx>
        <c:axId val="68176896"/>
        <c:scaling>
          <c:orientation val="minMax"/>
        </c:scaling>
        <c:delete val="0"/>
        <c:axPos val="b"/>
        <c:title>
          <c:tx>
            <c:rich>
              <a:bodyPr/>
              <a:lstStyle/>
              <a:p>
                <a:pPr>
                  <a:defRPr/>
                </a:pPr>
                <a:r>
                  <a:rPr lang="en-US"/>
                  <a:t>Bin</a:t>
                </a:r>
              </a:p>
            </c:rich>
          </c:tx>
          <c:layout/>
          <c:overlay val="0"/>
        </c:title>
        <c:numFmt formatCode="General" sourceLinked="1"/>
        <c:majorTickMark val="out"/>
        <c:minorTickMark val="none"/>
        <c:tickLblPos val="nextTo"/>
        <c:crossAx val="77427072"/>
        <c:crosses val="autoZero"/>
        <c:auto val="1"/>
        <c:lblAlgn val="ctr"/>
        <c:lblOffset val="100"/>
        <c:noMultiLvlLbl val="0"/>
      </c:catAx>
      <c:valAx>
        <c:axId val="77427072"/>
        <c:scaling>
          <c:orientation val="minMax"/>
        </c:scaling>
        <c:delete val="0"/>
        <c:axPos val="l"/>
        <c:title>
          <c:tx>
            <c:rich>
              <a:bodyPr/>
              <a:lstStyle/>
              <a:p>
                <a:pPr>
                  <a:defRPr/>
                </a:pPr>
                <a:r>
                  <a:rPr lang="en-US"/>
                  <a:t>Frequency</a:t>
                </a:r>
              </a:p>
            </c:rich>
          </c:tx>
          <c:layout/>
          <c:overlay val="0"/>
        </c:title>
        <c:numFmt formatCode="General" sourceLinked="1"/>
        <c:majorTickMark val="out"/>
        <c:minorTickMark val="none"/>
        <c:tickLblPos val="nextTo"/>
        <c:crossAx val="6817689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Histogram</a:t>
            </a:r>
          </a:p>
        </c:rich>
      </c:tx>
      <c:layout/>
      <c:overlay val="0"/>
    </c:title>
    <c:autoTitleDeleted val="0"/>
    <c:plotArea>
      <c:layout/>
      <c:barChart>
        <c:barDir val="col"/>
        <c:grouping val="clustered"/>
        <c:varyColors val="0"/>
        <c:ser>
          <c:idx val="0"/>
          <c:order val="0"/>
          <c:tx>
            <c:v>Frequency</c:v>
          </c:tx>
          <c:invertIfNegative val="0"/>
          <c:cat>
            <c:strRef>
              <c:f>Sheet9!$C$2:$C$20</c:f>
              <c:strCache>
                <c:ptCount val="19"/>
                <c:pt idx="0">
                  <c:v>11498199.65</c:v>
                </c:pt>
                <c:pt idx="1">
                  <c:v>22996399.3</c:v>
                </c:pt>
                <c:pt idx="2">
                  <c:v>34494598.95</c:v>
                </c:pt>
                <c:pt idx="3">
                  <c:v>57490998.25</c:v>
                </c:pt>
                <c:pt idx="4">
                  <c:v>45992798.6</c:v>
                </c:pt>
                <c:pt idx="5">
                  <c:v>68989197.9</c:v>
                </c:pt>
                <c:pt idx="6">
                  <c:v>80487397.55</c:v>
                </c:pt>
                <c:pt idx="7">
                  <c:v>91985597.2</c:v>
                </c:pt>
                <c:pt idx="8">
                  <c:v>103483796.9</c:v>
                </c:pt>
                <c:pt idx="9">
                  <c:v>149476595.5</c:v>
                </c:pt>
                <c:pt idx="10">
                  <c:v>More</c:v>
                </c:pt>
                <c:pt idx="11">
                  <c:v>137978395.8</c:v>
                </c:pt>
                <c:pt idx="12">
                  <c:v>160974795.1</c:v>
                </c:pt>
                <c:pt idx="13">
                  <c:v>114981996.5</c:v>
                </c:pt>
                <c:pt idx="14">
                  <c:v>206967593.7</c:v>
                </c:pt>
                <c:pt idx="15">
                  <c:v>126480196.2</c:v>
                </c:pt>
                <c:pt idx="16">
                  <c:v>195469394.1</c:v>
                </c:pt>
                <c:pt idx="17">
                  <c:v>172472994.8</c:v>
                </c:pt>
                <c:pt idx="18">
                  <c:v>183971194.4</c:v>
                </c:pt>
              </c:strCache>
            </c:strRef>
          </c:cat>
          <c:val>
            <c:numRef>
              <c:f>Sheet9!$D$2:$D$20</c:f>
              <c:numCache>
                <c:formatCode>General</c:formatCode>
                <c:ptCount val="19"/>
                <c:pt idx="0">
                  <c:v>814</c:v>
                </c:pt>
                <c:pt idx="1">
                  <c:v>190</c:v>
                </c:pt>
                <c:pt idx="2">
                  <c:v>89</c:v>
                </c:pt>
                <c:pt idx="3">
                  <c:v>51</c:v>
                </c:pt>
                <c:pt idx="4">
                  <c:v>48</c:v>
                </c:pt>
                <c:pt idx="5">
                  <c:v>34</c:v>
                </c:pt>
                <c:pt idx="6">
                  <c:v>25</c:v>
                </c:pt>
                <c:pt idx="7">
                  <c:v>24</c:v>
                </c:pt>
                <c:pt idx="8">
                  <c:v>16</c:v>
                </c:pt>
                <c:pt idx="9">
                  <c:v>14</c:v>
                </c:pt>
                <c:pt idx="10">
                  <c:v>14</c:v>
                </c:pt>
                <c:pt idx="11">
                  <c:v>11</c:v>
                </c:pt>
                <c:pt idx="12">
                  <c:v>11</c:v>
                </c:pt>
                <c:pt idx="13">
                  <c:v>10</c:v>
                </c:pt>
                <c:pt idx="14">
                  <c:v>9</c:v>
                </c:pt>
                <c:pt idx="15">
                  <c:v>7</c:v>
                </c:pt>
                <c:pt idx="16">
                  <c:v>6</c:v>
                </c:pt>
                <c:pt idx="17">
                  <c:v>4</c:v>
                </c:pt>
                <c:pt idx="18">
                  <c:v>4</c:v>
                </c:pt>
              </c:numCache>
            </c:numRef>
          </c:val>
        </c:ser>
        <c:dLbls>
          <c:showLegendKey val="0"/>
          <c:showVal val="0"/>
          <c:showCatName val="0"/>
          <c:showSerName val="0"/>
          <c:showPercent val="0"/>
          <c:showBubbleSize val="0"/>
        </c:dLbls>
        <c:gapWidth val="150"/>
        <c:axId val="77432704"/>
        <c:axId val="87437312"/>
      </c:barChart>
      <c:catAx>
        <c:axId val="77432704"/>
        <c:scaling>
          <c:orientation val="minMax"/>
        </c:scaling>
        <c:delete val="0"/>
        <c:axPos val="b"/>
        <c:title>
          <c:tx>
            <c:rich>
              <a:bodyPr/>
              <a:lstStyle/>
              <a:p>
                <a:pPr>
                  <a:defRPr/>
                </a:pPr>
                <a:r>
                  <a:rPr lang="en-US"/>
                  <a:t>Bin</a:t>
                </a:r>
              </a:p>
            </c:rich>
          </c:tx>
          <c:layout/>
          <c:overlay val="0"/>
        </c:title>
        <c:numFmt formatCode="General" sourceLinked="1"/>
        <c:majorTickMark val="out"/>
        <c:minorTickMark val="none"/>
        <c:tickLblPos val="nextTo"/>
        <c:crossAx val="87437312"/>
        <c:crosses val="autoZero"/>
        <c:auto val="1"/>
        <c:lblAlgn val="ctr"/>
        <c:lblOffset val="100"/>
        <c:noMultiLvlLbl val="0"/>
      </c:catAx>
      <c:valAx>
        <c:axId val="87437312"/>
        <c:scaling>
          <c:orientation val="minMax"/>
        </c:scaling>
        <c:delete val="0"/>
        <c:axPos val="l"/>
        <c:title>
          <c:tx>
            <c:rich>
              <a:bodyPr/>
              <a:lstStyle/>
              <a:p>
                <a:pPr>
                  <a:defRPr/>
                </a:pPr>
                <a:r>
                  <a:rPr lang="en-US"/>
                  <a:t>Frequency</a:t>
                </a:r>
              </a:p>
            </c:rich>
          </c:tx>
          <c:layout/>
          <c:overlay val="0"/>
        </c:title>
        <c:numFmt formatCode="General" sourceLinked="1"/>
        <c:majorTickMark val="out"/>
        <c:minorTickMark val="none"/>
        <c:tickLblPos val="nextTo"/>
        <c:crossAx val="77432704"/>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Histogram</a:t>
            </a:r>
          </a:p>
        </c:rich>
      </c:tx>
      <c:layout/>
      <c:overlay val="0"/>
    </c:title>
    <c:autoTitleDeleted val="0"/>
    <c:plotArea>
      <c:layout/>
      <c:barChart>
        <c:barDir val="col"/>
        <c:grouping val="clustered"/>
        <c:varyColors val="0"/>
        <c:ser>
          <c:idx val="0"/>
          <c:order val="0"/>
          <c:tx>
            <c:v>Frequency</c:v>
          </c:tx>
          <c:invertIfNegative val="0"/>
          <c:cat>
            <c:strRef>
              <c:f>Sheet1!$C$2:$C$22</c:f>
              <c:strCache>
                <c:ptCount val="21"/>
                <c:pt idx="0">
                  <c:v>500000</c:v>
                </c:pt>
                <c:pt idx="1">
                  <c:v>1000000</c:v>
                </c:pt>
                <c:pt idx="2">
                  <c:v>1500000</c:v>
                </c:pt>
                <c:pt idx="3">
                  <c:v>2000000</c:v>
                </c:pt>
                <c:pt idx="4">
                  <c:v>2500000</c:v>
                </c:pt>
                <c:pt idx="5">
                  <c:v>3000000</c:v>
                </c:pt>
                <c:pt idx="6">
                  <c:v>3500000</c:v>
                </c:pt>
                <c:pt idx="7">
                  <c:v>4000000</c:v>
                </c:pt>
                <c:pt idx="8">
                  <c:v>5500000</c:v>
                </c:pt>
                <c:pt idx="9">
                  <c:v>7000000</c:v>
                </c:pt>
                <c:pt idx="10">
                  <c:v>5000000</c:v>
                </c:pt>
                <c:pt idx="11">
                  <c:v>4500000</c:v>
                </c:pt>
                <c:pt idx="12">
                  <c:v>6500000</c:v>
                </c:pt>
                <c:pt idx="13">
                  <c:v>6000000</c:v>
                </c:pt>
                <c:pt idx="14">
                  <c:v>7500000</c:v>
                </c:pt>
                <c:pt idx="15">
                  <c:v>8500000</c:v>
                </c:pt>
                <c:pt idx="16">
                  <c:v>8000000</c:v>
                </c:pt>
                <c:pt idx="17">
                  <c:v>9000000</c:v>
                </c:pt>
                <c:pt idx="18">
                  <c:v>9500000</c:v>
                </c:pt>
                <c:pt idx="19">
                  <c:v>10000000</c:v>
                </c:pt>
                <c:pt idx="20">
                  <c:v>More</c:v>
                </c:pt>
              </c:strCache>
            </c:strRef>
          </c:cat>
          <c:val>
            <c:numRef>
              <c:f>Sheet1!$D$2:$D$22</c:f>
              <c:numCache>
                <c:formatCode>General</c:formatCode>
                <c:ptCount val="21"/>
                <c:pt idx="0">
                  <c:v>321</c:v>
                </c:pt>
                <c:pt idx="1">
                  <c:v>204</c:v>
                </c:pt>
                <c:pt idx="2">
                  <c:v>164</c:v>
                </c:pt>
                <c:pt idx="3">
                  <c:v>103</c:v>
                </c:pt>
                <c:pt idx="4">
                  <c:v>69</c:v>
                </c:pt>
                <c:pt idx="5">
                  <c:v>55</c:v>
                </c:pt>
                <c:pt idx="6">
                  <c:v>46</c:v>
                </c:pt>
                <c:pt idx="7">
                  <c:v>41</c:v>
                </c:pt>
                <c:pt idx="8">
                  <c:v>33</c:v>
                </c:pt>
                <c:pt idx="9">
                  <c:v>33</c:v>
                </c:pt>
                <c:pt idx="10">
                  <c:v>32</c:v>
                </c:pt>
                <c:pt idx="11">
                  <c:v>31</c:v>
                </c:pt>
                <c:pt idx="12">
                  <c:v>31</c:v>
                </c:pt>
                <c:pt idx="13">
                  <c:v>27</c:v>
                </c:pt>
                <c:pt idx="14">
                  <c:v>25</c:v>
                </c:pt>
                <c:pt idx="15">
                  <c:v>22</c:v>
                </c:pt>
                <c:pt idx="16">
                  <c:v>18</c:v>
                </c:pt>
                <c:pt idx="17">
                  <c:v>16</c:v>
                </c:pt>
                <c:pt idx="18">
                  <c:v>13</c:v>
                </c:pt>
                <c:pt idx="19">
                  <c:v>12</c:v>
                </c:pt>
                <c:pt idx="20">
                  <c:v>0</c:v>
                </c:pt>
              </c:numCache>
            </c:numRef>
          </c:val>
        </c:ser>
        <c:dLbls>
          <c:showLegendKey val="0"/>
          <c:showVal val="0"/>
          <c:showCatName val="0"/>
          <c:showSerName val="0"/>
          <c:showPercent val="0"/>
          <c:showBubbleSize val="0"/>
        </c:dLbls>
        <c:gapWidth val="150"/>
        <c:axId val="92787456"/>
        <c:axId val="92799360"/>
      </c:barChart>
      <c:catAx>
        <c:axId val="92787456"/>
        <c:scaling>
          <c:orientation val="minMax"/>
        </c:scaling>
        <c:delete val="0"/>
        <c:axPos val="b"/>
        <c:title>
          <c:tx>
            <c:rich>
              <a:bodyPr/>
              <a:lstStyle/>
              <a:p>
                <a:pPr>
                  <a:defRPr/>
                </a:pPr>
                <a:r>
                  <a:rPr lang="en-US"/>
                  <a:t>Bin</a:t>
                </a:r>
              </a:p>
            </c:rich>
          </c:tx>
          <c:layout/>
          <c:overlay val="0"/>
        </c:title>
        <c:numFmt formatCode="General" sourceLinked="1"/>
        <c:majorTickMark val="out"/>
        <c:minorTickMark val="none"/>
        <c:tickLblPos val="nextTo"/>
        <c:crossAx val="92799360"/>
        <c:crosses val="autoZero"/>
        <c:auto val="1"/>
        <c:lblAlgn val="ctr"/>
        <c:lblOffset val="100"/>
        <c:noMultiLvlLbl val="0"/>
      </c:catAx>
      <c:valAx>
        <c:axId val="92799360"/>
        <c:scaling>
          <c:orientation val="minMax"/>
        </c:scaling>
        <c:delete val="0"/>
        <c:axPos val="l"/>
        <c:title>
          <c:tx>
            <c:rich>
              <a:bodyPr/>
              <a:lstStyle/>
              <a:p>
                <a:pPr>
                  <a:defRPr/>
                </a:pPr>
                <a:r>
                  <a:rPr lang="en-US"/>
                  <a:t>Frequency</a:t>
                </a:r>
              </a:p>
            </c:rich>
          </c:tx>
          <c:layout/>
          <c:overlay val="0"/>
        </c:title>
        <c:numFmt formatCode="General" sourceLinked="1"/>
        <c:majorTickMark val="out"/>
        <c:minorTickMark val="none"/>
        <c:tickLblPos val="nextTo"/>
        <c:crossAx val="92787456"/>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Histogram</a:t>
            </a:r>
          </a:p>
        </c:rich>
      </c:tx>
      <c:layout/>
      <c:overlay val="0"/>
    </c:title>
    <c:autoTitleDeleted val="0"/>
    <c:plotArea>
      <c:layout/>
      <c:barChart>
        <c:barDir val="col"/>
        <c:grouping val="clustered"/>
        <c:varyColors val="0"/>
        <c:ser>
          <c:idx val="0"/>
          <c:order val="0"/>
          <c:tx>
            <c:v>Frequency</c:v>
          </c:tx>
          <c:invertIfNegative val="0"/>
          <c:cat>
            <c:strRef>
              <c:f>Sheet1!$C$2:$C$22</c:f>
              <c:strCache>
                <c:ptCount val="21"/>
                <c:pt idx="0">
                  <c:v>500000</c:v>
                </c:pt>
                <c:pt idx="1">
                  <c:v>1000000</c:v>
                </c:pt>
                <c:pt idx="2">
                  <c:v>1500000</c:v>
                </c:pt>
                <c:pt idx="3">
                  <c:v>2000000</c:v>
                </c:pt>
                <c:pt idx="4">
                  <c:v>2500000</c:v>
                </c:pt>
                <c:pt idx="5">
                  <c:v>3000000</c:v>
                </c:pt>
                <c:pt idx="6">
                  <c:v>3500000</c:v>
                </c:pt>
                <c:pt idx="7">
                  <c:v>4000000</c:v>
                </c:pt>
                <c:pt idx="8">
                  <c:v>5500000</c:v>
                </c:pt>
                <c:pt idx="9">
                  <c:v>7000000</c:v>
                </c:pt>
                <c:pt idx="10">
                  <c:v>5000000</c:v>
                </c:pt>
                <c:pt idx="11">
                  <c:v>4500000</c:v>
                </c:pt>
                <c:pt idx="12">
                  <c:v>6500000</c:v>
                </c:pt>
                <c:pt idx="13">
                  <c:v>6000000</c:v>
                </c:pt>
                <c:pt idx="14">
                  <c:v>7500000</c:v>
                </c:pt>
                <c:pt idx="15">
                  <c:v>8500000</c:v>
                </c:pt>
                <c:pt idx="16">
                  <c:v>8000000</c:v>
                </c:pt>
                <c:pt idx="17">
                  <c:v>9000000</c:v>
                </c:pt>
                <c:pt idx="18">
                  <c:v>9500000</c:v>
                </c:pt>
                <c:pt idx="19">
                  <c:v>10000000</c:v>
                </c:pt>
                <c:pt idx="20">
                  <c:v>More</c:v>
                </c:pt>
              </c:strCache>
            </c:strRef>
          </c:cat>
          <c:val>
            <c:numRef>
              <c:f>Sheet1!$D$2:$D$22</c:f>
              <c:numCache>
                <c:formatCode>General</c:formatCode>
                <c:ptCount val="21"/>
                <c:pt idx="0">
                  <c:v>321</c:v>
                </c:pt>
                <c:pt idx="1">
                  <c:v>204</c:v>
                </c:pt>
                <c:pt idx="2">
                  <c:v>164</c:v>
                </c:pt>
                <c:pt idx="3">
                  <c:v>103</c:v>
                </c:pt>
                <c:pt idx="4">
                  <c:v>69</c:v>
                </c:pt>
                <c:pt idx="5">
                  <c:v>55</c:v>
                </c:pt>
                <c:pt idx="6">
                  <c:v>46</c:v>
                </c:pt>
                <c:pt idx="7">
                  <c:v>41</c:v>
                </c:pt>
                <c:pt idx="8">
                  <c:v>33</c:v>
                </c:pt>
                <c:pt idx="9">
                  <c:v>33</c:v>
                </c:pt>
                <c:pt idx="10">
                  <c:v>32</c:v>
                </c:pt>
                <c:pt idx="11">
                  <c:v>31</c:v>
                </c:pt>
                <c:pt idx="12">
                  <c:v>31</c:v>
                </c:pt>
                <c:pt idx="13">
                  <c:v>27</c:v>
                </c:pt>
                <c:pt idx="14">
                  <c:v>25</c:v>
                </c:pt>
                <c:pt idx="15">
                  <c:v>22</c:v>
                </c:pt>
                <c:pt idx="16">
                  <c:v>18</c:v>
                </c:pt>
                <c:pt idx="17">
                  <c:v>16</c:v>
                </c:pt>
                <c:pt idx="18">
                  <c:v>13</c:v>
                </c:pt>
                <c:pt idx="19">
                  <c:v>12</c:v>
                </c:pt>
                <c:pt idx="20">
                  <c:v>0</c:v>
                </c:pt>
              </c:numCache>
            </c:numRef>
          </c:val>
        </c:ser>
        <c:dLbls>
          <c:showLegendKey val="0"/>
          <c:showVal val="0"/>
          <c:showCatName val="0"/>
          <c:showSerName val="0"/>
          <c:showPercent val="0"/>
          <c:showBubbleSize val="0"/>
        </c:dLbls>
        <c:gapWidth val="150"/>
        <c:axId val="55440128"/>
        <c:axId val="55442816"/>
      </c:barChart>
      <c:catAx>
        <c:axId val="55440128"/>
        <c:scaling>
          <c:orientation val="minMax"/>
        </c:scaling>
        <c:delete val="0"/>
        <c:axPos val="b"/>
        <c:title>
          <c:tx>
            <c:rich>
              <a:bodyPr/>
              <a:lstStyle/>
              <a:p>
                <a:pPr>
                  <a:defRPr/>
                </a:pPr>
                <a:r>
                  <a:rPr lang="en-US"/>
                  <a:t>Bin</a:t>
                </a:r>
              </a:p>
            </c:rich>
          </c:tx>
          <c:layout/>
          <c:overlay val="0"/>
        </c:title>
        <c:numFmt formatCode="General" sourceLinked="1"/>
        <c:majorTickMark val="out"/>
        <c:minorTickMark val="none"/>
        <c:tickLblPos val="nextTo"/>
        <c:crossAx val="55442816"/>
        <c:crosses val="autoZero"/>
        <c:auto val="1"/>
        <c:lblAlgn val="ctr"/>
        <c:lblOffset val="100"/>
        <c:noMultiLvlLbl val="0"/>
      </c:catAx>
      <c:valAx>
        <c:axId val="55442816"/>
        <c:scaling>
          <c:orientation val="minMax"/>
        </c:scaling>
        <c:delete val="0"/>
        <c:axPos val="l"/>
        <c:title>
          <c:tx>
            <c:rich>
              <a:bodyPr/>
              <a:lstStyle/>
              <a:p>
                <a:pPr>
                  <a:defRPr/>
                </a:pPr>
                <a:r>
                  <a:rPr lang="en-US"/>
                  <a:t>Frequency</a:t>
                </a:r>
              </a:p>
            </c:rich>
          </c:tx>
          <c:layout/>
          <c:overlay val="0"/>
        </c:title>
        <c:numFmt formatCode="General" sourceLinked="1"/>
        <c:majorTickMark val="out"/>
        <c:minorTickMark val="none"/>
        <c:tickLblPos val="nextTo"/>
        <c:crossAx val="55440128"/>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Sales predicted by Wages</a:t>
            </a:r>
          </a:p>
        </c:rich>
      </c:tx>
      <c:layout/>
      <c:overlay val="0"/>
    </c:title>
    <c:autoTitleDeleted val="0"/>
    <c:plotArea>
      <c:layout/>
      <c:scatterChart>
        <c:scatterStyle val="lineMarker"/>
        <c:varyColors val="0"/>
        <c:ser>
          <c:idx val="0"/>
          <c:order val="0"/>
          <c:spPr>
            <a:ln w="28575">
              <a:noFill/>
            </a:ln>
          </c:spPr>
          <c:xVal>
            <c:numRef>
              <c:f>X!$E$3:$E$111</c:f>
              <c:numCache>
                <c:formatCode>General</c:formatCode>
                <c:ptCount val="109"/>
                <c:pt idx="0">
                  <c:v>3750</c:v>
                </c:pt>
                <c:pt idx="1">
                  <c:v>245980</c:v>
                </c:pt>
                <c:pt idx="2">
                  <c:v>980175</c:v>
                </c:pt>
                <c:pt idx="3">
                  <c:v>13000</c:v>
                </c:pt>
                <c:pt idx="4">
                  <c:v>515408</c:v>
                </c:pt>
                <c:pt idx="5">
                  <c:v>188740</c:v>
                </c:pt>
                <c:pt idx="6">
                  <c:v>178896</c:v>
                </c:pt>
                <c:pt idx="7">
                  <c:v>55952</c:v>
                </c:pt>
                <c:pt idx="8">
                  <c:v>25438</c:v>
                </c:pt>
                <c:pt idx="9">
                  <c:v>208701</c:v>
                </c:pt>
                <c:pt idx="10">
                  <c:v>478696</c:v>
                </c:pt>
                <c:pt idx="11">
                  <c:v>24579</c:v>
                </c:pt>
                <c:pt idx="12">
                  <c:v>13495</c:v>
                </c:pt>
                <c:pt idx="13">
                  <c:v>349435</c:v>
                </c:pt>
                <c:pt idx="14">
                  <c:v>129828</c:v>
                </c:pt>
                <c:pt idx="15">
                  <c:v>76248</c:v>
                </c:pt>
                <c:pt idx="16">
                  <c:v>261242</c:v>
                </c:pt>
                <c:pt idx="17">
                  <c:v>30472</c:v>
                </c:pt>
                <c:pt idx="18">
                  <c:v>261247</c:v>
                </c:pt>
                <c:pt idx="19">
                  <c:v>367551</c:v>
                </c:pt>
                <c:pt idx="20">
                  <c:v>91234</c:v>
                </c:pt>
                <c:pt idx="21">
                  <c:v>83760</c:v>
                </c:pt>
                <c:pt idx="22">
                  <c:v>38273</c:v>
                </c:pt>
                <c:pt idx="23">
                  <c:v>245226</c:v>
                </c:pt>
                <c:pt idx="24">
                  <c:v>126828</c:v>
                </c:pt>
                <c:pt idx="25">
                  <c:v>141450</c:v>
                </c:pt>
                <c:pt idx="26">
                  <c:v>308505</c:v>
                </c:pt>
                <c:pt idx="27">
                  <c:v>956797</c:v>
                </c:pt>
                <c:pt idx="28">
                  <c:v>59444</c:v>
                </c:pt>
                <c:pt idx="29">
                  <c:v>75486</c:v>
                </c:pt>
                <c:pt idx="30">
                  <c:v>15706</c:v>
                </c:pt>
                <c:pt idx="31">
                  <c:v>8786</c:v>
                </c:pt>
                <c:pt idx="32">
                  <c:v>60000</c:v>
                </c:pt>
                <c:pt idx="33">
                  <c:v>8554</c:v>
                </c:pt>
                <c:pt idx="34">
                  <c:v>37336</c:v>
                </c:pt>
                <c:pt idx="35">
                  <c:v>14300</c:v>
                </c:pt>
                <c:pt idx="36">
                  <c:v>10400</c:v>
                </c:pt>
                <c:pt idx="37">
                  <c:v>108374</c:v>
                </c:pt>
                <c:pt idx="38">
                  <c:v>30456</c:v>
                </c:pt>
                <c:pt idx="39">
                  <c:v>12556</c:v>
                </c:pt>
                <c:pt idx="40">
                  <c:v>729928</c:v>
                </c:pt>
                <c:pt idx="41">
                  <c:v>11328</c:v>
                </c:pt>
                <c:pt idx="42">
                  <c:v>83476</c:v>
                </c:pt>
                <c:pt idx="43">
                  <c:v>62653</c:v>
                </c:pt>
                <c:pt idx="44">
                  <c:v>329310</c:v>
                </c:pt>
                <c:pt idx="45">
                  <c:v>82216</c:v>
                </c:pt>
                <c:pt idx="46">
                  <c:v>332307</c:v>
                </c:pt>
                <c:pt idx="47">
                  <c:v>27469</c:v>
                </c:pt>
                <c:pt idx="48">
                  <c:v>238290</c:v>
                </c:pt>
                <c:pt idx="49">
                  <c:v>74297</c:v>
                </c:pt>
                <c:pt idx="50">
                  <c:v>20800</c:v>
                </c:pt>
                <c:pt idx="51">
                  <c:v>183575</c:v>
                </c:pt>
                <c:pt idx="52">
                  <c:v>746259</c:v>
                </c:pt>
                <c:pt idx="53">
                  <c:v>18172</c:v>
                </c:pt>
                <c:pt idx="54">
                  <c:v>37672</c:v>
                </c:pt>
                <c:pt idx="55">
                  <c:v>7800</c:v>
                </c:pt>
                <c:pt idx="56">
                  <c:v>71835</c:v>
                </c:pt>
                <c:pt idx="57">
                  <c:v>32658</c:v>
                </c:pt>
                <c:pt idx="58">
                  <c:v>37530</c:v>
                </c:pt>
                <c:pt idx="59">
                  <c:v>61230</c:v>
                </c:pt>
                <c:pt idx="60">
                  <c:v>126552</c:v>
                </c:pt>
                <c:pt idx="61">
                  <c:v>430916</c:v>
                </c:pt>
                <c:pt idx="62">
                  <c:v>198968</c:v>
                </c:pt>
                <c:pt idx="63">
                  <c:v>6305</c:v>
                </c:pt>
                <c:pt idx="64">
                  <c:v>241648</c:v>
                </c:pt>
                <c:pt idx="65">
                  <c:v>177840</c:v>
                </c:pt>
                <c:pt idx="66">
                  <c:v>29550</c:v>
                </c:pt>
                <c:pt idx="67">
                  <c:v>122108</c:v>
                </c:pt>
                <c:pt idx="68">
                  <c:v>50144</c:v>
                </c:pt>
                <c:pt idx="69">
                  <c:v>50000</c:v>
                </c:pt>
                <c:pt idx="70">
                  <c:v>75532</c:v>
                </c:pt>
                <c:pt idx="71">
                  <c:v>146527</c:v>
                </c:pt>
                <c:pt idx="72">
                  <c:v>52800</c:v>
                </c:pt>
                <c:pt idx="73">
                  <c:v>23748</c:v>
                </c:pt>
                <c:pt idx="74">
                  <c:v>262823</c:v>
                </c:pt>
                <c:pt idx="75">
                  <c:v>27961</c:v>
                </c:pt>
                <c:pt idx="76">
                  <c:v>24799</c:v>
                </c:pt>
                <c:pt idx="77">
                  <c:v>122085</c:v>
                </c:pt>
                <c:pt idx="78">
                  <c:v>393950</c:v>
                </c:pt>
                <c:pt idx="79">
                  <c:v>98001</c:v>
                </c:pt>
                <c:pt idx="80">
                  <c:v>70000</c:v>
                </c:pt>
                <c:pt idx="81">
                  <c:v>36250</c:v>
                </c:pt>
                <c:pt idx="82">
                  <c:v>823587</c:v>
                </c:pt>
                <c:pt idx="83">
                  <c:v>36129</c:v>
                </c:pt>
                <c:pt idx="84">
                  <c:v>18224</c:v>
                </c:pt>
                <c:pt idx="85">
                  <c:v>253777</c:v>
                </c:pt>
                <c:pt idx="86">
                  <c:v>54434</c:v>
                </c:pt>
                <c:pt idx="87">
                  <c:v>59072</c:v>
                </c:pt>
                <c:pt idx="88">
                  <c:v>100800</c:v>
                </c:pt>
                <c:pt idx="89">
                  <c:v>60000</c:v>
                </c:pt>
                <c:pt idx="90">
                  <c:v>49629</c:v>
                </c:pt>
                <c:pt idx="91">
                  <c:v>170072</c:v>
                </c:pt>
                <c:pt idx="92">
                  <c:v>22675</c:v>
                </c:pt>
                <c:pt idx="93">
                  <c:v>14202</c:v>
                </c:pt>
                <c:pt idx="94">
                  <c:v>31590</c:v>
                </c:pt>
                <c:pt idx="95">
                  <c:v>8000</c:v>
                </c:pt>
                <c:pt idx="96">
                  <c:v>5200</c:v>
                </c:pt>
                <c:pt idx="97">
                  <c:v>14872</c:v>
                </c:pt>
                <c:pt idx="98">
                  <c:v>76024</c:v>
                </c:pt>
                <c:pt idx="99">
                  <c:v>54520</c:v>
                </c:pt>
                <c:pt idx="100">
                  <c:v>19182</c:v>
                </c:pt>
                <c:pt idx="101">
                  <c:v>236715</c:v>
                </c:pt>
                <c:pt idx="102">
                  <c:v>397834</c:v>
                </c:pt>
                <c:pt idx="103">
                  <c:v>29563</c:v>
                </c:pt>
                <c:pt idx="104">
                  <c:v>3403</c:v>
                </c:pt>
                <c:pt idx="105">
                  <c:v>11700</c:v>
                </c:pt>
                <c:pt idx="106">
                  <c:v>5580</c:v>
                </c:pt>
                <c:pt idx="107">
                  <c:v>20800</c:v>
                </c:pt>
                <c:pt idx="108">
                  <c:v>26745</c:v>
                </c:pt>
              </c:numCache>
            </c:numRef>
          </c:xVal>
          <c:yVal>
            <c:numRef>
              <c:f>X!$D$3:$D$111</c:f>
              <c:numCache>
                <c:formatCode>General</c:formatCode>
                <c:ptCount val="109"/>
                <c:pt idx="0">
                  <c:v>1587847</c:v>
                </c:pt>
                <c:pt idx="1">
                  <c:v>5739850</c:v>
                </c:pt>
                <c:pt idx="2">
                  <c:v>6480637</c:v>
                </c:pt>
                <c:pt idx="3">
                  <c:v>920371</c:v>
                </c:pt>
                <c:pt idx="4">
                  <c:v>2829395</c:v>
                </c:pt>
                <c:pt idx="5">
                  <c:v>1306187</c:v>
                </c:pt>
                <c:pt idx="6">
                  <c:v>1800677</c:v>
                </c:pt>
                <c:pt idx="7">
                  <c:v>828798</c:v>
                </c:pt>
                <c:pt idx="8">
                  <c:v>433647</c:v>
                </c:pt>
                <c:pt idx="9">
                  <c:v>2192629</c:v>
                </c:pt>
                <c:pt idx="10">
                  <c:v>1657280</c:v>
                </c:pt>
                <c:pt idx="11">
                  <c:v>158791</c:v>
                </c:pt>
                <c:pt idx="12">
                  <c:v>1190069</c:v>
                </c:pt>
                <c:pt idx="13">
                  <c:v>2886743</c:v>
                </c:pt>
                <c:pt idx="14">
                  <c:v>792462</c:v>
                </c:pt>
                <c:pt idx="15">
                  <c:v>1278961</c:v>
                </c:pt>
                <c:pt idx="16">
                  <c:v>9504034</c:v>
                </c:pt>
                <c:pt idx="17">
                  <c:v>260124</c:v>
                </c:pt>
                <c:pt idx="18">
                  <c:v>1123264</c:v>
                </c:pt>
                <c:pt idx="19">
                  <c:v>3780147</c:v>
                </c:pt>
                <c:pt idx="20">
                  <c:v>1217575</c:v>
                </c:pt>
                <c:pt idx="21">
                  <c:v>1916826</c:v>
                </c:pt>
                <c:pt idx="22">
                  <c:v>567021</c:v>
                </c:pt>
                <c:pt idx="23">
                  <c:v>4547860</c:v>
                </c:pt>
                <c:pt idx="24">
                  <c:v>2546592</c:v>
                </c:pt>
                <c:pt idx="25">
                  <c:v>945020</c:v>
                </c:pt>
                <c:pt idx="26">
                  <c:v>1841051</c:v>
                </c:pt>
                <c:pt idx="27">
                  <c:v>8555376</c:v>
                </c:pt>
                <c:pt idx="28">
                  <c:v>222109</c:v>
                </c:pt>
                <c:pt idx="29">
                  <c:v>2175777</c:v>
                </c:pt>
                <c:pt idx="30">
                  <c:v>3043392</c:v>
                </c:pt>
                <c:pt idx="31">
                  <c:v>319943</c:v>
                </c:pt>
                <c:pt idx="32">
                  <c:v>1496586</c:v>
                </c:pt>
                <c:pt idx="33">
                  <c:v>269241</c:v>
                </c:pt>
                <c:pt idx="34">
                  <c:v>121180</c:v>
                </c:pt>
                <c:pt idx="35">
                  <c:v>45309</c:v>
                </c:pt>
                <c:pt idx="36">
                  <c:v>130800</c:v>
                </c:pt>
                <c:pt idx="37">
                  <c:v>4604571</c:v>
                </c:pt>
                <c:pt idx="38">
                  <c:v>2769927</c:v>
                </c:pt>
                <c:pt idx="39">
                  <c:v>2892720</c:v>
                </c:pt>
                <c:pt idx="40">
                  <c:v>4928398</c:v>
                </c:pt>
                <c:pt idx="41">
                  <c:v>131369</c:v>
                </c:pt>
                <c:pt idx="42">
                  <c:v>8653782</c:v>
                </c:pt>
                <c:pt idx="43">
                  <c:v>1723</c:v>
                </c:pt>
                <c:pt idx="44">
                  <c:v>6225405</c:v>
                </c:pt>
                <c:pt idx="45">
                  <c:v>1570024</c:v>
                </c:pt>
                <c:pt idx="46">
                  <c:v>4836146</c:v>
                </c:pt>
                <c:pt idx="47">
                  <c:v>942513</c:v>
                </c:pt>
                <c:pt idx="48">
                  <c:v>2894306</c:v>
                </c:pt>
                <c:pt idx="49">
                  <c:v>681743</c:v>
                </c:pt>
                <c:pt idx="50">
                  <c:v>131211</c:v>
                </c:pt>
                <c:pt idx="51">
                  <c:v>1349724</c:v>
                </c:pt>
                <c:pt idx="52">
                  <c:v>5529386</c:v>
                </c:pt>
                <c:pt idx="53">
                  <c:v>321895</c:v>
                </c:pt>
                <c:pt idx="54">
                  <c:v>280765</c:v>
                </c:pt>
                <c:pt idx="55">
                  <c:v>292529</c:v>
                </c:pt>
                <c:pt idx="56">
                  <c:v>1799899</c:v>
                </c:pt>
                <c:pt idx="57">
                  <c:v>42723</c:v>
                </c:pt>
                <c:pt idx="58">
                  <c:v>340294</c:v>
                </c:pt>
                <c:pt idx="59">
                  <c:v>630798</c:v>
                </c:pt>
                <c:pt idx="60">
                  <c:v>1017607</c:v>
                </c:pt>
                <c:pt idx="61">
                  <c:v>1945541</c:v>
                </c:pt>
                <c:pt idx="62">
                  <c:v>2105764</c:v>
                </c:pt>
                <c:pt idx="63">
                  <c:v>497815</c:v>
                </c:pt>
                <c:pt idx="64">
                  <c:v>4780977</c:v>
                </c:pt>
                <c:pt idx="65">
                  <c:v>446148</c:v>
                </c:pt>
                <c:pt idx="66">
                  <c:v>2360423</c:v>
                </c:pt>
                <c:pt idx="67">
                  <c:v>1816466</c:v>
                </c:pt>
                <c:pt idx="68">
                  <c:v>1391031</c:v>
                </c:pt>
                <c:pt idx="69">
                  <c:v>371669</c:v>
                </c:pt>
                <c:pt idx="70">
                  <c:v>4450380</c:v>
                </c:pt>
                <c:pt idx="71">
                  <c:v>2425952</c:v>
                </c:pt>
                <c:pt idx="72">
                  <c:v>1303531</c:v>
                </c:pt>
                <c:pt idx="73">
                  <c:v>130682</c:v>
                </c:pt>
                <c:pt idx="74">
                  <c:v>1863223</c:v>
                </c:pt>
                <c:pt idx="75">
                  <c:v>225766</c:v>
                </c:pt>
                <c:pt idx="76">
                  <c:v>155706</c:v>
                </c:pt>
                <c:pt idx="77">
                  <c:v>358539</c:v>
                </c:pt>
                <c:pt idx="78">
                  <c:v>2959029</c:v>
                </c:pt>
                <c:pt idx="79">
                  <c:v>1685520</c:v>
                </c:pt>
                <c:pt idx="80">
                  <c:v>2508568</c:v>
                </c:pt>
                <c:pt idx="81">
                  <c:v>193585</c:v>
                </c:pt>
                <c:pt idx="82">
                  <c:v>5535965</c:v>
                </c:pt>
                <c:pt idx="83">
                  <c:v>494964</c:v>
                </c:pt>
                <c:pt idx="84">
                  <c:v>700693</c:v>
                </c:pt>
                <c:pt idx="85">
                  <c:v>4493340</c:v>
                </c:pt>
                <c:pt idx="86">
                  <c:v>1768665</c:v>
                </c:pt>
                <c:pt idx="87">
                  <c:v>391127</c:v>
                </c:pt>
                <c:pt idx="88">
                  <c:v>2160473</c:v>
                </c:pt>
                <c:pt idx="89">
                  <c:v>400007</c:v>
                </c:pt>
                <c:pt idx="90">
                  <c:v>371820</c:v>
                </c:pt>
                <c:pt idx="91">
                  <c:v>1441157</c:v>
                </c:pt>
                <c:pt idx="92">
                  <c:v>209041</c:v>
                </c:pt>
                <c:pt idx="93">
                  <c:v>319860</c:v>
                </c:pt>
                <c:pt idx="94">
                  <c:v>279590</c:v>
                </c:pt>
                <c:pt idx="95">
                  <c:v>83612</c:v>
                </c:pt>
                <c:pt idx="96">
                  <c:v>294301</c:v>
                </c:pt>
                <c:pt idx="97">
                  <c:v>1987066</c:v>
                </c:pt>
                <c:pt idx="98">
                  <c:v>1881621</c:v>
                </c:pt>
                <c:pt idx="99">
                  <c:v>460251</c:v>
                </c:pt>
                <c:pt idx="100">
                  <c:v>298530</c:v>
                </c:pt>
                <c:pt idx="101">
                  <c:v>2119187</c:v>
                </c:pt>
                <c:pt idx="102">
                  <c:v>4606532</c:v>
                </c:pt>
                <c:pt idx="103">
                  <c:v>126604</c:v>
                </c:pt>
                <c:pt idx="104">
                  <c:v>224308</c:v>
                </c:pt>
                <c:pt idx="105">
                  <c:v>115455</c:v>
                </c:pt>
                <c:pt idx="106">
                  <c:v>32363</c:v>
                </c:pt>
                <c:pt idx="107">
                  <c:v>122424</c:v>
                </c:pt>
                <c:pt idx="108">
                  <c:v>167454</c:v>
                </c:pt>
              </c:numCache>
            </c:numRef>
          </c:yVal>
          <c:smooth val="0"/>
        </c:ser>
        <c:ser>
          <c:idx val="1"/>
          <c:order val="1"/>
          <c:tx>
            <c:v>Predicted 4654452</c:v>
          </c:tx>
          <c:spPr>
            <a:ln w="28575">
              <a:noFill/>
            </a:ln>
          </c:spPr>
          <c:marker>
            <c:spPr>
              <a:solidFill>
                <a:srgbClr val="FF0000"/>
              </a:solidFill>
            </c:spPr>
          </c:marker>
          <c:xVal>
            <c:numRef>
              <c:f>X!$E$3:$E$111</c:f>
              <c:numCache>
                <c:formatCode>General</c:formatCode>
                <c:ptCount val="109"/>
                <c:pt idx="0">
                  <c:v>3750</c:v>
                </c:pt>
                <c:pt idx="1">
                  <c:v>245980</c:v>
                </c:pt>
                <c:pt idx="2">
                  <c:v>980175</c:v>
                </c:pt>
                <c:pt idx="3">
                  <c:v>13000</c:v>
                </c:pt>
                <c:pt idx="4">
                  <c:v>515408</c:v>
                </c:pt>
                <c:pt idx="5">
                  <c:v>188740</c:v>
                </c:pt>
                <c:pt idx="6">
                  <c:v>178896</c:v>
                </c:pt>
                <c:pt idx="7">
                  <c:v>55952</c:v>
                </c:pt>
                <c:pt idx="8">
                  <c:v>25438</c:v>
                </c:pt>
                <c:pt idx="9">
                  <c:v>208701</c:v>
                </c:pt>
                <c:pt idx="10">
                  <c:v>478696</c:v>
                </c:pt>
                <c:pt idx="11">
                  <c:v>24579</c:v>
                </c:pt>
                <c:pt idx="12">
                  <c:v>13495</c:v>
                </c:pt>
                <c:pt idx="13">
                  <c:v>349435</c:v>
                </c:pt>
                <c:pt idx="14">
                  <c:v>129828</c:v>
                </c:pt>
                <c:pt idx="15">
                  <c:v>76248</c:v>
                </c:pt>
                <c:pt idx="16">
                  <c:v>261242</c:v>
                </c:pt>
                <c:pt idx="17">
                  <c:v>30472</c:v>
                </c:pt>
                <c:pt idx="18">
                  <c:v>261247</c:v>
                </c:pt>
                <c:pt idx="19">
                  <c:v>367551</c:v>
                </c:pt>
                <c:pt idx="20">
                  <c:v>91234</c:v>
                </c:pt>
                <c:pt idx="21">
                  <c:v>83760</c:v>
                </c:pt>
                <c:pt idx="22">
                  <c:v>38273</c:v>
                </c:pt>
                <c:pt idx="23">
                  <c:v>245226</c:v>
                </c:pt>
                <c:pt idx="24">
                  <c:v>126828</c:v>
                </c:pt>
                <c:pt idx="25">
                  <c:v>141450</c:v>
                </c:pt>
                <c:pt idx="26">
                  <c:v>308505</c:v>
                </c:pt>
                <c:pt idx="27">
                  <c:v>956797</c:v>
                </c:pt>
                <c:pt idx="28">
                  <c:v>59444</c:v>
                </c:pt>
                <c:pt idx="29">
                  <c:v>75486</c:v>
                </c:pt>
                <c:pt idx="30">
                  <c:v>15706</c:v>
                </c:pt>
                <c:pt idx="31">
                  <c:v>8786</c:v>
                </c:pt>
                <c:pt idx="32">
                  <c:v>60000</c:v>
                </c:pt>
                <c:pt idx="33">
                  <c:v>8554</c:v>
                </c:pt>
                <c:pt idx="34">
                  <c:v>37336</c:v>
                </c:pt>
                <c:pt idx="35">
                  <c:v>14300</c:v>
                </c:pt>
                <c:pt idx="36">
                  <c:v>10400</c:v>
                </c:pt>
                <c:pt idx="37">
                  <c:v>108374</c:v>
                </c:pt>
                <c:pt idx="38">
                  <c:v>30456</c:v>
                </c:pt>
                <c:pt idx="39">
                  <c:v>12556</c:v>
                </c:pt>
                <c:pt idx="40">
                  <c:v>729928</c:v>
                </c:pt>
                <c:pt idx="41">
                  <c:v>11328</c:v>
                </c:pt>
                <c:pt idx="42">
                  <c:v>83476</c:v>
                </c:pt>
                <c:pt idx="43">
                  <c:v>62653</c:v>
                </c:pt>
                <c:pt idx="44">
                  <c:v>329310</c:v>
                </c:pt>
                <c:pt idx="45">
                  <c:v>82216</c:v>
                </c:pt>
                <c:pt idx="46">
                  <c:v>332307</c:v>
                </c:pt>
                <c:pt idx="47">
                  <c:v>27469</c:v>
                </c:pt>
                <c:pt idx="48">
                  <c:v>238290</c:v>
                </c:pt>
                <c:pt idx="49">
                  <c:v>74297</c:v>
                </c:pt>
                <c:pt idx="50">
                  <c:v>20800</c:v>
                </c:pt>
                <c:pt idx="51">
                  <c:v>183575</c:v>
                </c:pt>
                <c:pt idx="52">
                  <c:v>746259</c:v>
                </c:pt>
                <c:pt idx="53">
                  <c:v>18172</c:v>
                </c:pt>
                <c:pt idx="54">
                  <c:v>37672</c:v>
                </c:pt>
                <c:pt idx="55">
                  <c:v>7800</c:v>
                </c:pt>
                <c:pt idx="56">
                  <c:v>71835</c:v>
                </c:pt>
                <c:pt idx="57">
                  <c:v>32658</c:v>
                </c:pt>
                <c:pt idx="58">
                  <c:v>37530</c:v>
                </c:pt>
                <c:pt idx="59">
                  <c:v>61230</c:v>
                </c:pt>
                <c:pt idx="60">
                  <c:v>126552</c:v>
                </c:pt>
                <c:pt idx="61">
                  <c:v>430916</c:v>
                </c:pt>
                <c:pt idx="62">
                  <c:v>198968</c:v>
                </c:pt>
                <c:pt idx="63">
                  <c:v>6305</c:v>
                </c:pt>
                <c:pt idx="64">
                  <c:v>241648</c:v>
                </c:pt>
                <c:pt idx="65">
                  <c:v>177840</c:v>
                </c:pt>
                <c:pt idx="66">
                  <c:v>29550</c:v>
                </c:pt>
                <c:pt idx="67">
                  <c:v>122108</c:v>
                </c:pt>
                <c:pt idx="68">
                  <c:v>50144</c:v>
                </c:pt>
                <c:pt idx="69">
                  <c:v>50000</c:v>
                </c:pt>
                <c:pt idx="70">
                  <c:v>75532</c:v>
                </c:pt>
                <c:pt idx="71">
                  <c:v>146527</c:v>
                </c:pt>
                <c:pt idx="72">
                  <c:v>52800</c:v>
                </c:pt>
                <c:pt idx="73">
                  <c:v>23748</c:v>
                </c:pt>
                <c:pt idx="74">
                  <c:v>262823</c:v>
                </c:pt>
                <c:pt idx="75">
                  <c:v>27961</c:v>
                </c:pt>
                <c:pt idx="76">
                  <c:v>24799</c:v>
                </c:pt>
                <c:pt idx="77">
                  <c:v>122085</c:v>
                </c:pt>
                <c:pt idx="78">
                  <c:v>393950</c:v>
                </c:pt>
                <c:pt idx="79">
                  <c:v>98001</c:v>
                </c:pt>
                <c:pt idx="80">
                  <c:v>70000</c:v>
                </c:pt>
                <c:pt idx="81">
                  <c:v>36250</c:v>
                </c:pt>
                <c:pt idx="82">
                  <c:v>823587</c:v>
                </c:pt>
                <c:pt idx="83">
                  <c:v>36129</c:v>
                </c:pt>
                <c:pt idx="84">
                  <c:v>18224</c:v>
                </c:pt>
                <c:pt idx="85">
                  <c:v>253777</c:v>
                </c:pt>
                <c:pt idx="86">
                  <c:v>54434</c:v>
                </c:pt>
                <c:pt idx="87">
                  <c:v>59072</c:v>
                </c:pt>
                <c:pt idx="88">
                  <c:v>100800</c:v>
                </c:pt>
                <c:pt idx="89">
                  <c:v>60000</c:v>
                </c:pt>
                <c:pt idx="90">
                  <c:v>49629</c:v>
                </c:pt>
                <c:pt idx="91">
                  <c:v>170072</c:v>
                </c:pt>
                <c:pt idx="92">
                  <c:v>22675</c:v>
                </c:pt>
                <c:pt idx="93">
                  <c:v>14202</c:v>
                </c:pt>
                <c:pt idx="94">
                  <c:v>31590</c:v>
                </c:pt>
                <c:pt idx="95">
                  <c:v>8000</c:v>
                </c:pt>
                <c:pt idx="96">
                  <c:v>5200</c:v>
                </c:pt>
                <c:pt idx="97">
                  <c:v>14872</c:v>
                </c:pt>
                <c:pt idx="98">
                  <c:v>76024</c:v>
                </c:pt>
                <c:pt idx="99">
                  <c:v>54520</c:v>
                </c:pt>
                <c:pt idx="100">
                  <c:v>19182</c:v>
                </c:pt>
                <c:pt idx="101">
                  <c:v>236715</c:v>
                </c:pt>
                <c:pt idx="102">
                  <c:v>397834</c:v>
                </c:pt>
                <c:pt idx="103">
                  <c:v>29563</c:v>
                </c:pt>
                <c:pt idx="104">
                  <c:v>3403</c:v>
                </c:pt>
                <c:pt idx="105">
                  <c:v>11700</c:v>
                </c:pt>
                <c:pt idx="106">
                  <c:v>5580</c:v>
                </c:pt>
                <c:pt idx="107">
                  <c:v>20800</c:v>
                </c:pt>
                <c:pt idx="108">
                  <c:v>26745</c:v>
                </c:pt>
              </c:numCache>
            </c:numRef>
          </c:xVal>
          <c:yVal>
            <c:numRef>
              <c:f>Sheet2!$B$25:$B$133</c:f>
              <c:numCache>
                <c:formatCode>General</c:formatCode>
                <c:ptCount val="109"/>
                <c:pt idx="0">
                  <c:v>825497.63289217569</c:v>
                </c:pt>
                <c:pt idx="1">
                  <c:v>2516263.8553610118</c:v>
                </c:pt>
                <c:pt idx="2">
                  <c:v>7640947.448250032</c:v>
                </c:pt>
                <c:pt idx="3">
                  <c:v>890062.66429966746</c:v>
                </c:pt>
                <c:pt idx="4">
                  <c:v>4396872.2101780605</c:v>
                </c:pt>
                <c:pt idx="5">
                  <c:v>2116728.4610080575</c:v>
                </c:pt>
                <c:pt idx="6">
                  <c:v>2048017.3075836955</c:v>
                </c:pt>
                <c:pt idx="7">
                  <c:v>1189867.7701390823</c:v>
                </c:pt>
                <c:pt idx="8">
                  <c:v>976879.94653170893</c:v>
                </c:pt>
                <c:pt idx="9">
                  <c:v>2256056.3087837268</c:v>
                </c:pt>
                <c:pt idx="10">
                  <c:v>4140622.3255259702</c:v>
                </c:pt>
                <c:pt idx="11">
                  <c:v>970884.12361505639</c:v>
                </c:pt>
                <c:pt idx="12">
                  <c:v>893517.76598039269</c:v>
                </c:pt>
                <c:pt idx="13">
                  <c:v>3238380.1066325866</c:v>
                </c:pt>
                <c:pt idx="14">
                  <c:v>1705522.5009779865</c:v>
                </c:pt>
                <c:pt idx="15">
                  <c:v>1331533.9190522125</c:v>
                </c:pt>
                <c:pt idx="16">
                  <c:v>2622792.6671816758</c:v>
                </c:pt>
                <c:pt idx="17">
                  <c:v>1012017.2836241752</c:v>
                </c:pt>
                <c:pt idx="18">
                  <c:v>2622827.5671986528</c:v>
                </c:pt>
                <c:pt idx="19">
                  <c:v>3364829.848143735</c:v>
                </c:pt>
                <c:pt idx="20">
                  <c:v>1436136.2499357446</c:v>
                </c:pt>
                <c:pt idx="21">
                  <c:v>1383967.7045584912</c:v>
                </c:pt>
                <c:pt idx="22">
                  <c:v>1066468.2901117259</c:v>
                </c:pt>
                <c:pt idx="23">
                  <c:v>2511000.9328008769</c:v>
                </c:pt>
                <c:pt idx="24">
                  <c:v>1684582.490791773</c:v>
                </c:pt>
                <c:pt idx="25">
                  <c:v>1786644.1004393778</c:v>
                </c:pt>
                <c:pt idx="26">
                  <c:v>2952688.5676586796</c:v>
                </c:pt>
                <c:pt idx="27">
                  <c:v>7477768.9288722659</c:v>
                </c:pt>
                <c:pt idx="28">
                  <c:v>1214241.9419958349</c:v>
                </c:pt>
                <c:pt idx="29">
                  <c:v>1326215.1564649143</c:v>
                </c:pt>
                <c:pt idx="30">
                  <c:v>908950.55348763219</c:v>
                </c:pt>
                <c:pt idx="31">
                  <c:v>860648.92999143293</c:v>
                </c:pt>
                <c:pt idx="32">
                  <c:v>1218122.8238836799</c:v>
                </c:pt>
                <c:pt idx="33">
                  <c:v>859029.56920369901</c:v>
                </c:pt>
                <c:pt idx="34">
                  <c:v>1059928.0269302318</c:v>
                </c:pt>
                <c:pt idx="35">
                  <c:v>899136.66871369339</c:v>
                </c:pt>
                <c:pt idx="36">
                  <c:v>871914.65547161573</c:v>
                </c:pt>
                <c:pt idx="37">
                  <c:v>1555773.5081329779</c:v>
                </c:pt>
                <c:pt idx="38">
                  <c:v>1011905.6035698488</c:v>
                </c:pt>
                <c:pt idx="39">
                  <c:v>886963.54279210791</c:v>
                </c:pt>
                <c:pt idx="40">
                  <c:v>5894222.5385602377</c:v>
                </c:pt>
                <c:pt idx="41">
                  <c:v>878392.09862255119</c:v>
                </c:pt>
                <c:pt idx="42">
                  <c:v>1381985.3835941963</c:v>
                </c:pt>
                <c:pt idx="43">
                  <c:v>1236640.7728916882</c:v>
                </c:pt>
                <c:pt idx="44">
                  <c:v>3097907.5383000709</c:v>
                </c:pt>
                <c:pt idx="45">
                  <c:v>1373190.5793159865</c:v>
                </c:pt>
                <c:pt idx="46">
                  <c:v>3118826.6084760977</c:v>
                </c:pt>
                <c:pt idx="47">
                  <c:v>991056.33342777542</c:v>
                </c:pt>
                <c:pt idx="48">
                  <c:v>2462587.6292503513</c:v>
                </c:pt>
                <c:pt idx="49">
                  <c:v>1317915.9324277784</c:v>
                </c:pt>
                <c:pt idx="50">
                  <c:v>944506.69078382279</c:v>
                </c:pt>
                <c:pt idx="51">
                  <c:v>2080676.7434707931</c:v>
                </c:pt>
                <c:pt idx="52">
                  <c:v>6008212.9740105895</c:v>
                </c:pt>
                <c:pt idx="53">
                  <c:v>926163.24186069972</c:v>
                </c:pt>
                <c:pt idx="54">
                  <c:v>1062273.3080710878</c:v>
                </c:pt>
                <c:pt idx="55">
                  <c:v>853766.64664356399</c:v>
                </c:pt>
                <c:pt idx="56">
                  <c:v>1300731.1640682924</c:v>
                </c:pt>
                <c:pt idx="57">
                  <c:v>1027275.5710465296</c:v>
                </c:pt>
                <c:pt idx="58">
                  <c:v>1061282.1475889403</c:v>
                </c:pt>
                <c:pt idx="59">
                  <c:v>1226708.2280600274</c:v>
                </c:pt>
                <c:pt idx="60">
                  <c:v>1682656.0098546413</c:v>
                </c:pt>
                <c:pt idx="61">
                  <c:v>3807117.763293542</c:v>
                </c:pt>
                <c:pt idx="62">
                  <c:v>2188119.9357362548</c:v>
                </c:pt>
                <c:pt idx="63">
                  <c:v>843331.54156743421</c:v>
                </c:pt>
                <c:pt idx="64">
                  <c:v>2486026.48065212</c:v>
                </c:pt>
                <c:pt idx="65">
                  <c:v>2040646.4239981482</c:v>
                </c:pt>
                <c:pt idx="66">
                  <c:v>1005581.7204936123</c:v>
                </c:pt>
                <c:pt idx="67">
                  <c:v>1651636.8747654636</c:v>
                </c:pt>
                <c:pt idx="68">
                  <c:v>1149327.9104185728</c:v>
                </c:pt>
                <c:pt idx="69">
                  <c:v>1148322.7899296347</c:v>
                </c:pt>
                <c:pt idx="70">
                  <c:v>1326536.2366211028</c:v>
                </c:pt>
                <c:pt idx="71">
                  <c:v>1822081.5776778464</c:v>
                </c:pt>
                <c:pt idx="72">
                  <c:v>1167866.7994367674</c:v>
                </c:pt>
                <c:pt idx="73">
                  <c:v>965083.7407934753</c:v>
                </c:pt>
                <c:pt idx="74">
                  <c:v>2633828.0525498101</c:v>
                </c:pt>
                <c:pt idx="75">
                  <c:v>994490.49509831448</c:v>
                </c:pt>
                <c:pt idx="76">
                  <c:v>972419.72436204541</c:v>
                </c:pt>
                <c:pt idx="77">
                  <c:v>1651476.3346873694</c:v>
                </c:pt>
                <c:pt idx="78">
                  <c:v>3549094.9577790182</c:v>
                </c:pt>
                <c:pt idx="79">
                  <c:v>1483369.932912447</c:v>
                </c:pt>
                <c:pt idx="80">
                  <c:v>1287922.857837725</c:v>
                </c:pt>
                <c:pt idx="81">
                  <c:v>1052347.7432428226</c:v>
                </c:pt>
                <c:pt idx="82">
                  <c:v>6547962.6765704295</c:v>
                </c:pt>
                <c:pt idx="83">
                  <c:v>1051503.1628319786</c:v>
                </c:pt>
                <c:pt idx="84">
                  <c:v>926526.20203726075</c:v>
                </c:pt>
                <c:pt idx="85">
                  <c:v>2570686.9418349811</c:v>
                </c:pt>
                <c:pt idx="86">
                  <c:v>1179272.1249848583</c:v>
                </c:pt>
                <c:pt idx="87">
                  <c:v>1211645.3807327445</c:v>
                </c:pt>
                <c:pt idx="88">
                  <c:v>1502906.9624161841</c:v>
                </c:pt>
                <c:pt idx="89">
                  <c:v>1218122.8238836799</c:v>
                </c:pt>
                <c:pt idx="90">
                  <c:v>1145733.2086699395</c:v>
                </c:pt>
                <c:pt idx="91">
                  <c:v>1986425.7576226459</c:v>
                </c:pt>
                <c:pt idx="92">
                  <c:v>957594.19715020619</c:v>
                </c:pt>
                <c:pt idx="93">
                  <c:v>898452.62838094379</c:v>
                </c:pt>
                <c:pt idx="94">
                  <c:v>1019820.9274202376</c:v>
                </c:pt>
                <c:pt idx="95">
                  <c:v>855162.64732264495</c:v>
                </c:pt>
                <c:pt idx="96">
                  <c:v>835618.63781551225</c:v>
                </c:pt>
                <c:pt idx="97">
                  <c:v>903129.23065586481</c:v>
                </c:pt>
                <c:pt idx="98">
                  <c:v>1329970.3982916418</c:v>
                </c:pt>
                <c:pt idx="99">
                  <c:v>1179872.4052768631</c:v>
                </c:pt>
                <c:pt idx="100">
                  <c:v>933213.04529005825</c:v>
                </c:pt>
                <c:pt idx="101">
                  <c:v>2451594.1239025891</c:v>
                </c:pt>
                <c:pt idx="102">
                  <c:v>3576205.2909667697</c:v>
                </c:pt>
                <c:pt idx="103">
                  <c:v>1005672.4605377526</c:v>
                </c:pt>
                <c:pt idx="104">
                  <c:v>823075.57171397039</c:v>
                </c:pt>
                <c:pt idx="105">
                  <c:v>880988.65988564165</c:v>
                </c:pt>
                <c:pt idx="106">
                  <c:v>838271.03910576599</c:v>
                </c:pt>
                <c:pt idx="107">
                  <c:v>944506.69078382279</c:v>
                </c:pt>
                <c:pt idx="108">
                  <c:v>986002.81096950267</c:v>
                </c:pt>
              </c:numCache>
            </c:numRef>
          </c:yVal>
          <c:smooth val="0"/>
        </c:ser>
        <c:dLbls>
          <c:showLegendKey val="0"/>
          <c:showVal val="0"/>
          <c:showCatName val="0"/>
          <c:showSerName val="0"/>
          <c:showPercent val="0"/>
          <c:showBubbleSize val="0"/>
        </c:dLbls>
        <c:axId val="99172736"/>
        <c:axId val="99175040"/>
      </c:scatterChart>
      <c:valAx>
        <c:axId val="99172736"/>
        <c:scaling>
          <c:orientation val="minMax"/>
        </c:scaling>
        <c:delete val="0"/>
        <c:axPos val="b"/>
        <c:title>
          <c:tx>
            <c:rich>
              <a:bodyPr/>
              <a:lstStyle/>
              <a:p>
                <a:pPr>
                  <a:defRPr/>
                </a:pPr>
                <a:r>
                  <a:rPr lang="en-US"/>
                  <a:t>Wages</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99175040"/>
        <c:crosses val="autoZero"/>
        <c:crossBetween val="midCat"/>
      </c:valAx>
      <c:valAx>
        <c:axId val="99175040"/>
        <c:scaling>
          <c:orientation val="minMax"/>
        </c:scaling>
        <c:delete val="0"/>
        <c:axPos val="l"/>
        <c:title>
          <c:tx>
            <c:rich>
              <a:bodyPr/>
              <a:lstStyle/>
              <a:p>
                <a:pPr>
                  <a:defRPr/>
                </a:pPr>
                <a:r>
                  <a:rPr lang="en-US"/>
                  <a:t>Sales</a:t>
                </a:r>
              </a:p>
            </c:rich>
          </c:tx>
          <c:layout>
            <c:manualLayout>
              <c:xMode val="edge"/>
              <c:yMode val="edge"/>
              <c:x val="2.3504273504273504E-2"/>
              <c:y val="0.4440603602235671"/>
            </c:manualLayout>
          </c:layout>
          <c:overlay val="0"/>
        </c:title>
        <c:numFmt formatCode="General" sourceLinked="1"/>
        <c:majorTickMark val="out"/>
        <c:minorTickMark val="none"/>
        <c:tickLblPos val="nextTo"/>
        <c:crossAx val="99172736"/>
        <c:crosses val="autoZero"/>
        <c:crossBetween val="midCat"/>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45F34-A60C-7447-8579-4F4B964038C5}" type="doc">
      <dgm:prSet loTypeId="urn:microsoft.com/office/officeart/2005/8/layout/hProcess9" loCatId="" qsTypeId="urn:microsoft.com/office/officeart/2005/8/quickstyle/simple4" qsCatId="simple" csTypeId="urn:microsoft.com/office/officeart/2005/8/colors/accent1_2" csCatId="accent1" phldr="1"/>
      <dgm:spPr/>
    </dgm:pt>
    <dgm:pt modelId="{E3C61786-A988-1A47-B427-80FB309E4924}">
      <dgm:prSet phldrT="[Text]"/>
      <dgm:spPr/>
      <dgm:t>
        <a:bodyPr/>
        <a:lstStyle/>
        <a:p>
          <a:r>
            <a:rPr lang="en-US" dirty="0" smtClean="0"/>
            <a:t>Acquisition</a:t>
          </a:r>
          <a:endParaRPr lang="en-US" dirty="0"/>
        </a:p>
      </dgm:t>
    </dgm:pt>
    <dgm:pt modelId="{F2897167-CCFB-9C4A-8D99-76F3A9D3B0FA}" type="parTrans" cxnId="{9DD6DA1A-CBCF-534A-8B57-5120B026967B}">
      <dgm:prSet/>
      <dgm:spPr/>
      <dgm:t>
        <a:bodyPr/>
        <a:lstStyle/>
        <a:p>
          <a:endParaRPr lang="en-US"/>
        </a:p>
      </dgm:t>
    </dgm:pt>
    <dgm:pt modelId="{EB3E870A-F015-3444-81FD-3194E836A7F0}" type="sibTrans" cxnId="{9DD6DA1A-CBCF-534A-8B57-5120B026967B}">
      <dgm:prSet/>
      <dgm:spPr/>
      <dgm:t>
        <a:bodyPr/>
        <a:lstStyle/>
        <a:p>
          <a:endParaRPr lang="en-US"/>
        </a:p>
      </dgm:t>
    </dgm:pt>
    <dgm:pt modelId="{D3AE3A18-2255-3B42-AD84-349D178CAC85}">
      <dgm:prSet phldrT="[Text]"/>
      <dgm:spPr/>
      <dgm:t>
        <a:bodyPr/>
        <a:lstStyle/>
        <a:p>
          <a:r>
            <a:rPr lang="en-US" dirty="0" smtClean="0"/>
            <a:t>Review/Pre-Processing</a:t>
          </a:r>
          <a:endParaRPr lang="en-US" dirty="0"/>
        </a:p>
      </dgm:t>
    </dgm:pt>
    <dgm:pt modelId="{6F52D13A-E113-094F-BA35-E468FA21F778}" type="parTrans" cxnId="{3B118574-CCD5-F641-B676-03719FB1D2EB}">
      <dgm:prSet/>
      <dgm:spPr/>
      <dgm:t>
        <a:bodyPr/>
        <a:lstStyle/>
        <a:p>
          <a:endParaRPr lang="en-US"/>
        </a:p>
      </dgm:t>
    </dgm:pt>
    <dgm:pt modelId="{97EA9342-DA54-5345-9F40-608BDC9FB59A}" type="sibTrans" cxnId="{3B118574-CCD5-F641-B676-03719FB1D2EB}">
      <dgm:prSet/>
      <dgm:spPr/>
      <dgm:t>
        <a:bodyPr/>
        <a:lstStyle/>
        <a:p>
          <a:endParaRPr lang="en-US"/>
        </a:p>
      </dgm:t>
    </dgm:pt>
    <dgm:pt modelId="{BF70F0C9-6508-6B42-9DD6-AEEB43B8DB42}">
      <dgm:prSet phldrT="[Text]"/>
      <dgm:spPr/>
      <dgm:t>
        <a:bodyPr/>
        <a:lstStyle/>
        <a:p>
          <a:r>
            <a:rPr lang="en-US" dirty="0" smtClean="0"/>
            <a:t>Discovery</a:t>
          </a:r>
          <a:endParaRPr lang="en-US" dirty="0"/>
        </a:p>
      </dgm:t>
    </dgm:pt>
    <dgm:pt modelId="{F14046EE-B504-8345-97A5-193148553A6A}" type="parTrans" cxnId="{CEE93719-793F-3D45-A074-6AB428A21343}">
      <dgm:prSet/>
      <dgm:spPr/>
      <dgm:t>
        <a:bodyPr/>
        <a:lstStyle/>
        <a:p>
          <a:endParaRPr lang="en-US"/>
        </a:p>
      </dgm:t>
    </dgm:pt>
    <dgm:pt modelId="{F15D617E-13B2-F341-BBC1-E5C687CE550D}" type="sibTrans" cxnId="{CEE93719-793F-3D45-A074-6AB428A21343}">
      <dgm:prSet/>
      <dgm:spPr/>
      <dgm:t>
        <a:bodyPr/>
        <a:lstStyle/>
        <a:p>
          <a:endParaRPr lang="en-US"/>
        </a:p>
      </dgm:t>
    </dgm:pt>
    <dgm:pt modelId="{C1C623D1-5BCB-0D4E-AB74-E7A64261A107}">
      <dgm:prSet phldrT="[Text]"/>
      <dgm:spPr/>
      <dgm:t>
        <a:bodyPr/>
        <a:lstStyle/>
        <a:p>
          <a:r>
            <a:rPr lang="en-US" dirty="0" smtClean="0"/>
            <a:t>Summary</a:t>
          </a:r>
          <a:endParaRPr lang="en-US" dirty="0"/>
        </a:p>
      </dgm:t>
    </dgm:pt>
    <dgm:pt modelId="{B0557454-5DBB-4447-A55D-9AE5F5210A26}" type="parTrans" cxnId="{F3516431-FA27-5642-8151-FF1CBDF4736D}">
      <dgm:prSet/>
      <dgm:spPr/>
      <dgm:t>
        <a:bodyPr/>
        <a:lstStyle/>
        <a:p>
          <a:endParaRPr lang="en-US"/>
        </a:p>
      </dgm:t>
    </dgm:pt>
    <dgm:pt modelId="{0CE068FD-2DF6-884F-9209-27C614EC9C56}" type="sibTrans" cxnId="{F3516431-FA27-5642-8151-FF1CBDF4736D}">
      <dgm:prSet/>
      <dgm:spPr/>
      <dgm:t>
        <a:bodyPr/>
        <a:lstStyle/>
        <a:p>
          <a:endParaRPr lang="en-US"/>
        </a:p>
      </dgm:t>
    </dgm:pt>
    <dgm:pt modelId="{BC596181-65C1-4841-95DE-1FAE5907D55F}">
      <dgm:prSet phldrT="[Text]"/>
      <dgm:spPr/>
      <dgm:t>
        <a:bodyPr/>
        <a:lstStyle/>
        <a:p>
          <a:r>
            <a:rPr lang="en-US" dirty="0" smtClean="0"/>
            <a:t>Catalog</a:t>
          </a:r>
          <a:endParaRPr lang="en-US" dirty="0"/>
        </a:p>
      </dgm:t>
    </dgm:pt>
    <dgm:pt modelId="{96697595-1C7F-4D40-997F-FB5C1E1373AD}" type="parTrans" cxnId="{3316BB6B-3C6A-2941-AD6E-3267789159A5}">
      <dgm:prSet/>
      <dgm:spPr/>
      <dgm:t>
        <a:bodyPr/>
        <a:lstStyle/>
        <a:p>
          <a:endParaRPr lang="en-US"/>
        </a:p>
      </dgm:t>
    </dgm:pt>
    <dgm:pt modelId="{638C0FDE-18D8-5146-BCEE-98C44858B5AF}" type="sibTrans" cxnId="{3316BB6B-3C6A-2941-AD6E-3267789159A5}">
      <dgm:prSet/>
      <dgm:spPr/>
      <dgm:t>
        <a:bodyPr/>
        <a:lstStyle/>
        <a:p>
          <a:endParaRPr lang="en-US"/>
        </a:p>
      </dgm:t>
    </dgm:pt>
    <dgm:pt modelId="{4C12B7A5-216D-3245-AB36-CB9BDF5B76A4}" type="pres">
      <dgm:prSet presAssocID="{A3E45F34-A60C-7447-8579-4F4B964038C5}" presName="CompostProcess" presStyleCnt="0">
        <dgm:presLayoutVars>
          <dgm:dir/>
          <dgm:resizeHandles val="exact"/>
        </dgm:presLayoutVars>
      </dgm:prSet>
      <dgm:spPr/>
    </dgm:pt>
    <dgm:pt modelId="{0A54A3D6-5C9C-BD47-88EE-28508D36501D}" type="pres">
      <dgm:prSet presAssocID="{A3E45F34-A60C-7447-8579-4F4B964038C5}" presName="arrow" presStyleLbl="bgShp" presStyleIdx="0" presStyleCnt="1"/>
      <dgm:spPr/>
    </dgm:pt>
    <dgm:pt modelId="{9C3D3B29-9F4F-BF4C-BBA6-C01536D219A4}" type="pres">
      <dgm:prSet presAssocID="{A3E45F34-A60C-7447-8579-4F4B964038C5}" presName="linearProcess" presStyleCnt="0"/>
      <dgm:spPr/>
    </dgm:pt>
    <dgm:pt modelId="{3C97FE8D-7F33-4F4E-8A82-5E0A189D4EDF}" type="pres">
      <dgm:prSet presAssocID="{E3C61786-A988-1A47-B427-80FB309E4924}" presName="textNode" presStyleLbl="node1" presStyleIdx="0" presStyleCnt="5">
        <dgm:presLayoutVars>
          <dgm:bulletEnabled val="1"/>
        </dgm:presLayoutVars>
      </dgm:prSet>
      <dgm:spPr/>
      <dgm:t>
        <a:bodyPr/>
        <a:lstStyle/>
        <a:p>
          <a:endParaRPr lang="en-US"/>
        </a:p>
      </dgm:t>
    </dgm:pt>
    <dgm:pt modelId="{8F25C115-173E-5648-8C4C-D605BAC350BE}" type="pres">
      <dgm:prSet presAssocID="{EB3E870A-F015-3444-81FD-3194E836A7F0}" presName="sibTrans" presStyleCnt="0"/>
      <dgm:spPr/>
    </dgm:pt>
    <dgm:pt modelId="{DBACA28A-C23E-F54A-BB30-90033D4A8AF8}" type="pres">
      <dgm:prSet presAssocID="{D3AE3A18-2255-3B42-AD84-349D178CAC85}" presName="textNode" presStyleLbl="node1" presStyleIdx="1" presStyleCnt="5">
        <dgm:presLayoutVars>
          <dgm:bulletEnabled val="1"/>
        </dgm:presLayoutVars>
      </dgm:prSet>
      <dgm:spPr/>
      <dgm:t>
        <a:bodyPr/>
        <a:lstStyle/>
        <a:p>
          <a:endParaRPr lang="en-US"/>
        </a:p>
      </dgm:t>
    </dgm:pt>
    <dgm:pt modelId="{8A155563-8FA5-974F-9FD6-87D04B8CEDC6}" type="pres">
      <dgm:prSet presAssocID="{97EA9342-DA54-5345-9F40-608BDC9FB59A}" presName="sibTrans" presStyleCnt="0"/>
      <dgm:spPr/>
    </dgm:pt>
    <dgm:pt modelId="{FFF4A92F-48A4-6A44-A450-33F343A0C0A9}" type="pres">
      <dgm:prSet presAssocID="{BF70F0C9-6508-6B42-9DD6-AEEB43B8DB42}" presName="textNode" presStyleLbl="node1" presStyleIdx="2" presStyleCnt="5">
        <dgm:presLayoutVars>
          <dgm:bulletEnabled val="1"/>
        </dgm:presLayoutVars>
      </dgm:prSet>
      <dgm:spPr/>
      <dgm:t>
        <a:bodyPr/>
        <a:lstStyle/>
        <a:p>
          <a:endParaRPr lang="en-US"/>
        </a:p>
      </dgm:t>
    </dgm:pt>
    <dgm:pt modelId="{BD900776-3BDB-7F43-9833-F689D287BE36}" type="pres">
      <dgm:prSet presAssocID="{F15D617E-13B2-F341-BBC1-E5C687CE550D}" presName="sibTrans" presStyleCnt="0"/>
      <dgm:spPr/>
    </dgm:pt>
    <dgm:pt modelId="{A59A8C81-78A5-484D-93B0-B63F5741A38A}" type="pres">
      <dgm:prSet presAssocID="{C1C623D1-5BCB-0D4E-AB74-E7A64261A107}" presName="textNode" presStyleLbl="node1" presStyleIdx="3" presStyleCnt="5">
        <dgm:presLayoutVars>
          <dgm:bulletEnabled val="1"/>
        </dgm:presLayoutVars>
      </dgm:prSet>
      <dgm:spPr/>
      <dgm:t>
        <a:bodyPr/>
        <a:lstStyle/>
        <a:p>
          <a:endParaRPr lang="en-US"/>
        </a:p>
      </dgm:t>
    </dgm:pt>
    <dgm:pt modelId="{36A4FF7A-4B78-1A44-A6F5-0928048081F7}" type="pres">
      <dgm:prSet presAssocID="{0CE068FD-2DF6-884F-9209-27C614EC9C56}" presName="sibTrans" presStyleCnt="0"/>
      <dgm:spPr/>
    </dgm:pt>
    <dgm:pt modelId="{496908FF-058D-2749-AE55-EDF1973B2FF8}" type="pres">
      <dgm:prSet presAssocID="{BC596181-65C1-4841-95DE-1FAE5907D55F}" presName="textNode" presStyleLbl="node1" presStyleIdx="4" presStyleCnt="5">
        <dgm:presLayoutVars>
          <dgm:bulletEnabled val="1"/>
        </dgm:presLayoutVars>
      </dgm:prSet>
      <dgm:spPr/>
      <dgm:t>
        <a:bodyPr/>
        <a:lstStyle/>
        <a:p>
          <a:endParaRPr lang="en-US"/>
        </a:p>
      </dgm:t>
    </dgm:pt>
  </dgm:ptLst>
  <dgm:cxnLst>
    <dgm:cxn modelId="{C7C67D69-8934-D84B-B55F-F87FF4DDDEDA}" type="presOf" srcId="{D3AE3A18-2255-3B42-AD84-349D178CAC85}" destId="{DBACA28A-C23E-F54A-BB30-90033D4A8AF8}" srcOrd="0" destOrd="0" presId="urn:microsoft.com/office/officeart/2005/8/layout/hProcess9"/>
    <dgm:cxn modelId="{1732BD69-99C0-3146-ADF4-BCFD9921672B}" type="presOf" srcId="{E3C61786-A988-1A47-B427-80FB309E4924}" destId="{3C97FE8D-7F33-4F4E-8A82-5E0A189D4EDF}" srcOrd="0" destOrd="0" presId="urn:microsoft.com/office/officeart/2005/8/layout/hProcess9"/>
    <dgm:cxn modelId="{9DD6DA1A-CBCF-534A-8B57-5120B026967B}" srcId="{A3E45F34-A60C-7447-8579-4F4B964038C5}" destId="{E3C61786-A988-1A47-B427-80FB309E4924}" srcOrd="0" destOrd="0" parTransId="{F2897167-CCFB-9C4A-8D99-76F3A9D3B0FA}" sibTransId="{EB3E870A-F015-3444-81FD-3194E836A7F0}"/>
    <dgm:cxn modelId="{D35C48FD-545B-0D44-B225-2AC24BD49B76}" type="presOf" srcId="{BC596181-65C1-4841-95DE-1FAE5907D55F}" destId="{496908FF-058D-2749-AE55-EDF1973B2FF8}" srcOrd="0" destOrd="0" presId="urn:microsoft.com/office/officeart/2005/8/layout/hProcess9"/>
    <dgm:cxn modelId="{CEE93719-793F-3D45-A074-6AB428A21343}" srcId="{A3E45F34-A60C-7447-8579-4F4B964038C5}" destId="{BF70F0C9-6508-6B42-9DD6-AEEB43B8DB42}" srcOrd="2" destOrd="0" parTransId="{F14046EE-B504-8345-97A5-193148553A6A}" sibTransId="{F15D617E-13B2-F341-BBC1-E5C687CE550D}"/>
    <dgm:cxn modelId="{91E42938-0736-FF47-B92B-662463121C00}" type="presOf" srcId="{A3E45F34-A60C-7447-8579-4F4B964038C5}" destId="{4C12B7A5-216D-3245-AB36-CB9BDF5B76A4}" srcOrd="0" destOrd="0" presId="urn:microsoft.com/office/officeart/2005/8/layout/hProcess9"/>
    <dgm:cxn modelId="{3B118574-CCD5-F641-B676-03719FB1D2EB}" srcId="{A3E45F34-A60C-7447-8579-4F4B964038C5}" destId="{D3AE3A18-2255-3B42-AD84-349D178CAC85}" srcOrd="1" destOrd="0" parTransId="{6F52D13A-E113-094F-BA35-E468FA21F778}" sibTransId="{97EA9342-DA54-5345-9F40-608BDC9FB59A}"/>
    <dgm:cxn modelId="{9B2C89D2-1C4E-994D-9402-CE7CCA9AD610}" type="presOf" srcId="{BF70F0C9-6508-6B42-9DD6-AEEB43B8DB42}" destId="{FFF4A92F-48A4-6A44-A450-33F343A0C0A9}" srcOrd="0" destOrd="0" presId="urn:microsoft.com/office/officeart/2005/8/layout/hProcess9"/>
    <dgm:cxn modelId="{6C227ED9-FAF7-E04D-B4B9-421F5120830F}" type="presOf" srcId="{C1C623D1-5BCB-0D4E-AB74-E7A64261A107}" destId="{A59A8C81-78A5-484D-93B0-B63F5741A38A}" srcOrd="0" destOrd="0" presId="urn:microsoft.com/office/officeart/2005/8/layout/hProcess9"/>
    <dgm:cxn modelId="{3316BB6B-3C6A-2941-AD6E-3267789159A5}" srcId="{A3E45F34-A60C-7447-8579-4F4B964038C5}" destId="{BC596181-65C1-4841-95DE-1FAE5907D55F}" srcOrd="4" destOrd="0" parTransId="{96697595-1C7F-4D40-997F-FB5C1E1373AD}" sibTransId="{638C0FDE-18D8-5146-BCEE-98C44858B5AF}"/>
    <dgm:cxn modelId="{F3516431-FA27-5642-8151-FF1CBDF4736D}" srcId="{A3E45F34-A60C-7447-8579-4F4B964038C5}" destId="{C1C623D1-5BCB-0D4E-AB74-E7A64261A107}" srcOrd="3" destOrd="0" parTransId="{B0557454-5DBB-4447-A55D-9AE5F5210A26}" sibTransId="{0CE068FD-2DF6-884F-9209-27C614EC9C56}"/>
    <dgm:cxn modelId="{5E3D1399-C5DF-A14F-BAB5-0840C0FD753B}" type="presParOf" srcId="{4C12B7A5-216D-3245-AB36-CB9BDF5B76A4}" destId="{0A54A3D6-5C9C-BD47-88EE-28508D36501D}" srcOrd="0" destOrd="0" presId="urn:microsoft.com/office/officeart/2005/8/layout/hProcess9"/>
    <dgm:cxn modelId="{619F1B41-EE21-2847-AD59-AB1A1ED1D71E}" type="presParOf" srcId="{4C12B7A5-216D-3245-AB36-CB9BDF5B76A4}" destId="{9C3D3B29-9F4F-BF4C-BBA6-C01536D219A4}" srcOrd="1" destOrd="0" presId="urn:microsoft.com/office/officeart/2005/8/layout/hProcess9"/>
    <dgm:cxn modelId="{8766A34E-3291-5A41-A1DB-D6EBE55C0CE0}" type="presParOf" srcId="{9C3D3B29-9F4F-BF4C-BBA6-C01536D219A4}" destId="{3C97FE8D-7F33-4F4E-8A82-5E0A189D4EDF}" srcOrd="0" destOrd="0" presId="urn:microsoft.com/office/officeart/2005/8/layout/hProcess9"/>
    <dgm:cxn modelId="{7787964B-F4E1-294E-A969-14BB434C36A0}" type="presParOf" srcId="{9C3D3B29-9F4F-BF4C-BBA6-C01536D219A4}" destId="{8F25C115-173E-5648-8C4C-D605BAC350BE}" srcOrd="1" destOrd="0" presId="urn:microsoft.com/office/officeart/2005/8/layout/hProcess9"/>
    <dgm:cxn modelId="{E2263C2C-8466-2349-94B3-948109B1B733}" type="presParOf" srcId="{9C3D3B29-9F4F-BF4C-BBA6-C01536D219A4}" destId="{DBACA28A-C23E-F54A-BB30-90033D4A8AF8}" srcOrd="2" destOrd="0" presId="urn:microsoft.com/office/officeart/2005/8/layout/hProcess9"/>
    <dgm:cxn modelId="{017F858A-B43F-2044-87EC-558C43303F2C}" type="presParOf" srcId="{9C3D3B29-9F4F-BF4C-BBA6-C01536D219A4}" destId="{8A155563-8FA5-974F-9FD6-87D04B8CEDC6}" srcOrd="3" destOrd="0" presId="urn:microsoft.com/office/officeart/2005/8/layout/hProcess9"/>
    <dgm:cxn modelId="{3115A3F2-DFDA-B243-A349-0724FCA4E521}" type="presParOf" srcId="{9C3D3B29-9F4F-BF4C-BBA6-C01536D219A4}" destId="{FFF4A92F-48A4-6A44-A450-33F343A0C0A9}" srcOrd="4" destOrd="0" presId="urn:microsoft.com/office/officeart/2005/8/layout/hProcess9"/>
    <dgm:cxn modelId="{5286E53E-8BA5-1F4D-9EC6-9ABB837C5AE8}" type="presParOf" srcId="{9C3D3B29-9F4F-BF4C-BBA6-C01536D219A4}" destId="{BD900776-3BDB-7F43-9833-F689D287BE36}" srcOrd="5" destOrd="0" presId="urn:microsoft.com/office/officeart/2005/8/layout/hProcess9"/>
    <dgm:cxn modelId="{B01E4E71-7C7D-394A-8F22-E1055090780B}" type="presParOf" srcId="{9C3D3B29-9F4F-BF4C-BBA6-C01536D219A4}" destId="{A59A8C81-78A5-484D-93B0-B63F5741A38A}" srcOrd="6" destOrd="0" presId="urn:microsoft.com/office/officeart/2005/8/layout/hProcess9"/>
    <dgm:cxn modelId="{26AB98BE-CFD2-9E4B-B6CB-ADADEF6317D7}" type="presParOf" srcId="{9C3D3B29-9F4F-BF4C-BBA6-C01536D219A4}" destId="{36A4FF7A-4B78-1A44-A6F5-0928048081F7}" srcOrd="7" destOrd="0" presId="urn:microsoft.com/office/officeart/2005/8/layout/hProcess9"/>
    <dgm:cxn modelId="{09D2C014-ADC8-244A-BDAD-B5DC8EFB9D10}" type="presParOf" srcId="{9C3D3B29-9F4F-BF4C-BBA6-C01536D219A4}" destId="{496908FF-058D-2749-AE55-EDF1973B2FF8}"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1ACA8C-C56D-5E41-B381-A15C2CA9F774}" type="doc">
      <dgm:prSet loTypeId="urn:microsoft.com/office/officeart/2005/8/layout/cycle1" loCatId="" qsTypeId="urn:microsoft.com/office/officeart/2005/8/quickstyle/simple5" qsCatId="simple" csTypeId="urn:microsoft.com/office/officeart/2005/8/colors/accent1_2" csCatId="accent1" phldr="1"/>
      <dgm:spPr/>
      <dgm:t>
        <a:bodyPr/>
        <a:lstStyle/>
        <a:p>
          <a:endParaRPr lang="en-US"/>
        </a:p>
      </dgm:t>
    </dgm:pt>
    <dgm:pt modelId="{64895035-A817-8243-A0C5-A3605C0A0DDF}">
      <dgm:prSet phldrT="[Text]" custT="1"/>
      <dgm:spPr/>
      <dgm:t>
        <a:bodyPr/>
        <a:lstStyle/>
        <a:p>
          <a:r>
            <a:rPr lang="en-US" sz="2400" dirty="0" smtClean="0"/>
            <a:t>Data</a:t>
          </a:r>
          <a:r>
            <a:rPr lang="en-US" sz="2100" dirty="0" smtClean="0"/>
            <a:t> </a:t>
          </a:r>
          <a:r>
            <a:rPr lang="en-US" sz="2400" dirty="0" smtClean="0"/>
            <a:t>Mining</a:t>
          </a:r>
          <a:endParaRPr lang="en-US" sz="2400" dirty="0"/>
        </a:p>
      </dgm:t>
    </dgm:pt>
    <dgm:pt modelId="{8B8450B2-A8B1-494C-9AC2-B280438701F6}" type="parTrans" cxnId="{594E4737-1137-8E4A-B2A5-908B6BFF037B}">
      <dgm:prSet/>
      <dgm:spPr/>
      <dgm:t>
        <a:bodyPr/>
        <a:lstStyle/>
        <a:p>
          <a:endParaRPr lang="en-US"/>
        </a:p>
      </dgm:t>
    </dgm:pt>
    <dgm:pt modelId="{1FE74142-5DF8-F740-ACE0-044A389D125C}" type="sibTrans" cxnId="{594E4737-1137-8E4A-B2A5-908B6BFF037B}">
      <dgm:prSet/>
      <dgm:spPr/>
      <dgm:t>
        <a:bodyPr/>
        <a:lstStyle/>
        <a:p>
          <a:endParaRPr lang="en-US"/>
        </a:p>
      </dgm:t>
    </dgm:pt>
    <dgm:pt modelId="{428AD8F5-0045-4140-917F-A7C07C197E28}">
      <dgm:prSet phldrT="[Text]" custT="1"/>
      <dgm:spPr/>
      <dgm:t>
        <a:bodyPr/>
        <a:lstStyle/>
        <a:p>
          <a:r>
            <a:rPr lang="en-US" sz="2400" dirty="0" smtClean="0"/>
            <a:t>Data</a:t>
          </a:r>
          <a:r>
            <a:rPr lang="en-US" sz="2100" dirty="0" smtClean="0"/>
            <a:t> </a:t>
          </a:r>
          <a:r>
            <a:rPr lang="en-US" sz="2400" dirty="0" smtClean="0"/>
            <a:t>Analytics</a:t>
          </a:r>
          <a:endParaRPr lang="en-US" sz="2400" dirty="0"/>
        </a:p>
      </dgm:t>
    </dgm:pt>
    <dgm:pt modelId="{48C51585-536F-C94A-942A-B392021198CB}" type="parTrans" cxnId="{52574948-DA2A-4E4C-8299-F2100A182D5D}">
      <dgm:prSet/>
      <dgm:spPr/>
      <dgm:t>
        <a:bodyPr/>
        <a:lstStyle/>
        <a:p>
          <a:endParaRPr lang="en-US"/>
        </a:p>
      </dgm:t>
    </dgm:pt>
    <dgm:pt modelId="{3754BEAA-8D59-B643-8196-55FE3A81560C}" type="sibTrans" cxnId="{52574948-DA2A-4E4C-8299-F2100A182D5D}">
      <dgm:prSet/>
      <dgm:spPr/>
      <dgm:t>
        <a:bodyPr/>
        <a:lstStyle/>
        <a:p>
          <a:endParaRPr lang="en-US"/>
        </a:p>
      </dgm:t>
    </dgm:pt>
    <dgm:pt modelId="{2EF68533-1324-F84E-AD6C-4CBB867F5CBA}">
      <dgm:prSet phldrT="[Text]" custT="1"/>
      <dgm:spPr/>
      <dgm:t>
        <a:bodyPr/>
        <a:lstStyle/>
        <a:p>
          <a:r>
            <a:rPr lang="en-US" sz="2400" smtClean="0"/>
            <a:t>Data</a:t>
          </a:r>
          <a:r>
            <a:rPr lang="en-US" sz="2100" smtClean="0"/>
            <a:t> </a:t>
          </a:r>
          <a:r>
            <a:rPr lang="en-US" sz="2400" smtClean="0"/>
            <a:t>Knowledge</a:t>
          </a:r>
          <a:r>
            <a:rPr lang="en-US" sz="2100" smtClean="0"/>
            <a:t> </a:t>
          </a:r>
          <a:r>
            <a:rPr lang="en-US" sz="2400" smtClean="0"/>
            <a:t>Application</a:t>
          </a:r>
          <a:endParaRPr lang="en-US" sz="2400" dirty="0"/>
        </a:p>
      </dgm:t>
    </dgm:pt>
    <dgm:pt modelId="{7653F9FC-D8A3-F548-A588-00A76AE6A48E}" type="parTrans" cxnId="{DC89662A-9627-AA4A-AC67-387283F1934B}">
      <dgm:prSet/>
      <dgm:spPr/>
      <dgm:t>
        <a:bodyPr/>
        <a:lstStyle/>
        <a:p>
          <a:endParaRPr lang="en-US"/>
        </a:p>
      </dgm:t>
    </dgm:pt>
    <dgm:pt modelId="{5F676E15-630C-1941-9020-6554D083F9BA}" type="sibTrans" cxnId="{DC89662A-9627-AA4A-AC67-387283F1934B}">
      <dgm:prSet/>
      <dgm:spPr/>
      <dgm:t>
        <a:bodyPr/>
        <a:lstStyle/>
        <a:p>
          <a:endParaRPr lang="en-US"/>
        </a:p>
      </dgm:t>
    </dgm:pt>
    <dgm:pt modelId="{19518754-099A-E449-827F-E7582147523C}" type="pres">
      <dgm:prSet presAssocID="{981ACA8C-C56D-5E41-B381-A15C2CA9F774}" presName="cycle" presStyleCnt="0">
        <dgm:presLayoutVars>
          <dgm:dir/>
          <dgm:resizeHandles val="exact"/>
        </dgm:presLayoutVars>
      </dgm:prSet>
      <dgm:spPr/>
      <dgm:t>
        <a:bodyPr/>
        <a:lstStyle/>
        <a:p>
          <a:endParaRPr lang="en-US"/>
        </a:p>
      </dgm:t>
    </dgm:pt>
    <dgm:pt modelId="{50D34E21-7BAE-814A-B6AB-A212C60DAEC2}" type="pres">
      <dgm:prSet presAssocID="{64895035-A817-8243-A0C5-A3605C0A0DDF}" presName="dummy" presStyleCnt="0"/>
      <dgm:spPr/>
    </dgm:pt>
    <dgm:pt modelId="{D3BCC57E-B8EA-AE43-BC42-65E37156861C}" type="pres">
      <dgm:prSet presAssocID="{64895035-A817-8243-A0C5-A3605C0A0DDF}" presName="node" presStyleLbl="revTx" presStyleIdx="0" presStyleCnt="3">
        <dgm:presLayoutVars>
          <dgm:bulletEnabled val="1"/>
        </dgm:presLayoutVars>
      </dgm:prSet>
      <dgm:spPr/>
      <dgm:t>
        <a:bodyPr/>
        <a:lstStyle/>
        <a:p>
          <a:endParaRPr lang="en-US"/>
        </a:p>
      </dgm:t>
    </dgm:pt>
    <dgm:pt modelId="{62D60038-1714-7B4E-8735-49E9A00481AC}" type="pres">
      <dgm:prSet presAssocID="{1FE74142-5DF8-F740-ACE0-044A389D125C}" presName="sibTrans" presStyleLbl="node1" presStyleIdx="0" presStyleCnt="3"/>
      <dgm:spPr/>
      <dgm:t>
        <a:bodyPr/>
        <a:lstStyle/>
        <a:p>
          <a:endParaRPr lang="en-US"/>
        </a:p>
      </dgm:t>
    </dgm:pt>
    <dgm:pt modelId="{0392A4CB-C57D-7E48-90E5-C24E37600306}" type="pres">
      <dgm:prSet presAssocID="{428AD8F5-0045-4140-917F-A7C07C197E28}" presName="dummy" presStyleCnt="0"/>
      <dgm:spPr/>
    </dgm:pt>
    <dgm:pt modelId="{243C0D47-38FE-8143-BF48-97754643E712}" type="pres">
      <dgm:prSet presAssocID="{428AD8F5-0045-4140-917F-A7C07C197E28}" presName="node" presStyleLbl="revTx" presStyleIdx="1" presStyleCnt="3">
        <dgm:presLayoutVars>
          <dgm:bulletEnabled val="1"/>
        </dgm:presLayoutVars>
      </dgm:prSet>
      <dgm:spPr/>
      <dgm:t>
        <a:bodyPr/>
        <a:lstStyle/>
        <a:p>
          <a:endParaRPr lang="en-US"/>
        </a:p>
      </dgm:t>
    </dgm:pt>
    <dgm:pt modelId="{A4933529-40B9-D141-8251-E1834CBBDE8A}" type="pres">
      <dgm:prSet presAssocID="{3754BEAA-8D59-B643-8196-55FE3A81560C}" presName="sibTrans" presStyleLbl="node1" presStyleIdx="1" presStyleCnt="3"/>
      <dgm:spPr/>
      <dgm:t>
        <a:bodyPr/>
        <a:lstStyle/>
        <a:p>
          <a:endParaRPr lang="en-US"/>
        </a:p>
      </dgm:t>
    </dgm:pt>
    <dgm:pt modelId="{1024B4C1-CA71-EA4D-9AD4-C96B332B6DA3}" type="pres">
      <dgm:prSet presAssocID="{2EF68533-1324-F84E-AD6C-4CBB867F5CBA}" presName="dummy" presStyleCnt="0"/>
      <dgm:spPr/>
    </dgm:pt>
    <dgm:pt modelId="{9F3CE642-C6D6-5040-AC02-FD69E6E92262}" type="pres">
      <dgm:prSet presAssocID="{2EF68533-1324-F84E-AD6C-4CBB867F5CBA}" presName="node" presStyleLbl="revTx" presStyleIdx="2" presStyleCnt="3" custScaleX="125314">
        <dgm:presLayoutVars>
          <dgm:bulletEnabled val="1"/>
        </dgm:presLayoutVars>
      </dgm:prSet>
      <dgm:spPr/>
      <dgm:t>
        <a:bodyPr/>
        <a:lstStyle/>
        <a:p>
          <a:endParaRPr lang="en-US"/>
        </a:p>
      </dgm:t>
    </dgm:pt>
    <dgm:pt modelId="{A20F00B8-4DEF-F246-BEBA-11699B5A58C0}" type="pres">
      <dgm:prSet presAssocID="{5F676E15-630C-1941-9020-6554D083F9BA}" presName="sibTrans" presStyleLbl="node1" presStyleIdx="2" presStyleCnt="3"/>
      <dgm:spPr/>
      <dgm:t>
        <a:bodyPr/>
        <a:lstStyle/>
        <a:p>
          <a:endParaRPr lang="en-US"/>
        </a:p>
      </dgm:t>
    </dgm:pt>
  </dgm:ptLst>
  <dgm:cxnLst>
    <dgm:cxn modelId="{DD07E7BF-5C45-1D4C-A0A8-6CC10CCEDC08}" type="presOf" srcId="{64895035-A817-8243-A0C5-A3605C0A0DDF}" destId="{D3BCC57E-B8EA-AE43-BC42-65E37156861C}" srcOrd="0" destOrd="0" presId="urn:microsoft.com/office/officeart/2005/8/layout/cycle1"/>
    <dgm:cxn modelId="{594E4737-1137-8E4A-B2A5-908B6BFF037B}" srcId="{981ACA8C-C56D-5E41-B381-A15C2CA9F774}" destId="{64895035-A817-8243-A0C5-A3605C0A0DDF}" srcOrd="0" destOrd="0" parTransId="{8B8450B2-A8B1-494C-9AC2-B280438701F6}" sibTransId="{1FE74142-5DF8-F740-ACE0-044A389D125C}"/>
    <dgm:cxn modelId="{E082993E-8665-7142-A31B-BBA5BDE1870F}" type="presOf" srcId="{2EF68533-1324-F84E-AD6C-4CBB867F5CBA}" destId="{9F3CE642-C6D6-5040-AC02-FD69E6E92262}" srcOrd="0" destOrd="0" presId="urn:microsoft.com/office/officeart/2005/8/layout/cycle1"/>
    <dgm:cxn modelId="{D1A57850-C153-4445-96AE-EBB5A6A84B7D}" type="presOf" srcId="{428AD8F5-0045-4140-917F-A7C07C197E28}" destId="{243C0D47-38FE-8143-BF48-97754643E712}" srcOrd="0" destOrd="0" presId="urn:microsoft.com/office/officeart/2005/8/layout/cycle1"/>
    <dgm:cxn modelId="{52574948-DA2A-4E4C-8299-F2100A182D5D}" srcId="{981ACA8C-C56D-5E41-B381-A15C2CA9F774}" destId="{428AD8F5-0045-4140-917F-A7C07C197E28}" srcOrd="1" destOrd="0" parTransId="{48C51585-536F-C94A-942A-B392021198CB}" sibTransId="{3754BEAA-8D59-B643-8196-55FE3A81560C}"/>
    <dgm:cxn modelId="{6369E5EF-D7E2-5F4C-A0F7-E6A504B940F1}" type="presOf" srcId="{3754BEAA-8D59-B643-8196-55FE3A81560C}" destId="{A4933529-40B9-D141-8251-E1834CBBDE8A}" srcOrd="0" destOrd="0" presId="urn:microsoft.com/office/officeart/2005/8/layout/cycle1"/>
    <dgm:cxn modelId="{C1C209E1-C887-AE42-A09E-E0EB474569C2}" type="presOf" srcId="{981ACA8C-C56D-5E41-B381-A15C2CA9F774}" destId="{19518754-099A-E449-827F-E7582147523C}" srcOrd="0" destOrd="0" presId="urn:microsoft.com/office/officeart/2005/8/layout/cycle1"/>
    <dgm:cxn modelId="{BA24074A-33F9-104B-8BF1-D917B9609C14}" type="presOf" srcId="{5F676E15-630C-1941-9020-6554D083F9BA}" destId="{A20F00B8-4DEF-F246-BEBA-11699B5A58C0}" srcOrd="0" destOrd="0" presId="urn:microsoft.com/office/officeart/2005/8/layout/cycle1"/>
    <dgm:cxn modelId="{DC89662A-9627-AA4A-AC67-387283F1934B}" srcId="{981ACA8C-C56D-5E41-B381-A15C2CA9F774}" destId="{2EF68533-1324-F84E-AD6C-4CBB867F5CBA}" srcOrd="2" destOrd="0" parTransId="{7653F9FC-D8A3-F548-A588-00A76AE6A48E}" sibTransId="{5F676E15-630C-1941-9020-6554D083F9BA}"/>
    <dgm:cxn modelId="{D010634A-6FBA-1A46-9C6F-548D2BA7BB7C}" type="presOf" srcId="{1FE74142-5DF8-F740-ACE0-044A389D125C}" destId="{62D60038-1714-7B4E-8735-49E9A00481AC}" srcOrd="0" destOrd="0" presId="urn:microsoft.com/office/officeart/2005/8/layout/cycle1"/>
    <dgm:cxn modelId="{32882E38-9F59-7547-9EB2-7CC8399A9C9A}" type="presParOf" srcId="{19518754-099A-E449-827F-E7582147523C}" destId="{50D34E21-7BAE-814A-B6AB-A212C60DAEC2}" srcOrd="0" destOrd="0" presId="urn:microsoft.com/office/officeart/2005/8/layout/cycle1"/>
    <dgm:cxn modelId="{EC2D7BA4-7757-B744-83E1-17304F144F26}" type="presParOf" srcId="{19518754-099A-E449-827F-E7582147523C}" destId="{D3BCC57E-B8EA-AE43-BC42-65E37156861C}" srcOrd="1" destOrd="0" presId="urn:microsoft.com/office/officeart/2005/8/layout/cycle1"/>
    <dgm:cxn modelId="{9C14EF51-6144-0142-BA9D-D97D0CC224A9}" type="presParOf" srcId="{19518754-099A-E449-827F-E7582147523C}" destId="{62D60038-1714-7B4E-8735-49E9A00481AC}" srcOrd="2" destOrd="0" presId="urn:microsoft.com/office/officeart/2005/8/layout/cycle1"/>
    <dgm:cxn modelId="{6EB6FE4B-F6CC-5746-984A-6B5187717CB1}" type="presParOf" srcId="{19518754-099A-E449-827F-E7582147523C}" destId="{0392A4CB-C57D-7E48-90E5-C24E37600306}" srcOrd="3" destOrd="0" presId="urn:microsoft.com/office/officeart/2005/8/layout/cycle1"/>
    <dgm:cxn modelId="{1160913E-703B-0C4B-A9B3-444DD84CAFB7}" type="presParOf" srcId="{19518754-099A-E449-827F-E7582147523C}" destId="{243C0D47-38FE-8143-BF48-97754643E712}" srcOrd="4" destOrd="0" presId="urn:microsoft.com/office/officeart/2005/8/layout/cycle1"/>
    <dgm:cxn modelId="{72E44D8E-4050-7B46-81DA-B52354D8E61B}" type="presParOf" srcId="{19518754-099A-E449-827F-E7582147523C}" destId="{A4933529-40B9-D141-8251-E1834CBBDE8A}" srcOrd="5" destOrd="0" presId="urn:microsoft.com/office/officeart/2005/8/layout/cycle1"/>
    <dgm:cxn modelId="{62FA7701-FE9A-6E42-88A3-A3036ED23DA4}" type="presParOf" srcId="{19518754-099A-E449-827F-E7582147523C}" destId="{1024B4C1-CA71-EA4D-9AD4-C96B332B6DA3}" srcOrd="6" destOrd="0" presId="urn:microsoft.com/office/officeart/2005/8/layout/cycle1"/>
    <dgm:cxn modelId="{7094B32D-60DF-9B46-911E-F9CA62F23753}" type="presParOf" srcId="{19518754-099A-E449-827F-E7582147523C}" destId="{9F3CE642-C6D6-5040-AC02-FD69E6E92262}" srcOrd="7" destOrd="0" presId="urn:microsoft.com/office/officeart/2005/8/layout/cycle1"/>
    <dgm:cxn modelId="{158CBF85-71D5-AA48-B0C6-F0F44BA6F5D0}" type="presParOf" srcId="{19518754-099A-E449-827F-E7582147523C}" destId="{A20F00B8-4DEF-F246-BEBA-11699B5A58C0}"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4A3D6-5C9C-BD47-88EE-28508D36501D}">
      <dsp:nvSpPr>
        <dsp:cNvPr id="0" name=""/>
        <dsp:cNvSpPr/>
      </dsp:nvSpPr>
      <dsp:spPr>
        <a:xfrm>
          <a:off x="606542" y="0"/>
          <a:ext cx="6874144" cy="4232417"/>
        </a:xfrm>
        <a:prstGeom prst="rightArrow">
          <a:avLst/>
        </a:prstGeom>
        <a:solidFill>
          <a:schemeClr val="accent1">
            <a:tint val="40000"/>
            <a:hueOff val="0"/>
            <a:satOff val="0"/>
            <a:lumOff val="0"/>
            <a:alphaOff val="0"/>
          </a:schemeClr>
        </a:soli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1">
          <a:scrgbClr r="0" g="0" b="0"/>
        </a:fillRef>
        <a:effectRef idx="2">
          <a:scrgbClr r="0" g="0" b="0"/>
        </a:effectRef>
        <a:fontRef idx="minor"/>
      </dsp:style>
    </dsp:sp>
    <dsp:sp modelId="{3C97FE8D-7F33-4F4E-8A82-5E0A189D4EDF}">
      <dsp:nvSpPr>
        <dsp:cNvPr id="0" name=""/>
        <dsp:cNvSpPr/>
      </dsp:nvSpPr>
      <dsp:spPr>
        <a:xfrm>
          <a:off x="3553" y="1269725"/>
          <a:ext cx="1553869" cy="1692966"/>
        </a:xfrm>
        <a:prstGeom prst="roundRect">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Acquisition</a:t>
          </a:r>
          <a:endParaRPr lang="en-US" sz="1800" kern="1200" dirty="0"/>
        </a:p>
      </dsp:txBody>
      <dsp:txXfrm>
        <a:off x="79407" y="1345579"/>
        <a:ext cx="1402161" cy="1541258"/>
      </dsp:txXfrm>
    </dsp:sp>
    <dsp:sp modelId="{DBACA28A-C23E-F54A-BB30-90033D4A8AF8}">
      <dsp:nvSpPr>
        <dsp:cNvPr id="0" name=""/>
        <dsp:cNvSpPr/>
      </dsp:nvSpPr>
      <dsp:spPr>
        <a:xfrm>
          <a:off x="1635116" y="1269725"/>
          <a:ext cx="1553869" cy="1692966"/>
        </a:xfrm>
        <a:prstGeom prst="roundRect">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Review/Pre-Processing</a:t>
          </a:r>
          <a:endParaRPr lang="en-US" sz="1800" kern="1200" dirty="0"/>
        </a:p>
      </dsp:txBody>
      <dsp:txXfrm>
        <a:off x="1710970" y="1345579"/>
        <a:ext cx="1402161" cy="1541258"/>
      </dsp:txXfrm>
    </dsp:sp>
    <dsp:sp modelId="{FFF4A92F-48A4-6A44-A450-33F343A0C0A9}">
      <dsp:nvSpPr>
        <dsp:cNvPr id="0" name=""/>
        <dsp:cNvSpPr/>
      </dsp:nvSpPr>
      <dsp:spPr>
        <a:xfrm>
          <a:off x="3266679" y="1269725"/>
          <a:ext cx="1553869" cy="1692966"/>
        </a:xfrm>
        <a:prstGeom prst="roundRect">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Discovery</a:t>
          </a:r>
          <a:endParaRPr lang="en-US" sz="1800" kern="1200" dirty="0"/>
        </a:p>
      </dsp:txBody>
      <dsp:txXfrm>
        <a:off x="3342533" y="1345579"/>
        <a:ext cx="1402161" cy="1541258"/>
      </dsp:txXfrm>
    </dsp:sp>
    <dsp:sp modelId="{A59A8C81-78A5-484D-93B0-B63F5741A38A}">
      <dsp:nvSpPr>
        <dsp:cNvPr id="0" name=""/>
        <dsp:cNvSpPr/>
      </dsp:nvSpPr>
      <dsp:spPr>
        <a:xfrm>
          <a:off x="4898242" y="1269725"/>
          <a:ext cx="1553869" cy="1692966"/>
        </a:xfrm>
        <a:prstGeom prst="roundRect">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Summary</a:t>
          </a:r>
          <a:endParaRPr lang="en-US" sz="1800" kern="1200" dirty="0"/>
        </a:p>
      </dsp:txBody>
      <dsp:txXfrm>
        <a:off x="4974096" y="1345579"/>
        <a:ext cx="1402161" cy="1541258"/>
      </dsp:txXfrm>
    </dsp:sp>
    <dsp:sp modelId="{496908FF-058D-2749-AE55-EDF1973B2FF8}">
      <dsp:nvSpPr>
        <dsp:cNvPr id="0" name=""/>
        <dsp:cNvSpPr/>
      </dsp:nvSpPr>
      <dsp:spPr>
        <a:xfrm>
          <a:off x="6529805" y="1269725"/>
          <a:ext cx="1553869" cy="1692966"/>
        </a:xfrm>
        <a:prstGeom prst="roundRect">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Catalog</a:t>
          </a:r>
          <a:endParaRPr lang="en-US" sz="1800" kern="1200" dirty="0"/>
        </a:p>
      </dsp:txBody>
      <dsp:txXfrm>
        <a:off x="6605659" y="1345579"/>
        <a:ext cx="1402161" cy="15412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BCC57E-B8EA-AE43-BC42-65E37156861C}">
      <dsp:nvSpPr>
        <dsp:cNvPr id="0" name=""/>
        <dsp:cNvSpPr/>
      </dsp:nvSpPr>
      <dsp:spPr>
        <a:xfrm>
          <a:off x="3868014" y="295009"/>
          <a:ext cx="1505330" cy="150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Data</a:t>
          </a:r>
          <a:r>
            <a:rPr lang="en-US" sz="2100" kern="1200" dirty="0" smtClean="0"/>
            <a:t> </a:t>
          </a:r>
          <a:r>
            <a:rPr lang="en-US" sz="2400" kern="1200" dirty="0" smtClean="0"/>
            <a:t>Mining</a:t>
          </a:r>
          <a:endParaRPr lang="en-US" sz="2400" kern="1200" dirty="0"/>
        </a:p>
      </dsp:txBody>
      <dsp:txXfrm>
        <a:off x="3868014" y="295009"/>
        <a:ext cx="1505330" cy="1505330"/>
      </dsp:txXfrm>
    </dsp:sp>
    <dsp:sp modelId="{62D60038-1714-7B4E-8735-49E9A00481AC}">
      <dsp:nvSpPr>
        <dsp:cNvPr id="0" name=""/>
        <dsp:cNvSpPr/>
      </dsp:nvSpPr>
      <dsp:spPr>
        <a:xfrm>
          <a:off x="1573713" y="-1549"/>
          <a:ext cx="3560897" cy="3560897"/>
        </a:xfrm>
        <a:prstGeom prst="circularArrow">
          <a:avLst>
            <a:gd name="adj1" fmla="val 8243"/>
            <a:gd name="adj2" fmla="val 575687"/>
            <a:gd name="adj3" fmla="val 2965824"/>
            <a:gd name="adj4" fmla="val 50404"/>
            <a:gd name="adj5" fmla="val 9617"/>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sp>
    <dsp:sp modelId="{243C0D47-38FE-8143-BF48-97754643E712}">
      <dsp:nvSpPr>
        <dsp:cNvPr id="0" name=""/>
        <dsp:cNvSpPr/>
      </dsp:nvSpPr>
      <dsp:spPr>
        <a:xfrm>
          <a:off x="2601497" y="2488681"/>
          <a:ext cx="1505330" cy="150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Data</a:t>
          </a:r>
          <a:r>
            <a:rPr lang="en-US" sz="2100" kern="1200" dirty="0" smtClean="0"/>
            <a:t> </a:t>
          </a:r>
          <a:r>
            <a:rPr lang="en-US" sz="2400" kern="1200" dirty="0" smtClean="0"/>
            <a:t>Analytics</a:t>
          </a:r>
          <a:endParaRPr lang="en-US" sz="2400" kern="1200" dirty="0"/>
        </a:p>
      </dsp:txBody>
      <dsp:txXfrm>
        <a:off x="2601497" y="2488681"/>
        <a:ext cx="1505330" cy="1505330"/>
      </dsp:txXfrm>
    </dsp:sp>
    <dsp:sp modelId="{A4933529-40B9-D141-8251-E1834CBBDE8A}">
      <dsp:nvSpPr>
        <dsp:cNvPr id="0" name=""/>
        <dsp:cNvSpPr/>
      </dsp:nvSpPr>
      <dsp:spPr>
        <a:xfrm>
          <a:off x="1573713" y="-1549"/>
          <a:ext cx="3560897" cy="3560897"/>
        </a:xfrm>
        <a:prstGeom prst="circularArrow">
          <a:avLst>
            <a:gd name="adj1" fmla="val 8243"/>
            <a:gd name="adj2" fmla="val 575687"/>
            <a:gd name="adj3" fmla="val 10173909"/>
            <a:gd name="adj4" fmla="val 7258489"/>
            <a:gd name="adj5" fmla="val 9617"/>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sp>
    <dsp:sp modelId="{9F3CE642-C6D6-5040-AC02-FD69E6E92262}">
      <dsp:nvSpPr>
        <dsp:cNvPr id="0" name=""/>
        <dsp:cNvSpPr/>
      </dsp:nvSpPr>
      <dsp:spPr>
        <a:xfrm>
          <a:off x="1144450" y="295009"/>
          <a:ext cx="1886390" cy="150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smtClean="0"/>
            <a:t>Data</a:t>
          </a:r>
          <a:r>
            <a:rPr lang="en-US" sz="2100" kern="1200" smtClean="0"/>
            <a:t> </a:t>
          </a:r>
          <a:r>
            <a:rPr lang="en-US" sz="2400" kern="1200" smtClean="0"/>
            <a:t>Knowledge</a:t>
          </a:r>
          <a:r>
            <a:rPr lang="en-US" sz="2100" kern="1200" smtClean="0"/>
            <a:t> </a:t>
          </a:r>
          <a:r>
            <a:rPr lang="en-US" sz="2400" kern="1200" smtClean="0"/>
            <a:t>Application</a:t>
          </a:r>
          <a:endParaRPr lang="en-US" sz="2400" kern="1200" dirty="0"/>
        </a:p>
      </dsp:txBody>
      <dsp:txXfrm>
        <a:off x="1144450" y="295009"/>
        <a:ext cx="1886390" cy="1505330"/>
      </dsp:txXfrm>
    </dsp:sp>
    <dsp:sp modelId="{A20F00B8-4DEF-F246-BEBA-11699B5A58C0}">
      <dsp:nvSpPr>
        <dsp:cNvPr id="0" name=""/>
        <dsp:cNvSpPr/>
      </dsp:nvSpPr>
      <dsp:spPr>
        <a:xfrm>
          <a:off x="1573713" y="-1549"/>
          <a:ext cx="3560897" cy="3560897"/>
        </a:xfrm>
        <a:prstGeom prst="circularArrow">
          <a:avLst>
            <a:gd name="adj1" fmla="val 8243"/>
            <a:gd name="adj2" fmla="val 575687"/>
            <a:gd name="adj3" fmla="val 16858559"/>
            <a:gd name="adj4" fmla="val 15433642"/>
            <a:gd name="adj5" fmla="val 9617"/>
          </a:avLst>
        </a:prstGeom>
        <a:gradFill rotWithShape="0">
          <a:gsLst>
            <a:gs pos="0">
              <a:schemeClr val="accent1">
                <a:hueOff val="0"/>
                <a:satOff val="0"/>
                <a:lumOff val="0"/>
                <a:alphaOff val="0"/>
              </a:schemeClr>
            </a:gs>
            <a:gs pos="100000">
              <a:schemeClr val="accent1">
                <a:hueOff val="0"/>
                <a:satOff val="0"/>
                <a:lumOff val="0"/>
                <a:alphaOff val="0"/>
                <a:shade val="48000"/>
                <a:satMod val="180000"/>
                <a:lumMod val="94000"/>
              </a:schemeClr>
            </a:gs>
            <a:gs pos="100000">
              <a:schemeClr val="accent1">
                <a:hueOff val="0"/>
                <a:satOff val="0"/>
                <a:lumOff val="0"/>
                <a:alphaOff val="0"/>
                <a:shade val="48000"/>
                <a:satMod val="180000"/>
                <a:lumMod val="94000"/>
              </a:schemeClr>
            </a:gs>
          </a:gsLst>
          <a:lin ang="4140000" scaled="1"/>
        </a:gra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86CCD9-F6A7-6D4A-8439-48BAA0CE46B8}" type="datetimeFigureOut">
              <a:rPr lang="en-US" smtClean="0"/>
              <a:t>04/26/2017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C2D95C-5183-5541-A44A-89A73176F164}" type="slidenum">
              <a:rPr lang="en-US" smtClean="0"/>
              <a:t>‹#›</a:t>
            </a:fld>
            <a:endParaRPr lang="en-US"/>
          </a:p>
        </p:txBody>
      </p:sp>
    </p:spTree>
    <p:extLst>
      <p:ext uri="{BB962C8B-B14F-4D97-AF65-F5344CB8AC3E}">
        <p14:creationId xmlns:p14="http://schemas.microsoft.com/office/powerpoint/2010/main" val="4394765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2</a:t>
            </a:fld>
            <a:endParaRPr lang="en-US"/>
          </a:p>
        </p:txBody>
      </p:sp>
    </p:spTree>
    <p:extLst>
      <p:ext uri="{BB962C8B-B14F-4D97-AF65-F5344CB8AC3E}">
        <p14:creationId xmlns:p14="http://schemas.microsoft.com/office/powerpoint/2010/main" val="185574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 of the approach is more</a:t>
            </a:r>
            <a:r>
              <a:rPr lang="en-US" baseline="0" dirty="0" smtClean="0"/>
              <a:t> important than the details of the moving parts.</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3</a:t>
            </a:fld>
            <a:endParaRPr lang="en-US"/>
          </a:p>
        </p:txBody>
      </p:sp>
    </p:spTree>
    <p:extLst>
      <p:ext uri="{BB962C8B-B14F-4D97-AF65-F5344CB8AC3E}">
        <p14:creationId xmlns:p14="http://schemas.microsoft.com/office/powerpoint/2010/main" val="3815135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briefly with audience – solicit one or two ideas.</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6</a:t>
            </a:fld>
            <a:endParaRPr lang="en-US"/>
          </a:p>
        </p:txBody>
      </p:sp>
    </p:spTree>
    <p:extLst>
      <p:ext uri="{BB962C8B-B14F-4D97-AF65-F5344CB8AC3E}">
        <p14:creationId xmlns:p14="http://schemas.microsoft.com/office/powerpoint/2010/main" val="324756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Acquisition</a:t>
            </a:r>
            <a:r>
              <a:rPr lang="en-US" baseline="0" dirty="0" smtClean="0"/>
              <a:t> from primary source.  Pre-processing involving cleansing, warehousing, and applying security protocols.  Mention CRISP-DM - </a:t>
            </a:r>
            <a:r>
              <a:rPr lang="en-US" sz="1200" kern="1200" dirty="0" smtClean="0">
                <a:solidFill>
                  <a:schemeClr val="tx1"/>
                </a:solidFill>
                <a:latin typeface="+mn-lt"/>
                <a:ea typeface="+mn-ea"/>
                <a:cs typeface="+mn-cs"/>
              </a:rPr>
              <a:t>Cross Industry Standard Process for Data Mining</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10</a:t>
            </a:fld>
            <a:endParaRPr lang="en-US"/>
          </a:p>
        </p:txBody>
      </p:sp>
    </p:spTree>
    <p:extLst>
      <p:ext uri="{BB962C8B-B14F-4D97-AF65-F5344CB8AC3E}">
        <p14:creationId xmlns:p14="http://schemas.microsoft.com/office/powerpoint/2010/main" val="3771096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Federal data from</a:t>
            </a:r>
            <a:r>
              <a:rPr lang="en-US" baseline="0" dirty="0" smtClean="0"/>
              <a:t> some agencies </a:t>
            </a:r>
            <a:r>
              <a:rPr lang="en-US" dirty="0" smtClean="0"/>
              <a:t>requires specific storage, places</a:t>
            </a:r>
            <a:r>
              <a:rPr lang="en-US" baseline="0" dirty="0" smtClean="0"/>
              <a:t> conditions on</a:t>
            </a:r>
            <a:r>
              <a:rPr lang="en-US" dirty="0" smtClean="0"/>
              <a:t> comingling,</a:t>
            </a:r>
            <a:r>
              <a:rPr lang="en-US" baseline="0" dirty="0" smtClean="0"/>
              <a:t> and mandates specific logging of use. </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11</a:t>
            </a:fld>
            <a:endParaRPr lang="en-US"/>
          </a:p>
        </p:txBody>
      </p:sp>
    </p:spTree>
    <p:extLst>
      <p:ext uri="{BB962C8B-B14F-4D97-AF65-F5344CB8AC3E}">
        <p14:creationId xmlns:p14="http://schemas.microsoft.com/office/powerpoint/2010/main" val="374609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Site the example of data</a:t>
            </a:r>
            <a:r>
              <a:rPr lang="en-US" baseline="0" dirty="0" smtClean="0"/>
              <a:t> from ORPS/assessors – virtually unusable </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14</a:t>
            </a:fld>
            <a:endParaRPr lang="en-US"/>
          </a:p>
        </p:txBody>
      </p:sp>
    </p:spTree>
    <p:extLst>
      <p:ext uri="{BB962C8B-B14F-4D97-AF65-F5344CB8AC3E}">
        <p14:creationId xmlns:p14="http://schemas.microsoft.com/office/powerpoint/2010/main" val="549619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 analysis</a:t>
            </a:r>
            <a:r>
              <a:rPr lang="en-US" baseline="0" dirty="0" smtClean="0"/>
              <a:t> of billionaires and minimum wage earners.  OLS regression models the mean.</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17</a:t>
            </a:fld>
            <a:endParaRPr lang="en-US"/>
          </a:p>
        </p:txBody>
      </p:sp>
    </p:spTree>
    <p:extLst>
      <p:ext uri="{BB962C8B-B14F-4D97-AF65-F5344CB8AC3E}">
        <p14:creationId xmlns:p14="http://schemas.microsoft.com/office/powerpoint/2010/main" val="2672885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a normal, symmetrical distribution</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18</a:t>
            </a:fld>
            <a:endParaRPr lang="en-US"/>
          </a:p>
        </p:txBody>
      </p:sp>
    </p:spTree>
    <p:extLst>
      <p:ext uri="{BB962C8B-B14F-4D97-AF65-F5344CB8AC3E}">
        <p14:creationId xmlns:p14="http://schemas.microsoft.com/office/powerpoint/2010/main" val="211566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sample</a:t>
            </a:r>
            <a:r>
              <a:rPr lang="en-US" baseline="0" dirty="0" smtClean="0"/>
              <a:t> had to be </a:t>
            </a:r>
            <a:r>
              <a:rPr lang="en-US" baseline="0" dirty="0" err="1" smtClean="0"/>
              <a:t>cohorted</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26</a:t>
            </a:fld>
            <a:endParaRPr lang="en-US"/>
          </a:p>
        </p:txBody>
      </p:sp>
    </p:spTree>
    <p:extLst>
      <p:ext uri="{BB962C8B-B14F-4D97-AF65-F5344CB8AC3E}">
        <p14:creationId xmlns:p14="http://schemas.microsoft.com/office/powerpoint/2010/main" val="27896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 to our use case…</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34</a:t>
            </a:fld>
            <a:endParaRPr lang="en-US"/>
          </a:p>
        </p:txBody>
      </p:sp>
    </p:spTree>
    <p:extLst>
      <p:ext uri="{BB962C8B-B14F-4D97-AF65-F5344CB8AC3E}">
        <p14:creationId xmlns:p14="http://schemas.microsoft.com/office/powerpoint/2010/main" val="3572795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Others</a:t>
            </a:r>
            <a:r>
              <a:rPr lang="en-US" baseline="0" dirty="0" smtClean="0"/>
              <a:t>: t Value = difference between hypothesized mean and a population value mean, or whether a coefficient is significantly different than zero. </a:t>
            </a:r>
            <a:endParaRPr lang="en-US" dirty="0"/>
          </a:p>
        </p:txBody>
      </p:sp>
      <p:sp>
        <p:nvSpPr>
          <p:cNvPr id="4" name="Slide Number Placeholder 3"/>
          <p:cNvSpPr>
            <a:spLocks noGrp="1"/>
          </p:cNvSpPr>
          <p:nvPr>
            <p:ph type="sldNum" sz="quarter" idx="10"/>
          </p:nvPr>
        </p:nvSpPr>
        <p:spPr/>
        <p:txBody>
          <a:bodyPr/>
          <a:lstStyle/>
          <a:p>
            <a:fld id="{3FC2D95C-5183-5541-A44A-89A73176F164}" type="slidenum">
              <a:rPr lang="en-US" smtClean="0"/>
              <a:t>38</a:t>
            </a:fld>
            <a:endParaRPr lang="en-US"/>
          </a:p>
        </p:txBody>
      </p:sp>
    </p:spTree>
    <p:extLst>
      <p:ext uri="{BB962C8B-B14F-4D97-AF65-F5344CB8AC3E}">
        <p14:creationId xmlns:p14="http://schemas.microsoft.com/office/powerpoint/2010/main" val="420312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2069C06D-4ED8-42C6-905D-CA84CA1B6CBF}" type="datetime2">
              <a:rPr lang="en-US" smtClean="0"/>
              <a:t>Wednesday, April 26, 2017</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4CB1CAA-32CD-4B55-B92A-B8F0843CACF4}" type="datetime2">
              <a:rPr lang="en-US" smtClean="0"/>
              <a:t>Wednesday, April 26, 2017</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3AD8CDC4-3D19-4983-B478-82F6B8E5AB66}" type="datetime2">
              <a:rPr lang="en-US" smtClean="0"/>
              <a:t>Wednesday, April 26, 2017</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B82477-D5D3-4181-8C11-75D0F2433A87}" type="datetime2">
              <a:rPr lang="en-US" smtClean="0"/>
              <a:t>Wednesday, April 26, 2017</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213E253B-1893-4367-8BAE-DF4BC10DC578}" type="datetime2">
              <a:rPr lang="en-US" smtClean="0"/>
              <a:t>Wednesday, April 26, 2017</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8B62300D-25B3-4603-86C9-4CB776489F00}" type="datetime2">
              <a:rPr lang="en-US" smtClean="0"/>
              <a:t>Wednesday, April 26, 2017</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314AD9-FCC8-48B7-B85B-012A91320DFF}" type="datetime2">
              <a:rPr lang="en-US" smtClean="0"/>
              <a:t>Wednesday, April 26, 2017</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182DC50-D5DB-4F94-B367-9876CD2C4012}" type="datetime2">
              <a:rPr lang="en-US" smtClean="0"/>
              <a:t>Wednesday, April 26, 2017</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292EB412-E790-42EA-81FE-2925D3A43D91}" type="datetime2">
              <a:rPr lang="en-US" smtClean="0"/>
              <a:t>Wednesday, April 26, 2017</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Wednesday, April 26,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14372C-B5AB-4C39-B273-B99224EB4DD5}" type="datetime2">
              <a:rPr lang="en-US" smtClean="0"/>
              <a:t>Wednesday, April 26,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B385921-A91A-409C-921C-0E0EC1E750EC}" type="datetime2">
              <a:rPr lang="en-US" smtClean="0"/>
              <a:t>Wednesday, April 26, 2017</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irs.gov/pub/irs-pdf/p1220.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Leveraging </a:t>
            </a:r>
            <a:endParaRPr lang="en-US" dirty="0"/>
          </a:p>
        </p:txBody>
      </p:sp>
      <p:sp>
        <p:nvSpPr>
          <p:cNvPr id="3" name="Subtitle 2"/>
          <p:cNvSpPr>
            <a:spLocks noGrp="1"/>
          </p:cNvSpPr>
          <p:nvPr>
            <p:ph type="subTitle" idx="1"/>
          </p:nvPr>
        </p:nvSpPr>
        <p:spPr/>
        <p:txBody>
          <a:bodyPr>
            <a:normAutofit lnSpcReduction="10000"/>
          </a:bodyPr>
          <a:lstStyle/>
          <a:p>
            <a:r>
              <a:rPr lang="en-US" dirty="0" smtClean="0"/>
              <a:t>The use of Data Mining and Data Analytics in static and cross-platform environments </a:t>
            </a:r>
            <a:endParaRPr lang="en-US" dirty="0"/>
          </a:p>
        </p:txBody>
      </p:sp>
    </p:spTree>
    <p:extLst>
      <p:ext uri="{BB962C8B-B14F-4D97-AF65-F5344CB8AC3E}">
        <p14:creationId xmlns:p14="http://schemas.microsoft.com/office/powerpoint/2010/main" val="3730689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56584" y="685801"/>
            <a:ext cx="6573016" cy="3883898"/>
          </a:xfrm>
        </p:spPr>
        <p:txBody>
          <a:bodyPr/>
          <a:lstStyle/>
          <a:p>
            <a:r>
              <a:rPr lang="en-US" dirty="0" smtClean="0"/>
              <a:t>BA New York State University at Albany, American History with Honors</a:t>
            </a:r>
          </a:p>
          <a:p>
            <a:r>
              <a:rPr lang="en-US" dirty="0" smtClean="0"/>
              <a:t>MBA Union Graduate College</a:t>
            </a:r>
          </a:p>
          <a:p>
            <a:r>
              <a:rPr lang="en-US" dirty="0" smtClean="0"/>
              <a:t>Certificate in Management, Rockefeller Institute</a:t>
            </a:r>
          </a:p>
          <a:p>
            <a:r>
              <a:rPr lang="en-US" dirty="0" smtClean="0"/>
              <a:t>Certificate in Management, Cornell School of Industrial and Labor Relations</a:t>
            </a:r>
          </a:p>
          <a:p>
            <a:r>
              <a:rPr lang="en-US" dirty="0" smtClean="0"/>
              <a:t>Graduate of the Public Management Institute, State of New York</a:t>
            </a:r>
            <a:endParaRPr lang="en-US" dirty="0"/>
          </a:p>
        </p:txBody>
      </p:sp>
      <p:sp>
        <p:nvSpPr>
          <p:cNvPr id="3" name="Title 2"/>
          <p:cNvSpPr>
            <a:spLocks noGrp="1"/>
          </p:cNvSpPr>
          <p:nvPr>
            <p:ph type="title"/>
          </p:nvPr>
        </p:nvSpPr>
        <p:spPr/>
        <p:txBody>
          <a:bodyPr/>
          <a:lstStyle/>
          <a:p>
            <a:r>
              <a:rPr lang="en-US" dirty="0" smtClean="0"/>
              <a:t>Richard </a:t>
            </a:r>
            <a:r>
              <a:rPr lang="en-US" dirty="0" err="1" smtClean="0"/>
              <a:t>Mazzaferro</a:t>
            </a:r>
            <a:r>
              <a:rPr lang="en-US" dirty="0" smtClean="0"/>
              <a:t/>
            </a:r>
            <a:br>
              <a:rPr lang="en-US" dirty="0" smtClean="0"/>
            </a:br>
            <a:r>
              <a:rPr lang="en-US" sz="2000" dirty="0" smtClean="0"/>
              <a:t>richard.mazzaferro@its.ny.gov</a:t>
            </a:r>
            <a:endParaRPr lang="en-US" dirty="0"/>
          </a:p>
        </p:txBody>
      </p:sp>
    </p:spTree>
    <p:extLst>
      <p:ext uri="{BB962C8B-B14F-4D97-AF65-F5344CB8AC3E}">
        <p14:creationId xmlns:p14="http://schemas.microsoft.com/office/powerpoint/2010/main" val="36721887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17834" y="685801"/>
            <a:ext cx="6811766" cy="4050586"/>
          </a:xfrm>
        </p:spPr>
        <p:txBody>
          <a:bodyPr/>
          <a:lstStyle/>
          <a:p>
            <a:pPr marL="18288" indent="0">
              <a:buNone/>
            </a:pPr>
            <a:r>
              <a:rPr lang="en-US" sz="2800" b="1" dirty="0" smtClean="0"/>
              <a:t>Goal of the Presentation</a:t>
            </a:r>
          </a:p>
          <a:p>
            <a:r>
              <a:rPr lang="en-US" sz="2400" dirty="0" smtClean="0"/>
              <a:t>Provide a conceptual framework for the approach to the use of Data</a:t>
            </a:r>
            <a:endParaRPr lang="en-US" sz="2400" dirty="0"/>
          </a:p>
        </p:txBody>
      </p:sp>
    </p:spTree>
    <p:extLst>
      <p:ext uri="{BB962C8B-B14F-4D97-AF65-F5344CB8AC3E}">
        <p14:creationId xmlns:p14="http://schemas.microsoft.com/office/powerpoint/2010/main" val="181530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0389" y="685801"/>
            <a:ext cx="6559211" cy="4160013"/>
          </a:xfrm>
        </p:spPr>
        <p:txBody>
          <a:bodyPr/>
          <a:lstStyle/>
          <a:p>
            <a:pPr marL="18288" indent="0">
              <a:buNone/>
            </a:pPr>
            <a:r>
              <a:rPr lang="en-US" sz="2800" b="1" u="sng" dirty="0" smtClean="0"/>
              <a:t>Agenda:</a:t>
            </a:r>
          </a:p>
          <a:p>
            <a:pPr marL="18288" indent="0">
              <a:buNone/>
            </a:pPr>
            <a:endParaRPr lang="en-US" dirty="0"/>
          </a:p>
          <a:p>
            <a:r>
              <a:rPr lang="en-US" sz="2400" dirty="0" smtClean="0"/>
              <a:t>Distinctions between Data Mining and Data Analytics</a:t>
            </a:r>
          </a:p>
          <a:p>
            <a:r>
              <a:rPr lang="en-US" sz="2400" dirty="0" smtClean="0"/>
              <a:t>How the two activities relate</a:t>
            </a:r>
          </a:p>
          <a:p>
            <a:r>
              <a:rPr lang="en-US" sz="2400" dirty="0" smtClean="0"/>
              <a:t>Use of these activities </a:t>
            </a:r>
            <a:r>
              <a:rPr lang="en-US" sz="2400" dirty="0" smtClean="0"/>
              <a:t>on </a:t>
            </a:r>
            <a:r>
              <a:rPr lang="en-US" sz="2400" dirty="0" smtClean="0"/>
              <a:t>static </a:t>
            </a:r>
            <a:r>
              <a:rPr lang="en-US" sz="2400" dirty="0" smtClean="0"/>
              <a:t>datasets and in </a:t>
            </a:r>
            <a:r>
              <a:rPr lang="en-US" sz="2400" dirty="0" smtClean="0"/>
              <a:t>cross platform/multi-data source environments</a:t>
            </a:r>
          </a:p>
          <a:p>
            <a:r>
              <a:rPr lang="en-US" sz="2400" dirty="0" smtClean="0"/>
              <a:t>Q &amp; A</a:t>
            </a:r>
          </a:p>
          <a:p>
            <a:pPr marL="18288" indent="0">
              <a:buNone/>
            </a:pPr>
            <a:endParaRPr lang="en-US" dirty="0"/>
          </a:p>
        </p:txBody>
      </p:sp>
    </p:spTree>
    <p:extLst>
      <p:ext uri="{BB962C8B-B14F-4D97-AF65-F5344CB8AC3E}">
        <p14:creationId xmlns:p14="http://schemas.microsoft.com/office/powerpoint/2010/main" val="3597265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8292" y="1583174"/>
            <a:ext cx="3961998" cy="3952927"/>
          </a:xfrm>
          <a:prstGeom prst="ellipse">
            <a:avLst/>
          </a:prstGeom>
          <a:solidFill>
            <a:schemeClr val="accent6">
              <a:lumMod val="40000"/>
              <a:lumOff val="60000"/>
              <a:alpha val="20000"/>
            </a:schemeClr>
          </a:solidFill>
        </p:spPr>
        <p:txBody>
          <a:bodyPr>
            <a:normAutofit/>
          </a:bodyPr>
          <a:lstStyle/>
          <a:p>
            <a:pPr marL="18288" indent="0" algn="ctr">
              <a:buNone/>
            </a:pPr>
            <a:r>
              <a:rPr lang="en-US" sz="2800" b="1" dirty="0" smtClean="0"/>
              <a:t>Data Mining</a:t>
            </a:r>
            <a:endParaRPr lang="en-US" sz="2800" b="1" dirty="0"/>
          </a:p>
        </p:txBody>
      </p:sp>
      <p:sp>
        <p:nvSpPr>
          <p:cNvPr id="4" name="Oval 3"/>
          <p:cNvSpPr/>
          <p:nvPr/>
        </p:nvSpPr>
        <p:spPr>
          <a:xfrm>
            <a:off x="4155265" y="1583174"/>
            <a:ext cx="3810143" cy="3952927"/>
          </a:xfrm>
          <a:prstGeom prst="ellipse">
            <a:avLst/>
          </a:prstGeom>
          <a:gradFill>
            <a:gsLst>
              <a:gs pos="0">
                <a:schemeClr val="accent1">
                  <a:alpha val="7000"/>
                </a:schemeClr>
              </a:gs>
              <a:gs pos="100000">
                <a:schemeClr val="accent1">
                  <a:shade val="48000"/>
                  <a:satMod val="180000"/>
                  <a:lumMod val="94000"/>
                </a:schemeClr>
              </a:gs>
              <a:gs pos="100000">
                <a:schemeClr val="accent1">
                  <a:shade val="48000"/>
                  <a:satMod val="180000"/>
                  <a:lumMod val="94000"/>
                </a:schemeClr>
              </a:gs>
            </a:gsLst>
          </a:gradFill>
          <a:ln/>
        </p:spPr>
        <p:style>
          <a:lnRef idx="1">
            <a:schemeClr val="accent1"/>
          </a:lnRef>
          <a:fillRef idx="3">
            <a:schemeClr val="accent1"/>
          </a:fillRef>
          <a:effectRef idx="2">
            <a:schemeClr val="accent1"/>
          </a:effectRef>
          <a:fontRef idx="minor">
            <a:schemeClr val="lt1"/>
          </a:fontRef>
        </p:style>
        <p:txBody>
          <a:bodyPr/>
          <a:lstStyle/>
          <a:p>
            <a:endParaRPr lang="en-US" dirty="0"/>
          </a:p>
          <a:p>
            <a:endParaRPr lang="en-US" dirty="0" smtClean="0"/>
          </a:p>
          <a:p>
            <a:endParaRPr lang="en-US" dirty="0"/>
          </a:p>
          <a:p>
            <a:endParaRPr lang="en-US" dirty="0" smtClean="0"/>
          </a:p>
          <a:p>
            <a:pPr algn="ctr"/>
            <a:r>
              <a:rPr lang="en-US" sz="2800" b="1" dirty="0" smtClean="0"/>
              <a:t>Data Analytics</a:t>
            </a:r>
          </a:p>
        </p:txBody>
      </p:sp>
    </p:spTree>
    <p:extLst>
      <p:ext uri="{BB962C8B-B14F-4D97-AF65-F5344CB8AC3E}">
        <p14:creationId xmlns:p14="http://schemas.microsoft.com/office/powerpoint/2010/main" val="1520360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2976" y="685801"/>
            <a:ext cx="6681556" cy="4629408"/>
          </a:xfrm>
        </p:spPr>
        <p:txBody>
          <a:bodyPr/>
          <a:lstStyle/>
          <a:p>
            <a:pPr marL="18288" indent="0">
              <a:buNone/>
            </a:pPr>
            <a:r>
              <a:rPr lang="en-US" sz="2800" b="1" u="sng" dirty="0" smtClean="0"/>
              <a:t>Data Mining Versus Data Analytics</a:t>
            </a:r>
          </a:p>
          <a:p>
            <a:pPr marL="18288" indent="0">
              <a:buNone/>
            </a:pPr>
            <a:endParaRPr lang="en-US" sz="2800" b="1" u="sng" dirty="0" smtClean="0"/>
          </a:p>
          <a:p>
            <a:r>
              <a:rPr lang="en-US" sz="2400" b="1" dirty="0" smtClean="0"/>
              <a:t>Data Mining – </a:t>
            </a:r>
            <a:r>
              <a:rPr lang="en-US" sz="2400" b="1" i="1" dirty="0" smtClean="0"/>
              <a:t>the activities related to discovering patterns from bodies of data</a:t>
            </a:r>
          </a:p>
          <a:p>
            <a:pPr marL="384048" lvl="1" indent="0">
              <a:buNone/>
            </a:pPr>
            <a:endParaRPr lang="en-US" sz="2200" b="1" i="1" dirty="0" smtClean="0"/>
          </a:p>
          <a:p>
            <a:r>
              <a:rPr lang="en-US" sz="2400" b="1" dirty="0" smtClean="0"/>
              <a:t>Data Analytics –</a:t>
            </a:r>
            <a:r>
              <a:rPr lang="en-US" sz="2400" b="1" i="1" dirty="0" smtClean="0"/>
              <a:t> </a:t>
            </a:r>
            <a:r>
              <a:rPr lang="en-US" sz="2400" b="1" i="1" dirty="0"/>
              <a:t>the activities related to </a:t>
            </a:r>
            <a:r>
              <a:rPr lang="en-US" sz="2400" b="1" i="1" dirty="0" smtClean="0"/>
              <a:t>using the data in context</a:t>
            </a:r>
            <a:endParaRPr lang="en-US" sz="2400" b="1" i="1" dirty="0"/>
          </a:p>
          <a:p>
            <a:pPr marL="384048" lvl="1" indent="0">
              <a:buNone/>
            </a:pPr>
            <a:endParaRPr lang="en-US" sz="2800" b="1" u="sng" dirty="0" smtClean="0"/>
          </a:p>
          <a:p>
            <a:endParaRPr lang="en-US" dirty="0"/>
          </a:p>
        </p:txBody>
      </p:sp>
    </p:spTree>
    <p:extLst>
      <p:ext uri="{BB962C8B-B14F-4D97-AF65-F5344CB8AC3E}">
        <p14:creationId xmlns:p14="http://schemas.microsoft.com/office/powerpoint/2010/main" val="2749388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28633" y="906693"/>
            <a:ext cx="6849113" cy="4353293"/>
          </a:xfrm>
        </p:spPr>
        <p:txBody>
          <a:bodyPr/>
          <a:lstStyle/>
          <a:p>
            <a:pPr marL="18288" indent="0">
              <a:buNone/>
            </a:pPr>
            <a:r>
              <a:rPr lang="en-US" sz="2800" b="1" dirty="0" smtClean="0"/>
              <a:t>Types of Data</a:t>
            </a:r>
          </a:p>
          <a:p>
            <a:r>
              <a:rPr lang="en-US" sz="2400" b="1" dirty="0" smtClean="0"/>
              <a:t>Operational/Transactional - events</a:t>
            </a:r>
          </a:p>
          <a:p>
            <a:r>
              <a:rPr lang="en-US" sz="2400" b="1" dirty="0" smtClean="0"/>
              <a:t>Non-Operational – descriptive</a:t>
            </a:r>
          </a:p>
          <a:p>
            <a:r>
              <a:rPr lang="en-US" sz="2400" b="1" dirty="0" smtClean="0"/>
              <a:t>Metadata – data about data</a:t>
            </a:r>
          </a:p>
          <a:p>
            <a:pPr lvl="1"/>
            <a:r>
              <a:rPr lang="en-US" sz="2200" b="1" dirty="0" smtClean="0"/>
              <a:t>Descriptive</a:t>
            </a:r>
          </a:p>
          <a:p>
            <a:pPr lvl="1"/>
            <a:r>
              <a:rPr lang="en-US" sz="2200" b="1" dirty="0" smtClean="0"/>
              <a:t>Structural</a:t>
            </a:r>
          </a:p>
          <a:p>
            <a:pPr lvl="1"/>
            <a:r>
              <a:rPr lang="en-US" sz="2200" b="1" dirty="0" smtClean="0"/>
              <a:t>Administrative</a:t>
            </a:r>
          </a:p>
          <a:p>
            <a:pPr marL="384048" lvl="1" indent="0">
              <a:buNone/>
            </a:pPr>
            <a:endParaRPr lang="en-US" sz="2200" b="1" dirty="0" smtClean="0"/>
          </a:p>
          <a:p>
            <a:pPr marL="18288" indent="0">
              <a:buNone/>
            </a:pPr>
            <a:endParaRPr lang="en-US" sz="2400" b="1" dirty="0" smtClean="0"/>
          </a:p>
          <a:p>
            <a:pPr marL="18288" indent="0">
              <a:buNone/>
            </a:pPr>
            <a:endParaRPr lang="en-US" dirty="0"/>
          </a:p>
        </p:txBody>
      </p:sp>
    </p:spTree>
    <p:extLst>
      <p:ext uri="{BB962C8B-B14F-4D97-AF65-F5344CB8AC3E}">
        <p14:creationId xmlns:p14="http://schemas.microsoft.com/office/powerpoint/2010/main" val="140873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66341" y="685801"/>
            <a:ext cx="7263259" cy="4353293"/>
          </a:xfrm>
        </p:spPr>
        <p:txBody>
          <a:bodyPr/>
          <a:lstStyle/>
          <a:p>
            <a:pPr marL="18288" indent="0">
              <a:buNone/>
            </a:pPr>
            <a:r>
              <a:rPr lang="en-US" sz="2800" b="1" dirty="0" smtClean="0"/>
              <a:t>Purpose of Data Mining</a:t>
            </a:r>
          </a:p>
          <a:p>
            <a:r>
              <a:rPr lang="en-US" sz="2400" dirty="0" smtClean="0"/>
              <a:t>Explore the nature of the data itself</a:t>
            </a:r>
          </a:p>
          <a:p>
            <a:r>
              <a:rPr lang="en-US" sz="2400" dirty="0" smtClean="0"/>
              <a:t>Uncover patterns</a:t>
            </a:r>
          </a:p>
          <a:p>
            <a:r>
              <a:rPr lang="en-US" sz="2400" dirty="0" smtClean="0"/>
              <a:t>Identify and learn about relevant cohorts </a:t>
            </a:r>
          </a:p>
          <a:p>
            <a:pPr lvl="1"/>
            <a:r>
              <a:rPr lang="en-US" sz="2200" i="1" dirty="0" smtClean="0"/>
              <a:t>Demographics</a:t>
            </a:r>
          </a:p>
          <a:p>
            <a:pPr lvl="1"/>
            <a:r>
              <a:rPr lang="en-US" sz="2200" i="1" dirty="0" smtClean="0"/>
              <a:t>Behavior</a:t>
            </a:r>
            <a:endParaRPr lang="en-US" sz="2400" dirty="0" smtClean="0"/>
          </a:p>
          <a:p>
            <a:r>
              <a:rPr lang="en-US" sz="2400" dirty="0" smtClean="0"/>
              <a:t>Verify beliefs about your business</a:t>
            </a:r>
            <a:endParaRPr lang="en-US" sz="2200" dirty="0" smtClean="0"/>
          </a:p>
          <a:p>
            <a:endParaRPr lang="en-US" dirty="0" smtClean="0"/>
          </a:p>
          <a:p>
            <a:endParaRPr lang="en-US" dirty="0"/>
          </a:p>
        </p:txBody>
      </p:sp>
    </p:spTree>
    <p:extLst>
      <p:ext uri="{BB962C8B-B14F-4D97-AF65-F5344CB8AC3E}">
        <p14:creationId xmlns:p14="http://schemas.microsoft.com/office/powerpoint/2010/main" val="5290678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9804" y="607453"/>
            <a:ext cx="7553161" cy="2728129"/>
          </a:xfrm>
        </p:spPr>
        <p:txBody>
          <a:bodyPr>
            <a:normAutofit/>
          </a:bodyPr>
          <a:lstStyle/>
          <a:p>
            <a:pPr marL="18288" indent="0">
              <a:buNone/>
            </a:pPr>
            <a:r>
              <a:rPr lang="en-US" sz="2800" b="1" dirty="0" smtClean="0"/>
              <a:t>The First Step</a:t>
            </a:r>
            <a:r>
              <a:rPr lang="is-IS" sz="2800" b="1" dirty="0" smtClean="0"/>
              <a:t>…</a:t>
            </a:r>
          </a:p>
          <a:p>
            <a:pPr marL="18288" indent="0">
              <a:buNone/>
            </a:pPr>
            <a:endParaRPr lang="en-US" sz="2800" b="1" dirty="0" smtClean="0"/>
          </a:p>
          <a:p>
            <a:pPr marL="18288" indent="0">
              <a:buNone/>
            </a:pPr>
            <a:r>
              <a:rPr lang="en-US" sz="2800" b="1" i="1" dirty="0" smtClean="0"/>
              <a:t>		</a:t>
            </a:r>
            <a:r>
              <a:rPr lang="en-US" sz="2800" b="1" i="1" dirty="0" smtClean="0"/>
              <a:t>Look </a:t>
            </a:r>
            <a:r>
              <a:rPr lang="en-US" sz="2800" b="1" i="1" dirty="0" smtClean="0"/>
              <a:t>at the data!</a:t>
            </a:r>
            <a:endParaRPr lang="en-US" sz="2800" b="1" i="1" dirty="0"/>
          </a:p>
        </p:txBody>
      </p:sp>
      <p:pic>
        <p:nvPicPr>
          <p:cNvPr id="5" name="Picture 4" descr="LS019486.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671469" y="3335582"/>
            <a:ext cx="3121152" cy="2151888"/>
          </a:xfrm>
          <a:prstGeom prst="rect">
            <a:avLst/>
          </a:prstGeom>
        </p:spPr>
      </p:pic>
    </p:spTree>
    <p:extLst>
      <p:ext uri="{BB962C8B-B14F-4D97-AF65-F5344CB8AC3E}">
        <p14:creationId xmlns:p14="http://schemas.microsoft.com/office/powerpoint/2010/main" val="42471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03936648"/>
              </p:ext>
            </p:extLst>
          </p:nvPr>
        </p:nvGraphicFramePr>
        <p:xfrm>
          <a:off x="483170" y="644382"/>
          <a:ext cx="8087229" cy="42324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The Data Mining Process</a:t>
            </a:r>
            <a:endParaRPr lang="en-US" dirty="0"/>
          </a:p>
        </p:txBody>
      </p:sp>
    </p:spTree>
    <p:extLst>
      <p:ext uri="{BB962C8B-B14F-4D97-AF65-F5344CB8AC3E}">
        <p14:creationId xmlns:p14="http://schemas.microsoft.com/office/powerpoint/2010/main" val="123281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6780" y="685801"/>
            <a:ext cx="7152820" cy="4615602"/>
          </a:xfrm>
        </p:spPr>
        <p:txBody>
          <a:bodyPr/>
          <a:lstStyle/>
          <a:p>
            <a:pPr marL="18288" indent="0">
              <a:buNone/>
            </a:pPr>
            <a:r>
              <a:rPr lang="en-US" sz="2800" b="1" dirty="0" smtClean="0"/>
              <a:t>The Data Mining Process – Acquisition</a:t>
            </a:r>
          </a:p>
          <a:p>
            <a:r>
              <a:rPr lang="en-US" dirty="0" smtClean="0"/>
              <a:t>What is the source?</a:t>
            </a:r>
          </a:p>
          <a:p>
            <a:r>
              <a:rPr lang="en-US" dirty="0" smtClean="0"/>
              <a:t>How is the data defined by the owners?</a:t>
            </a:r>
          </a:p>
          <a:p>
            <a:r>
              <a:rPr lang="en-US" dirty="0" smtClean="0"/>
              <a:t>Interview the owners about the data</a:t>
            </a:r>
          </a:p>
          <a:p>
            <a:pPr lvl="1"/>
            <a:r>
              <a:rPr lang="en-US" dirty="0" smtClean="0"/>
              <a:t>How do they understand the data?</a:t>
            </a:r>
          </a:p>
          <a:p>
            <a:pPr lvl="1"/>
            <a:r>
              <a:rPr lang="en-US" dirty="0" smtClean="0"/>
              <a:t>What is the format?</a:t>
            </a:r>
          </a:p>
          <a:p>
            <a:pPr lvl="1"/>
            <a:r>
              <a:rPr lang="en-US" dirty="0" smtClean="0"/>
              <a:t>One time extract or continuous feed?</a:t>
            </a:r>
          </a:p>
          <a:p>
            <a:pPr lvl="2"/>
            <a:r>
              <a:rPr lang="en-US" dirty="0" smtClean="0"/>
              <a:t>Schedule for remittance? </a:t>
            </a:r>
          </a:p>
          <a:p>
            <a:pPr lvl="1"/>
            <a:r>
              <a:rPr lang="en-US" dirty="0" smtClean="0"/>
              <a:t>How will the data be transmitted?</a:t>
            </a:r>
          </a:p>
          <a:p>
            <a:r>
              <a:rPr lang="en-US" dirty="0" smtClean="0"/>
              <a:t>Are there restrictions or conditions for use?</a:t>
            </a:r>
          </a:p>
          <a:p>
            <a:pPr lvl="1"/>
            <a:endParaRPr lang="en-US" dirty="0" smtClean="0"/>
          </a:p>
          <a:p>
            <a:pPr marL="18288" indent="0">
              <a:buNone/>
            </a:pPr>
            <a:endParaRPr lang="en-US" dirty="0"/>
          </a:p>
        </p:txBody>
      </p:sp>
    </p:spTree>
    <p:extLst>
      <p:ext uri="{BB962C8B-B14F-4D97-AF65-F5344CB8AC3E}">
        <p14:creationId xmlns:p14="http://schemas.microsoft.com/office/powerpoint/2010/main" val="1325917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scar the grouch.jpg"/>
          <p:cNvPicPr>
            <a:picLocks noGrp="1" noChangeAspect="1"/>
          </p:cNvPicPr>
          <p:nvPr>
            <p:ph idx="1"/>
          </p:nvPr>
        </p:nvPicPr>
        <p:blipFill>
          <a:blip r:embed="rId2" cstate="email">
            <a:extLst>
              <a:ext uri="{28A0092B-C50C-407E-A947-70E740481C1C}">
                <a14:useLocalDpi xmlns:a14="http://schemas.microsoft.com/office/drawing/2010/main" val="0"/>
              </a:ext>
            </a:extLst>
          </a:blip>
          <a:srcRect l="3061" r="3061"/>
          <a:stretch>
            <a:fillRect/>
          </a:stretch>
        </p:blipFill>
        <p:spPr/>
      </p:pic>
      <p:sp>
        <p:nvSpPr>
          <p:cNvPr id="3" name="Title 2"/>
          <p:cNvSpPr>
            <a:spLocks noGrp="1"/>
          </p:cNvSpPr>
          <p:nvPr>
            <p:ph type="title"/>
          </p:nvPr>
        </p:nvSpPr>
        <p:spPr/>
        <p:txBody>
          <a:bodyPr/>
          <a:lstStyle/>
          <a:p>
            <a:r>
              <a:rPr lang="en-US" b="1" i="1" dirty="0" smtClean="0"/>
              <a:t>Garbage in, garbage out!</a:t>
            </a:r>
            <a:endParaRPr lang="en-US" b="1" i="1" dirty="0"/>
          </a:p>
        </p:txBody>
      </p:sp>
    </p:spTree>
    <p:extLst>
      <p:ext uri="{BB962C8B-B14F-4D97-AF65-F5344CB8AC3E}">
        <p14:creationId xmlns:p14="http://schemas.microsoft.com/office/powerpoint/2010/main" val="140904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2975" y="2383907"/>
            <a:ext cx="6945747" cy="2475713"/>
          </a:xfrm>
        </p:spPr>
        <p:txBody>
          <a:bodyPr>
            <a:normAutofit/>
          </a:bodyPr>
          <a:lstStyle/>
          <a:p>
            <a:pPr marL="18288" indent="0">
              <a:buNone/>
            </a:pPr>
            <a:r>
              <a:rPr lang="en-US" sz="2800" dirty="0" smtClean="0">
                <a:hlinkClick r:id="rId2"/>
              </a:rPr>
              <a:t>https://www.irs.gov/pub/irs-pdf/p1220.pdf</a:t>
            </a:r>
            <a:endParaRPr lang="en-US" sz="2800" dirty="0"/>
          </a:p>
        </p:txBody>
      </p:sp>
      <p:sp>
        <p:nvSpPr>
          <p:cNvPr id="3" name="Title 2"/>
          <p:cNvSpPr>
            <a:spLocks noGrp="1"/>
          </p:cNvSpPr>
          <p:nvPr>
            <p:ph type="title"/>
          </p:nvPr>
        </p:nvSpPr>
        <p:spPr>
          <a:xfrm>
            <a:off x="942899" y="689176"/>
            <a:ext cx="7543800" cy="1308170"/>
          </a:xfrm>
        </p:spPr>
        <p:txBody>
          <a:bodyPr/>
          <a:lstStyle/>
          <a:p>
            <a:r>
              <a:rPr lang="en-US" sz="4400" dirty="0" smtClean="0"/>
              <a:t>Use Case: </a:t>
            </a:r>
            <a:r>
              <a:rPr lang="en-US" sz="4400" i="1" dirty="0" smtClean="0"/>
              <a:t>Federal Information Return Files</a:t>
            </a:r>
            <a:endParaRPr lang="en-US" sz="4400" i="1" dirty="0"/>
          </a:p>
        </p:txBody>
      </p:sp>
    </p:spTree>
    <p:extLst>
      <p:ext uri="{BB962C8B-B14F-4D97-AF65-F5344CB8AC3E}">
        <p14:creationId xmlns:p14="http://schemas.microsoft.com/office/powerpoint/2010/main" val="3517237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35365" y="685800"/>
            <a:ext cx="7194235" cy="5430142"/>
          </a:xfrm>
        </p:spPr>
        <p:txBody>
          <a:bodyPr>
            <a:normAutofit lnSpcReduction="10000"/>
          </a:bodyPr>
          <a:lstStyle/>
          <a:p>
            <a:pPr marL="18288" indent="0">
              <a:buNone/>
            </a:pPr>
            <a:r>
              <a:rPr lang="en-US" sz="2800" b="1" dirty="0" smtClean="0"/>
              <a:t>The Data Mining Process-Review/Pre-Processing</a:t>
            </a:r>
            <a:r>
              <a:rPr lang="en-US" sz="2400" b="1" dirty="0" smtClean="0"/>
              <a:t> </a:t>
            </a:r>
          </a:p>
          <a:p>
            <a:r>
              <a:rPr lang="en-US" sz="2200" dirty="0" smtClean="0"/>
              <a:t>Has the nature of the data been specifically identified?</a:t>
            </a:r>
          </a:p>
          <a:p>
            <a:r>
              <a:rPr lang="en-US" sz="2200" dirty="0" smtClean="0"/>
              <a:t>What is the intended use of the data in mechanical terms? </a:t>
            </a:r>
          </a:p>
          <a:p>
            <a:pPr lvl="2"/>
            <a:r>
              <a:rPr lang="en-US" dirty="0" smtClean="0"/>
              <a:t>Use as a static set or used in the context of other data?</a:t>
            </a:r>
          </a:p>
          <a:p>
            <a:r>
              <a:rPr lang="en-US" sz="2200" dirty="0" smtClean="0"/>
              <a:t>Is the data in a usable format?</a:t>
            </a:r>
          </a:p>
          <a:p>
            <a:r>
              <a:rPr lang="en-US" sz="2200" dirty="0" smtClean="0"/>
              <a:t>Cleansing</a:t>
            </a:r>
          </a:p>
          <a:p>
            <a:pPr lvl="2"/>
            <a:r>
              <a:rPr lang="en-US" dirty="0"/>
              <a:t>U</a:t>
            </a:r>
            <a:r>
              <a:rPr lang="en-US" dirty="0" smtClean="0"/>
              <a:t>nwanted characters, default placeholders</a:t>
            </a:r>
            <a:r>
              <a:rPr lang="en-US" dirty="0"/>
              <a:t>/</a:t>
            </a:r>
            <a:r>
              <a:rPr lang="en-US" dirty="0" smtClean="0"/>
              <a:t>fillers, duplicate records</a:t>
            </a:r>
          </a:p>
          <a:p>
            <a:r>
              <a:rPr lang="en-US" sz="2200" dirty="0" smtClean="0"/>
              <a:t>Formatting</a:t>
            </a:r>
          </a:p>
          <a:p>
            <a:pPr lvl="2"/>
            <a:r>
              <a:rPr lang="en-US" b="1" u="sng" dirty="0" smtClean="0"/>
              <a:t>Primary Key</a:t>
            </a:r>
          </a:p>
          <a:p>
            <a:pPr lvl="2"/>
            <a:r>
              <a:rPr lang="en-US" dirty="0" smtClean="0"/>
              <a:t>Dates, numeric and character values</a:t>
            </a:r>
          </a:p>
          <a:p>
            <a:r>
              <a:rPr lang="en-US" dirty="0"/>
              <a:t>Storage</a:t>
            </a:r>
          </a:p>
          <a:p>
            <a:pPr lvl="1"/>
            <a:r>
              <a:rPr lang="en-US" dirty="0"/>
              <a:t>Data Mart </a:t>
            </a:r>
            <a:r>
              <a:rPr lang="en-US" dirty="0" err="1"/>
              <a:t>vs</a:t>
            </a:r>
            <a:r>
              <a:rPr lang="en-US" dirty="0"/>
              <a:t> Data Warehouse</a:t>
            </a:r>
          </a:p>
          <a:p>
            <a:pPr marL="384048" lvl="1" indent="0">
              <a:buNone/>
            </a:pPr>
            <a:endParaRPr lang="en-US" dirty="0" smtClean="0"/>
          </a:p>
          <a:p>
            <a:pPr lvl="1"/>
            <a:endParaRPr lang="en-US" dirty="0" smtClean="0"/>
          </a:p>
          <a:p>
            <a:endParaRPr lang="en-US" dirty="0"/>
          </a:p>
        </p:txBody>
      </p:sp>
    </p:spTree>
    <p:extLst>
      <p:ext uri="{BB962C8B-B14F-4D97-AF65-F5344CB8AC3E}">
        <p14:creationId xmlns:p14="http://schemas.microsoft.com/office/powerpoint/2010/main" val="3516452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83853" y="685801"/>
            <a:ext cx="6945747" cy="4187624"/>
          </a:xfrm>
        </p:spPr>
        <p:txBody>
          <a:bodyPr/>
          <a:lstStyle/>
          <a:p>
            <a:pPr marL="18288" indent="0">
              <a:buNone/>
            </a:pPr>
            <a:r>
              <a:rPr lang="en-US" sz="2800" b="1" dirty="0" smtClean="0"/>
              <a:t>The Data Mining Process - Discovery</a:t>
            </a:r>
          </a:p>
          <a:p>
            <a:r>
              <a:rPr lang="en-US" sz="2400" dirty="0"/>
              <a:t>Is the data iterative</a:t>
            </a:r>
            <a:r>
              <a:rPr lang="en-US" sz="2400" dirty="0" smtClean="0"/>
              <a:t>?</a:t>
            </a:r>
          </a:p>
          <a:p>
            <a:r>
              <a:rPr lang="en-US" sz="2400" dirty="0" smtClean="0"/>
              <a:t>Does the data imply strata?</a:t>
            </a:r>
          </a:p>
          <a:p>
            <a:r>
              <a:rPr lang="en-US" sz="2400" dirty="0" smtClean="0"/>
              <a:t>What is the distribution of the cohort(s) within the sample?</a:t>
            </a:r>
          </a:p>
          <a:p>
            <a:endParaRPr lang="en-US" sz="2400" dirty="0" smtClean="0"/>
          </a:p>
          <a:p>
            <a:pPr marL="18288" indent="0">
              <a:buNone/>
            </a:pPr>
            <a:endParaRPr lang="en-US" dirty="0" smtClean="0"/>
          </a:p>
          <a:p>
            <a:endParaRPr lang="en-US" dirty="0"/>
          </a:p>
        </p:txBody>
      </p:sp>
    </p:spTree>
    <p:extLst>
      <p:ext uri="{BB962C8B-B14F-4D97-AF65-F5344CB8AC3E}">
        <p14:creationId xmlns:p14="http://schemas.microsoft.com/office/powerpoint/2010/main" val="9707355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7316" y="685801"/>
            <a:ext cx="7332284" cy="5430141"/>
          </a:xfrm>
        </p:spPr>
        <p:txBody>
          <a:bodyPr/>
          <a:lstStyle/>
          <a:p>
            <a:pPr marL="18288" indent="0">
              <a:buNone/>
            </a:pPr>
            <a:endParaRPr lang="en-US" sz="2800" b="1" dirty="0" smtClean="0"/>
          </a:p>
          <a:p>
            <a:pPr marL="18288" indent="0">
              <a:buNone/>
            </a:pPr>
            <a:r>
              <a:rPr lang="en-US" sz="2800" b="1" dirty="0" smtClean="0"/>
              <a:t>The </a:t>
            </a:r>
            <a:r>
              <a:rPr lang="en-US" sz="2800" b="1" dirty="0"/>
              <a:t>Data Mining Process </a:t>
            </a:r>
            <a:r>
              <a:rPr lang="en-US" sz="2800" b="1" dirty="0" smtClean="0"/>
              <a:t>– Discovery</a:t>
            </a:r>
          </a:p>
          <a:p>
            <a:r>
              <a:rPr lang="en-US" sz="2400" b="1" dirty="0"/>
              <a:t>Binning </a:t>
            </a:r>
          </a:p>
          <a:p>
            <a:pPr lvl="1"/>
            <a:r>
              <a:rPr lang="en-US" sz="2200" b="1" dirty="0"/>
              <a:t>‘Bucketing’ data points into groups of intervals</a:t>
            </a:r>
          </a:p>
          <a:p>
            <a:pPr lvl="2"/>
            <a:r>
              <a:rPr lang="en-US" sz="2000" b="1" dirty="0"/>
              <a:t>E.G. Grouping people by age into age ranges</a:t>
            </a:r>
          </a:p>
          <a:p>
            <a:r>
              <a:rPr lang="en-US" sz="2400" b="1" dirty="0"/>
              <a:t>D</a:t>
            </a:r>
            <a:r>
              <a:rPr lang="en-US" sz="2400" b="1" dirty="0" smtClean="0"/>
              <a:t>etermine </a:t>
            </a:r>
            <a:r>
              <a:rPr lang="en-US" sz="2400" b="1" dirty="0"/>
              <a:t>the type of distribution </a:t>
            </a:r>
            <a:endParaRPr lang="en-US" sz="2400" b="1" dirty="0" smtClean="0"/>
          </a:p>
          <a:p>
            <a:pPr lvl="1"/>
            <a:r>
              <a:rPr lang="en-US" sz="2200" b="1" dirty="0" smtClean="0"/>
              <a:t>Symmetrical</a:t>
            </a:r>
            <a:endParaRPr lang="en-US" sz="2200" b="1" dirty="0"/>
          </a:p>
          <a:p>
            <a:pPr lvl="1"/>
            <a:r>
              <a:rPr lang="en-US" sz="2200" b="1" dirty="0" smtClean="0"/>
              <a:t>Skewed</a:t>
            </a:r>
          </a:p>
          <a:p>
            <a:r>
              <a:rPr lang="en-US" sz="2400" b="1" dirty="0" smtClean="0"/>
              <a:t>Stratification and Cohorts</a:t>
            </a:r>
          </a:p>
          <a:p>
            <a:endParaRPr lang="en-US" sz="2400" b="1" dirty="0"/>
          </a:p>
          <a:p>
            <a:pPr marL="18288" indent="0">
              <a:buNone/>
            </a:pPr>
            <a:r>
              <a:rPr lang="en-US" sz="2400" b="1" dirty="0"/>
              <a:t>	</a:t>
            </a:r>
            <a:endParaRPr lang="en-US" sz="2400" b="1" dirty="0" smtClean="0"/>
          </a:p>
          <a:p>
            <a:pPr marL="18288" indent="0">
              <a:buNone/>
            </a:pPr>
            <a:endParaRPr lang="en-US" sz="2400" b="1" dirty="0"/>
          </a:p>
          <a:p>
            <a:pPr lvl="1"/>
            <a:endParaRPr lang="en-US" sz="2200" b="1" dirty="0" smtClean="0"/>
          </a:p>
          <a:p>
            <a:pPr marL="18288" indent="0">
              <a:buNone/>
            </a:pPr>
            <a:endParaRPr lang="en-US" sz="2400" b="1" dirty="0"/>
          </a:p>
          <a:p>
            <a:endParaRPr lang="en-US" dirty="0"/>
          </a:p>
        </p:txBody>
      </p:sp>
    </p:spTree>
    <p:extLst>
      <p:ext uri="{BB962C8B-B14F-4D97-AF65-F5344CB8AC3E}">
        <p14:creationId xmlns:p14="http://schemas.microsoft.com/office/powerpoint/2010/main" val="3623827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0980" y="685801"/>
            <a:ext cx="7068620" cy="3886199"/>
          </a:xfrm>
        </p:spPr>
        <p:txBody>
          <a:bodyPr/>
          <a:lstStyle/>
          <a:p>
            <a:pPr marL="18288" indent="0">
              <a:buNone/>
            </a:pPr>
            <a:r>
              <a:rPr lang="en-US" sz="2800" dirty="0" smtClean="0"/>
              <a:t>Why Knowing the Distribution Type Matters</a:t>
            </a:r>
          </a:p>
          <a:p>
            <a:r>
              <a:rPr lang="en-US" sz="2400" dirty="0" smtClean="0"/>
              <a:t>Indicates the nature of the sample</a:t>
            </a:r>
          </a:p>
          <a:p>
            <a:r>
              <a:rPr lang="en-US" sz="2400" dirty="0" smtClean="0"/>
              <a:t>Should the sample be </a:t>
            </a:r>
            <a:r>
              <a:rPr lang="en-US" sz="2400" dirty="0" err="1" smtClean="0"/>
              <a:t>cohorted</a:t>
            </a:r>
            <a:r>
              <a:rPr lang="en-US" sz="2400" dirty="0" smtClean="0"/>
              <a:t>? Binned?</a:t>
            </a:r>
          </a:p>
          <a:p>
            <a:r>
              <a:rPr lang="en-US" sz="2400" dirty="0" smtClean="0"/>
              <a:t>May influence the type of regression model used</a:t>
            </a:r>
          </a:p>
          <a:p>
            <a:pPr lvl="1"/>
            <a:r>
              <a:rPr lang="en-US" sz="2200" dirty="0" smtClean="0"/>
              <a:t>Modeling the mean or the median?</a:t>
            </a:r>
          </a:p>
        </p:txBody>
      </p:sp>
    </p:spTree>
    <p:extLst>
      <p:ext uri="{BB962C8B-B14F-4D97-AF65-F5344CB8AC3E}">
        <p14:creationId xmlns:p14="http://schemas.microsoft.com/office/powerpoint/2010/main" val="2849377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799"/>
            <a:ext cx="7543800" cy="1339066"/>
          </a:xfrm>
        </p:spPr>
        <p:txBody>
          <a:bodyPr/>
          <a:lstStyle/>
          <a:p>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200" dirty="0" smtClean="0"/>
              <a:t>Normal Distribution: Household Income, 2012</a:t>
            </a:r>
            <a:r>
              <a:rPr lang="en-US" sz="4000" dirty="0" smtClean="0"/>
              <a:t/>
            </a:r>
            <a:br>
              <a:rPr lang="en-US" sz="4000" dirty="0" smtClean="0"/>
            </a:br>
            <a:r>
              <a:rPr lang="en-US" sz="1800" dirty="0">
                <a:effectLst/>
              </a:rPr>
              <a:t>https://</a:t>
            </a:r>
            <a:r>
              <a:rPr lang="en-US" sz="1800" dirty="0" smtClean="0">
                <a:effectLst/>
              </a:rPr>
              <a:t>factfinder.census.gov/faces/tableservices/jsf/pages/productview.xhtml?pid=ACS_15_5YR_DP03&amp;src=pt</a:t>
            </a: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4007589"/>
              </p:ext>
            </p:extLst>
          </p:nvPr>
        </p:nvGraphicFramePr>
        <p:xfrm>
          <a:off x="1428108" y="482885"/>
          <a:ext cx="6801492" cy="38605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25133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9753" y="685801"/>
            <a:ext cx="6739847" cy="3855377"/>
          </a:xfrm>
        </p:spPr>
        <p:txBody>
          <a:bodyPr/>
          <a:lstStyle/>
          <a:p>
            <a:pPr marL="18288" indent="0">
              <a:buNone/>
            </a:pPr>
            <a:r>
              <a:rPr lang="en-US" sz="2800" dirty="0">
                <a:effectLst/>
              </a:rPr>
              <a:t>Where is the data </a:t>
            </a:r>
            <a:r>
              <a:rPr lang="en-US" sz="2800" dirty="0" smtClean="0">
                <a:effectLst/>
              </a:rPr>
              <a:t>analysis tool </a:t>
            </a:r>
            <a:r>
              <a:rPr lang="en-US" sz="2800" dirty="0">
                <a:effectLst/>
              </a:rPr>
              <a:t>in Excel?</a:t>
            </a:r>
          </a:p>
          <a:p>
            <a:r>
              <a:rPr lang="en-US" dirty="0">
                <a:effectLst/>
              </a:rPr>
              <a:t>Click the File tab, click Options, and then click the Add-Ins category. In the Manage box, select </a:t>
            </a:r>
            <a:r>
              <a:rPr lang="en-US" b="1" dirty="0">
                <a:effectLst/>
              </a:rPr>
              <a:t>Excel</a:t>
            </a:r>
            <a:r>
              <a:rPr lang="en-US" dirty="0">
                <a:effectLst/>
              </a:rPr>
              <a:t> Add-ins and then click Go. In the Add-Ins available box, select the </a:t>
            </a:r>
            <a:r>
              <a:rPr lang="en-US" b="1" dirty="0">
                <a:effectLst/>
              </a:rPr>
              <a:t>Analysis</a:t>
            </a:r>
            <a:r>
              <a:rPr lang="en-US" dirty="0">
                <a:effectLst/>
              </a:rPr>
              <a:t> </a:t>
            </a:r>
            <a:r>
              <a:rPr lang="en-US" dirty="0" err="1">
                <a:effectLst/>
              </a:rPr>
              <a:t>ToolPak</a:t>
            </a:r>
            <a:r>
              <a:rPr lang="en-US" dirty="0">
                <a:effectLst/>
              </a:rPr>
              <a:t> check box, and then click OK</a:t>
            </a:r>
          </a:p>
          <a:p>
            <a:pPr marL="18288" indent="0">
              <a:buNone/>
            </a:pPr>
            <a:endParaRPr lang="en-US" dirty="0"/>
          </a:p>
        </p:txBody>
      </p:sp>
      <p:sp>
        <p:nvSpPr>
          <p:cNvPr id="3" name="Title 2"/>
          <p:cNvSpPr>
            <a:spLocks noGrp="1"/>
          </p:cNvSpPr>
          <p:nvPr>
            <p:ph type="title"/>
          </p:nvPr>
        </p:nvSpPr>
        <p:spPr/>
        <p:txBody>
          <a:bodyPr/>
          <a:lstStyle/>
          <a:p>
            <a:r>
              <a:rPr lang="en-US" sz="3600" dirty="0" smtClean="0"/>
              <a:t>Data Analysis Tools in MS Excel</a:t>
            </a:r>
            <a:endParaRPr lang="en-US" sz="3600" dirty="0"/>
          </a:p>
        </p:txBody>
      </p:sp>
    </p:spTree>
    <p:extLst>
      <p:ext uri="{BB962C8B-B14F-4D97-AF65-F5344CB8AC3E}">
        <p14:creationId xmlns:p14="http://schemas.microsoft.com/office/powerpoint/2010/main" val="20847919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Data Analysis Tools in MS Excel</a:t>
            </a:r>
          </a:p>
        </p:txBody>
      </p:sp>
      <p:pic>
        <p:nvPicPr>
          <p:cNvPr id="1026" name="Picture 2" descr="O:\Dev\Richard\ICA Presentation\sshot-133.pn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2116476" y="165016"/>
            <a:ext cx="4963053" cy="4782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162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717897"/>
            <a:ext cx="7543800" cy="4569700"/>
          </a:xfrm>
        </p:spPr>
        <p:txBody>
          <a:bodyPr/>
          <a:lstStyle/>
          <a:p>
            <a:r>
              <a:rPr lang="en-US" sz="4000" b="1" dirty="0" smtClean="0"/>
              <a:t>Use Case: </a:t>
            </a:r>
            <a:r>
              <a:rPr lang="en-US" sz="4000" dirty="0" smtClean="0"/>
              <a:t>Retail Sales for 2007; Data </a:t>
            </a:r>
            <a:r>
              <a:rPr lang="en-US" sz="4000" dirty="0" smtClean="0"/>
              <a:t>Mining </a:t>
            </a:r>
            <a:r>
              <a:rPr lang="en-US" sz="4000" dirty="0" smtClean="0"/>
              <a:t>using Microsoft Excel</a:t>
            </a:r>
            <a:br>
              <a:rPr lang="en-US" sz="4000" dirty="0" smtClean="0"/>
            </a:br>
            <a:r>
              <a:rPr lang="en-US" sz="4000" dirty="0" smtClean="0"/>
              <a:t/>
            </a:r>
            <a:br>
              <a:rPr lang="en-US" sz="4000" dirty="0" smtClean="0"/>
            </a:br>
            <a:r>
              <a:rPr lang="en-US" sz="3200" i="1" dirty="0" smtClean="0"/>
              <a:t/>
            </a:r>
            <a:br>
              <a:rPr lang="en-US" sz="3200" i="1" dirty="0" smtClean="0"/>
            </a:br>
            <a:r>
              <a:rPr lang="en-US" sz="3200" i="1" dirty="0"/>
              <a:t/>
            </a:r>
            <a:br>
              <a:rPr lang="en-US" sz="3200" i="1" dirty="0"/>
            </a:br>
            <a:endParaRPr lang="en-US" sz="3200" i="1" dirty="0"/>
          </a:p>
        </p:txBody>
      </p:sp>
    </p:spTree>
    <p:extLst>
      <p:ext uri="{BB962C8B-B14F-4D97-AF65-F5344CB8AC3E}">
        <p14:creationId xmlns:p14="http://schemas.microsoft.com/office/powerpoint/2010/main" val="3393490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56243" y="685802"/>
            <a:ext cx="6973357" cy="3386892"/>
          </a:xfrm>
        </p:spPr>
        <p:txBody>
          <a:bodyPr/>
          <a:lstStyle/>
          <a:p>
            <a:pPr marL="18288" indent="0">
              <a:buNone/>
            </a:pPr>
            <a:r>
              <a:rPr lang="en-US" sz="2800" b="1" dirty="0" smtClean="0"/>
              <a:t>Data Selection Criteria</a:t>
            </a:r>
          </a:p>
          <a:p>
            <a:r>
              <a:rPr lang="en-US" sz="2400" dirty="0" smtClean="0"/>
              <a:t>NAICS Code beginning </a:t>
            </a:r>
            <a:r>
              <a:rPr lang="uk-UA" sz="2400" dirty="0" smtClean="0"/>
              <a:t>’</a:t>
            </a:r>
            <a:r>
              <a:rPr lang="en-US" sz="2400" dirty="0" smtClean="0"/>
              <a:t>44’</a:t>
            </a:r>
          </a:p>
          <a:p>
            <a:r>
              <a:rPr lang="en-US" sz="2400" dirty="0" smtClean="0"/>
              <a:t>Year = 2007</a:t>
            </a:r>
          </a:p>
          <a:p>
            <a:r>
              <a:rPr lang="en-US" sz="2400" dirty="0" smtClean="0"/>
              <a:t>Sales greater than </a:t>
            </a:r>
            <a:r>
              <a:rPr lang="en-US" sz="2400" dirty="0" smtClean="0"/>
              <a:t>0</a:t>
            </a:r>
          </a:p>
          <a:p>
            <a:r>
              <a:rPr lang="en-US" sz="2400" dirty="0" smtClean="0"/>
              <a:t>No upper limit on Sales</a:t>
            </a:r>
          </a:p>
          <a:p>
            <a:r>
              <a:rPr lang="en-US" sz="2400" dirty="0" smtClean="0"/>
              <a:t>Binning</a:t>
            </a:r>
          </a:p>
          <a:p>
            <a:pPr lvl="1"/>
            <a:r>
              <a:rPr lang="en-US" sz="2200" dirty="0" smtClean="0"/>
              <a:t>Sample bucketed into 20 equal bins</a:t>
            </a:r>
            <a:endParaRPr lang="en-US" sz="2200" dirty="0" smtClean="0"/>
          </a:p>
          <a:p>
            <a:endParaRPr lang="en-US" dirty="0"/>
          </a:p>
        </p:txBody>
      </p:sp>
      <p:sp>
        <p:nvSpPr>
          <p:cNvPr id="3" name="Title 2"/>
          <p:cNvSpPr>
            <a:spLocks noGrp="1"/>
          </p:cNvSpPr>
          <p:nvPr>
            <p:ph type="title"/>
          </p:nvPr>
        </p:nvSpPr>
        <p:spPr/>
        <p:txBody>
          <a:bodyPr/>
          <a:lstStyle/>
          <a:p>
            <a:r>
              <a:rPr lang="en-US" sz="4000" i="1" dirty="0"/>
              <a:t>Retail Sales for 2007</a:t>
            </a:r>
          </a:p>
        </p:txBody>
      </p:sp>
    </p:spTree>
    <p:extLst>
      <p:ext uri="{BB962C8B-B14F-4D97-AF65-F5344CB8AC3E}">
        <p14:creationId xmlns:p14="http://schemas.microsoft.com/office/powerpoint/2010/main" val="15368547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i="1" dirty="0"/>
              <a:t>Retail Sales for 2007</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0878184"/>
              </p:ext>
            </p:extLst>
          </p:nvPr>
        </p:nvGraphicFramePr>
        <p:xfrm>
          <a:off x="1808252" y="685799"/>
          <a:ext cx="6421348" cy="38142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057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i="1" dirty="0"/>
              <a:t>Retail Sales for 2007</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16507140"/>
              </p:ext>
            </p:extLst>
          </p:nvPr>
        </p:nvGraphicFramePr>
        <p:xfrm>
          <a:off x="1859622" y="685799"/>
          <a:ext cx="6369978" cy="39581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219708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543800" cy="1236324"/>
          </a:xfrm>
        </p:spPr>
        <p:txBody>
          <a:bodyPr/>
          <a:lstStyle/>
          <a:p>
            <a:r>
              <a:rPr lang="en-US" sz="4000" i="1" dirty="0"/>
              <a:t>Retail Sales for </a:t>
            </a:r>
            <a:r>
              <a:rPr lang="en-US" sz="4000" i="1" dirty="0" smtClean="0"/>
              <a:t>2007</a:t>
            </a:r>
            <a:br>
              <a:rPr lang="en-US" sz="4000" i="1" dirty="0" smtClean="0"/>
            </a:br>
            <a:r>
              <a:rPr lang="en-US" sz="3200" i="1" dirty="0" smtClean="0"/>
              <a:t>Sales &lt; $10,000,000</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7938788"/>
              </p:ext>
            </p:extLst>
          </p:nvPr>
        </p:nvGraphicFramePr>
        <p:xfrm>
          <a:off x="1705510" y="685799"/>
          <a:ext cx="6524090" cy="397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58056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11463" y="685801"/>
            <a:ext cx="6918137" cy="4505156"/>
          </a:xfrm>
        </p:spPr>
        <p:txBody>
          <a:bodyPr/>
          <a:lstStyle/>
          <a:p>
            <a:pPr marL="18288" indent="0">
              <a:buNone/>
            </a:pPr>
            <a:r>
              <a:rPr lang="en-US" sz="2800" b="1" dirty="0" smtClean="0"/>
              <a:t>Summary</a:t>
            </a:r>
          </a:p>
          <a:p>
            <a:r>
              <a:rPr lang="en-US" sz="2400" dirty="0" smtClean="0"/>
              <a:t>What was learned</a:t>
            </a:r>
          </a:p>
          <a:p>
            <a:pPr lvl="1"/>
            <a:r>
              <a:rPr lang="en-US" sz="2200" dirty="0" smtClean="0"/>
              <a:t>What attributes will drive the approaches for analysis?</a:t>
            </a:r>
          </a:p>
          <a:p>
            <a:pPr lvl="1"/>
            <a:r>
              <a:rPr lang="en-US" sz="2200" dirty="0" smtClean="0"/>
              <a:t>What hypothesis were verified?  Refuted?</a:t>
            </a:r>
          </a:p>
          <a:p>
            <a:pPr marL="384048" lvl="1" indent="0">
              <a:buNone/>
            </a:pPr>
            <a:endParaRPr lang="en-US" sz="2200" dirty="0"/>
          </a:p>
          <a:p>
            <a:r>
              <a:rPr lang="en-US" sz="2400" b="1" i="1" dirty="0" smtClean="0"/>
              <a:t>Does the data say what was expected?</a:t>
            </a:r>
          </a:p>
          <a:p>
            <a:pPr marL="18288" indent="0">
              <a:buNone/>
            </a:pPr>
            <a:endParaRPr lang="en-US" dirty="0"/>
          </a:p>
        </p:txBody>
      </p:sp>
    </p:spTree>
    <p:extLst>
      <p:ext uri="{BB962C8B-B14F-4D97-AF65-F5344CB8AC3E}">
        <p14:creationId xmlns:p14="http://schemas.microsoft.com/office/powerpoint/2010/main" val="20569934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0585" y="685801"/>
            <a:ext cx="7139015" cy="4449933"/>
          </a:xfrm>
        </p:spPr>
        <p:txBody>
          <a:bodyPr/>
          <a:lstStyle/>
          <a:p>
            <a:pPr marL="18288" indent="0">
              <a:buNone/>
            </a:pPr>
            <a:r>
              <a:rPr lang="en-US" sz="2800" b="1" dirty="0" smtClean="0"/>
              <a:t>Catalog</a:t>
            </a:r>
          </a:p>
          <a:p>
            <a:r>
              <a:rPr lang="en-US" sz="2400" dirty="0" smtClean="0"/>
              <a:t>Provide locations and descriptions for future use</a:t>
            </a:r>
          </a:p>
          <a:p>
            <a:r>
              <a:rPr lang="en-US" sz="2400" dirty="0" smtClean="0"/>
              <a:t>Methods</a:t>
            </a:r>
          </a:p>
          <a:p>
            <a:pPr lvl="1"/>
            <a:r>
              <a:rPr lang="en-US" sz="2000" dirty="0" smtClean="0"/>
              <a:t>Institute intranet</a:t>
            </a:r>
          </a:p>
          <a:p>
            <a:pPr lvl="1"/>
            <a:r>
              <a:rPr lang="en-US" sz="2000" dirty="0" smtClean="0"/>
              <a:t>COGNOS</a:t>
            </a:r>
          </a:p>
          <a:p>
            <a:pPr lvl="1"/>
            <a:r>
              <a:rPr lang="en-US" sz="2000" dirty="0" err="1" smtClean="0"/>
              <a:t>Socrata</a:t>
            </a:r>
            <a:r>
              <a:rPr lang="en-US" sz="2000" dirty="0" smtClean="0"/>
              <a:t> or other open data environments</a:t>
            </a:r>
          </a:p>
          <a:p>
            <a:pPr lvl="1"/>
            <a:endParaRPr lang="en-US" dirty="0" smtClean="0"/>
          </a:p>
          <a:p>
            <a:pPr marL="18288" indent="0">
              <a:buNone/>
            </a:pPr>
            <a:endParaRPr lang="en-US" dirty="0" smtClean="0"/>
          </a:p>
        </p:txBody>
      </p:sp>
    </p:spTree>
    <p:extLst>
      <p:ext uri="{BB962C8B-B14F-4D97-AF65-F5344CB8AC3E}">
        <p14:creationId xmlns:p14="http://schemas.microsoft.com/office/powerpoint/2010/main" val="1495493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11463" y="685801"/>
            <a:ext cx="6918137" cy="4270459"/>
          </a:xfrm>
        </p:spPr>
        <p:txBody>
          <a:bodyPr/>
          <a:lstStyle/>
          <a:p>
            <a:pPr marL="18288" indent="0">
              <a:buNone/>
            </a:pPr>
            <a:r>
              <a:rPr lang="en-US" sz="2800" b="1" dirty="0" smtClean="0"/>
              <a:t>Data Analytics</a:t>
            </a:r>
          </a:p>
          <a:p>
            <a:r>
              <a:rPr lang="en-US" sz="2400" dirty="0" smtClean="0"/>
              <a:t>Predictive and</a:t>
            </a:r>
            <a:r>
              <a:rPr lang="en-US" sz="2400" dirty="0"/>
              <a:t> </a:t>
            </a:r>
            <a:r>
              <a:rPr lang="en-US" sz="2400" dirty="0" smtClean="0"/>
              <a:t>Outlier detection</a:t>
            </a:r>
          </a:p>
          <a:p>
            <a:pPr lvl="1"/>
            <a:r>
              <a:rPr lang="en-US" sz="2200" dirty="0" smtClean="0"/>
              <a:t>Regression modeling</a:t>
            </a:r>
            <a:endParaRPr lang="en-US" sz="2200" dirty="0" smtClean="0"/>
          </a:p>
          <a:p>
            <a:r>
              <a:rPr lang="en-US" sz="2400" dirty="0" smtClean="0"/>
              <a:t>Identification </a:t>
            </a:r>
            <a:r>
              <a:rPr lang="en-US" sz="2400" dirty="0" smtClean="0"/>
              <a:t>of </a:t>
            </a:r>
            <a:r>
              <a:rPr lang="en-US" sz="2400" dirty="0" smtClean="0"/>
              <a:t>relationships</a:t>
            </a:r>
          </a:p>
          <a:p>
            <a:pPr lvl="1"/>
            <a:r>
              <a:rPr lang="en-US" sz="2000" dirty="0"/>
              <a:t>Association modeling using visual intelligence</a:t>
            </a:r>
          </a:p>
          <a:p>
            <a:pPr marL="384048" lvl="1" indent="0">
              <a:buNone/>
            </a:pPr>
            <a:endParaRPr lang="en-US" sz="2200" dirty="0" smtClean="0"/>
          </a:p>
        </p:txBody>
      </p:sp>
    </p:spTree>
    <p:extLst>
      <p:ext uri="{BB962C8B-B14F-4D97-AF65-F5344CB8AC3E}">
        <p14:creationId xmlns:p14="http://schemas.microsoft.com/office/powerpoint/2010/main" val="27391273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0980" y="685801"/>
            <a:ext cx="7068620" cy="4122505"/>
          </a:xfrm>
        </p:spPr>
        <p:txBody>
          <a:bodyPr/>
          <a:lstStyle/>
          <a:p>
            <a:pPr marL="18288" indent="0">
              <a:buNone/>
            </a:pPr>
            <a:r>
              <a:rPr lang="en-US" sz="2800" b="1" dirty="0"/>
              <a:t>Measures of Central Tendency</a:t>
            </a:r>
          </a:p>
          <a:p>
            <a:r>
              <a:rPr lang="en-US" sz="2400" dirty="0" smtClean="0"/>
              <a:t>Mean</a:t>
            </a:r>
            <a:endParaRPr lang="en-US" sz="2400" dirty="0"/>
          </a:p>
          <a:p>
            <a:r>
              <a:rPr lang="en-US" sz="2400" dirty="0"/>
              <a:t>Median</a:t>
            </a:r>
          </a:p>
          <a:p>
            <a:r>
              <a:rPr lang="en-US" sz="2400" dirty="0"/>
              <a:t>Mode</a:t>
            </a:r>
          </a:p>
          <a:p>
            <a:pPr marL="18288" indent="0">
              <a:buNone/>
            </a:pPr>
            <a:endParaRPr lang="en-US" dirty="0"/>
          </a:p>
        </p:txBody>
      </p:sp>
    </p:spTree>
    <p:extLst>
      <p:ext uri="{BB962C8B-B14F-4D97-AF65-F5344CB8AC3E}">
        <p14:creationId xmlns:p14="http://schemas.microsoft.com/office/powerpoint/2010/main" val="29353784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2755" y="685801"/>
            <a:ext cx="7376845" cy="4934163"/>
          </a:xfrm>
        </p:spPr>
        <p:txBody>
          <a:bodyPr>
            <a:normAutofit fontScale="62500" lnSpcReduction="20000"/>
          </a:bodyPr>
          <a:lstStyle/>
          <a:p>
            <a:pPr marL="18288" indent="0">
              <a:buNone/>
            </a:pPr>
            <a:r>
              <a:rPr lang="en-US" sz="4500" b="1" dirty="0" smtClean="0"/>
              <a:t>Mean</a:t>
            </a:r>
          </a:p>
          <a:p>
            <a:r>
              <a:rPr lang="en-US" sz="3400" dirty="0" smtClean="0"/>
              <a:t>The mean is the sum of all values in a set divided by the number of values.</a:t>
            </a:r>
          </a:p>
          <a:p>
            <a:r>
              <a:rPr lang="en-US" sz="3400" dirty="0" smtClean="0"/>
              <a:t>Example:</a:t>
            </a:r>
          </a:p>
          <a:p>
            <a:pPr lvl="1"/>
            <a:r>
              <a:rPr lang="en-US" sz="3400" dirty="0" smtClean="0"/>
              <a:t>A set contains the following</a:t>
            </a:r>
          </a:p>
          <a:p>
            <a:pPr marL="384048" lvl="1" indent="0">
              <a:buNone/>
            </a:pPr>
            <a:r>
              <a:rPr lang="en-US" sz="3400" dirty="0" smtClean="0"/>
              <a:t>3, 4, 7, 12, 6, 9, 15</a:t>
            </a:r>
          </a:p>
          <a:p>
            <a:pPr lvl="1"/>
            <a:r>
              <a:rPr lang="en-US" sz="3400" dirty="0" smtClean="0"/>
              <a:t>The sum = 56, which divided by 7 = 8</a:t>
            </a:r>
          </a:p>
          <a:p>
            <a:pPr lvl="1"/>
            <a:r>
              <a:rPr lang="en-US" sz="3400" dirty="0" smtClean="0"/>
              <a:t>8 = the mean</a:t>
            </a:r>
          </a:p>
          <a:p>
            <a:pPr lvl="1"/>
            <a:endParaRPr lang="en-US" sz="2600" dirty="0"/>
          </a:p>
          <a:p>
            <a:pPr marL="384048" lvl="1" indent="0">
              <a:buNone/>
            </a:pPr>
            <a:endParaRPr lang="en-US" sz="2600" dirty="0" smtClean="0"/>
          </a:p>
          <a:p>
            <a:pPr marL="18288" indent="0">
              <a:buNone/>
            </a:pPr>
            <a:r>
              <a:rPr lang="en-US" sz="3400" b="1" i="1" dirty="0" smtClean="0"/>
              <a:t>Outliers can have a powerful affect on the mean and can create misleading results.  In the example above, if 12 were replaced with 200, the mean would be 34.86 and not representative of our population.</a:t>
            </a:r>
          </a:p>
          <a:p>
            <a:endParaRPr lang="en-US" dirty="0" smtClean="0"/>
          </a:p>
          <a:p>
            <a:pPr marL="384048" lvl="1" indent="0">
              <a:buNone/>
            </a:pPr>
            <a:endParaRPr lang="en-US" dirty="0" smtClean="0"/>
          </a:p>
          <a:p>
            <a:pPr marL="18288" indent="0">
              <a:buNone/>
            </a:pPr>
            <a:r>
              <a:rPr lang="en-US" dirty="0"/>
              <a:t>	</a:t>
            </a:r>
            <a:endParaRPr lang="en-US" dirty="0" smtClean="0"/>
          </a:p>
          <a:p>
            <a:endParaRPr lang="en-US" dirty="0"/>
          </a:p>
        </p:txBody>
      </p:sp>
    </p:spTree>
    <p:extLst>
      <p:ext uri="{BB962C8B-B14F-4D97-AF65-F5344CB8AC3E}">
        <p14:creationId xmlns:p14="http://schemas.microsoft.com/office/powerpoint/2010/main" val="12441863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9883" y="685801"/>
            <a:ext cx="7109717" cy="5067727"/>
          </a:xfrm>
        </p:spPr>
        <p:txBody>
          <a:bodyPr>
            <a:normAutofit fontScale="92500" lnSpcReduction="10000"/>
          </a:bodyPr>
          <a:lstStyle/>
          <a:p>
            <a:pPr marL="18288" indent="0">
              <a:buNone/>
            </a:pPr>
            <a:r>
              <a:rPr lang="en-US" sz="2800" b="1" dirty="0" smtClean="0"/>
              <a:t>Median</a:t>
            </a:r>
          </a:p>
          <a:p>
            <a:r>
              <a:rPr lang="en-US" sz="2400" dirty="0" smtClean="0"/>
              <a:t>The median is the middle value of a set of numbers arranged in ascending order.</a:t>
            </a:r>
          </a:p>
          <a:p>
            <a:pPr lvl="1"/>
            <a:r>
              <a:rPr lang="en-US" sz="2400" dirty="0" smtClean="0"/>
              <a:t>If there is an odd number of values, the median is the middle value.</a:t>
            </a:r>
          </a:p>
          <a:p>
            <a:pPr marL="384048" lvl="1" indent="0">
              <a:buNone/>
            </a:pPr>
            <a:r>
              <a:rPr lang="en-US" sz="2400" dirty="0" smtClean="0"/>
              <a:t>Given: 1</a:t>
            </a:r>
            <a:r>
              <a:rPr lang="en-US" sz="2400" dirty="0"/>
              <a:t>, 3, 3, </a:t>
            </a:r>
            <a:r>
              <a:rPr lang="en-US" sz="2400" b="1" dirty="0">
                <a:solidFill>
                  <a:srgbClr val="FF0000"/>
                </a:solidFill>
              </a:rPr>
              <a:t>6</a:t>
            </a:r>
            <a:r>
              <a:rPr lang="en-US" sz="2400" dirty="0"/>
              <a:t>, 7, 8, </a:t>
            </a:r>
            <a:r>
              <a:rPr lang="en-US" sz="2400" dirty="0" smtClean="0"/>
              <a:t>9</a:t>
            </a:r>
          </a:p>
          <a:p>
            <a:pPr marL="384048" lvl="1" indent="0">
              <a:buNone/>
            </a:pPr>
            <a:r>
              <a:rPr lang="en-US" sz="2400" dirty="0" smtClean="0"/>
              <a:t>The median = 6</a:t>
            </a:r>
          </a:p>
          <a:p>
            <a:pPr lvl="1"/>
            <a:r>
              <a:rPr lang="en-US" sz="2400" dirty="0" smtClean="0"/>
              <a:t>If there are an even number of values, the median equals the mean of the two middle values.</a:t>
            </a:r>
          </a:p>
          <a:p>
            <a:pPr marL="384048" lvl="1" indent="0">
              <a:buNone/>
            </a:pPr>
            <a:r>
              <a:rPr lang="en-US" sz="2400" dirty="0"/>
              <a:t>Given: 1, 2, 3, </a:t>
            </a:r>
            <a:r>
              <a:rPr lang="en-US" sz="2400" b="1" dirty="0">
                <a:solidFill>
                  <a:srgbClr val="FF0000"/>
                </a:solidFill>
              </a:rPr>
              <a:t>4, 5</a:t>
            </a:r>
            <a:r>
              <a:rPr lang="en-US" sz="2400" dirty="0"/>
              <a:t>, 6, 8, </a:t>
            </a:r>
            <a:r>
              <a:rPr lang="en-US" sz="2400" dirty="0" smtClean="0"/>
              <a:t>9</a:t>
            </a:r>
          </a:p>
          <a:p>
            <a:pPr marL="384048" lvl="1" indent="0">
              <a:buNone/>
            </a:pPr>
            <a:r>
              <a:rPr lang="en-US" sz="2400" dirty="0" smtClean="0"/>
              <a:t>The median = (4+5)/2 = 4.5</a:t>
            </a:r>
          </a:p>
          <a:p>
            <a:pPr marL="384048" lvl="1" indent="0">
              <a:buNone/>
            </a:pPr>
            <a:endParaRPr lang="en-US" sz="2400" dirty="0"/>
          </a:p>
          <a:p>
            <a:pPr marL="384048" lvl="1" indent="0">
              <a:buNone/>
            </a:pPr>
            <a:r>
              <a:rPr lang="en-US" sz="2400" b="1" i="1" dirty="0" smtClean="0"/>
              <a:t>The median is less affected by outliers.</a:t>
            </a:r>
            <a:endParaRPr lang="en-US" sz="2400" b="1" i="1" dirty="0"/>
          </a:p>
        </p:txBody>
      </p:sp>
    </p:spTree>
    <p:extLst>
      <p:ext uri="{BB962C8B-B14F-4D97-AF65-F5344CB8AC3E}">
        <p14:creationId xmlns:p14="http://schemas.microsoft.com/office/powerpoint/2010/main" val="36823648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22625" y="685801"/>
            <a:ext cx="7006975" cy="5129372"/>
          </a:xfrm>
        </p:spPr>
        <p:txBody>
          <a:bodyPr/>
          <a:lstStyle/>
          <a:p>
            <a:pPr marL="18288" indent="0">
              <a:buNone/>
            </a:pPr>
            <a:r>
              <a:rPr lang="en-US" sz="2800" b="1" dirty="0" smtClean="0"/>
              <a:t>Mode</a:t>
            </a:r>
          </a:p>
          <a:p>
            <a:r>
              <a:rPr lang="en-US" sz="2400" dirty="0" smtClean="0"/>
              <a:t>The value that occurs most frequently in a set of values.</a:t>
            </a:r>
          </a:p>
          <a:p>
            <a:pPr marL="384048" lvl="1" indent="0">
              <a:buNone/>
            </a:pPr>
            <a:r>
              <a:rPr lang="en-US" sz="2400" dirty="0" smtClean="0"/>
              <a:t>Given: 12, 23, 35, 41, 41, 41, 56, 62, 62, 70, 95</a:t>
            </a:r>
          </a:p>
          <a:p>
            <a:pPr marL="384048" lvl="1" indent="0">
              <a:buNone/>
            </a:pPr>
            <a:r>
              <a:rPr lang="en-US" sz="2400" dirty="0" smtClean="0"/>
              <a:t>The mode = 41</a:t>
            </a:r>
          </a:p>
          <a:p>
            <a:pPr marL="384048" lvl="1" indent="0">
              <a:buNone/>
            </a:pPr>
            <a:endParaRPr lang="en-US" sz="2400" dirty="0"/>
          </a:p>
          <a:p>
            <a:pPr marL="384048" lvl="1" indent="0">
              <a:buNone/>
            </a:pPr>
            <a:r>
              <a:rPr lang="en-US" sz="2400" dirty="0" smtClean="0"/>
              <a:t>	</a:t>
            </a:r>
          </a:p>
          <a:p>
            <a:pPr marL="384048" lvl="1" indent="0">
              <a:buNone/>
            </a:pPr>
            <a:r>
              <a:rPr lang="en-US" sz="2400" b="1" i="1" dirty="0"/>
              <a:t>The </a:t>
            </a:r>
            <a:r>
              <a:rPr lang="en-US" sz="2400" b="1" i="1" dirty="0" smtClean="0"/>
              <a:t>mode </a:t>
            </a:r>
            <a:r>
              <a:rPr lang="en-US" sz="2400" b="1" i="1" dirty="0"/>
              <a:t>is </a:t>
            </a:r>
            <a:r>
              <a:rPr lang="en-US" sz="2400" b="1" i="1" dirty="0" smtClean="0"/>
              <a:t>typically not </a:t>
            </a:r>
            <a:r>
              <a:rPr lang="en-US" sz="2400" b="1" i="1" dirty="0"/>
              <a:t>affected by outliers.</a:t>
            </a:r>
          </a:p>
          <a:p>
            <a:pPr marL="384048" lvl="1" indent="0">
              <a:buNone/>
            </a:pPr>
            <a:endParaRPr lang="en-US" dirty="0"/>
          </a:p>
          <a:p>
            <a:pPr marL="384048" lvl="1" indent="0">
              <a:buNone/>
            </a:pPr>
            <a:endParaRPr lang="en-US" dirty="0" smtClean="0"/>
          </a:p>
          <a:p>
            <a:pPr marL="384048" lvl="1" indent="0">
              <a:buNone/>
            </a:pPr>
            <a:endParaRPr lang="en-US" dirty="0" smtClean="0"/>
          </a:p>
          <a:p>
            <a:endParaRPr lang="en-US" dirty="0"/>
          </a:p>
        </p:txBody>
      </p:sp>
    </p:spTree>
    <p:extLst>
      <p:ext uri="{BB962C8B-B14F-4D97-AF65-F5344CB8AC3E}">
        <p14:creationId xmlns:p14="http://schemas.microsoft.com/office/powerpoint/2010/main" val="356561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9465" y="685801"/>
            <a:ext cx="7500135" cy="5334855"/>
          </a:xfrm>
        </p:spPr>
        <p:txBody>
          <a:bodyPr/>
          <a:lstStyle/>
          <a:p>
            <a:pPr marL="18288" indent="0">
              <a:buNone/>
            </a:pPr>
            <a:r>
              <a:rPr lang="en-US" sz="2800" b="1" dirty="0"/>
              <a:t>Measures of Central </a:t>
            </a:r>
            <a:r>
              <a:rPr lang="en-US" sz="2800" b="1" dirty="0" smtClean="0"/>
              <a:t>Tendency – application</a:t>
            </a:r>
          </a:p>
          <a:p>
            <a:r>
              <a:rPr lang="en-US" sz="2400" dirty="0" smtClean="0"/>
              <a:t>Mean – when the data is normally distributed</a:t>
            </a:r>
          </a:p>
          <a:p>
            <a:r>
              <a:rPr lang="en-US" sz="2400" dirty="0" smtClean="0"/>
              <a:t>Median – when the distribution is skewed</a:t>
            </a:r>
          </a:p>
          <a:p>
            <a:pPr lvl="1"/>
            <a:r>
              <a:rPr lang="en-US" sz="2200" dirty="0" smtClean="0"/>
              <a:t>E.G.  analysis of salaries in a plant where workers earn between $20 – 30k and one boss earns $150k</a:t>
            </a:r>
          </a:p>
          <a:p>
            <a:pPr marL="384048" lvl="1" indent="0">
              <a:buNone/>
            </a:pPr>
            <a:r>
              <a:rPr lang="en-US" sz="2200" dirty="0" smtClean="0"/>
              <a:t>Workers: $20, 20, 22, 22, 24, 24, 25, 27, 28, 30k</a:t>
            </a:r>
          </a:p>
          <a:p>
            <a:pPr marL="384048" lvl="1" indent="0">
              <a:buNone/>
            </a:pPr>
            <a:r>
              <a:rPr lang="en-US" sz="2200" dirty="0" smtClean="0"/>
              <a:t>Boss: $150k</a:t>
            </a:r>
          </a:p>
          <a:p>
            <a:pPr marL="384048" lvl="1" indent="0">
              <a:buNone/>
            </a:pPr>
            <a:r>
              <a:rPr lang="en-US" sz="2200" dirty="0"/>
              <a:t>	</a:t>
            </a:r>
            <a:r>
              <a:rPr lang="en-US" sz="2200" dirty="0" smtClean="0"/>
              <a:t>Mean = $35.64k</a:t>
            </a:r>
          </a:p>
          <a:p>
            <a:pPr marL="384048" lvl="1" indent="0">
              <a:buNone/>
            </a:pPr>
            <a:r>
              <a:rPr lang="en-US" sz="2200" dirty="0"/>
              <a:t>	</a:t>
            </a:r>
            <a:r>
              <a:rPr lang="en-US" sz="2200" dirty="0" smtClean="0"/>
              <a:t>Median = $24k</a:t>
            </a:r>
          </a:p>
          <a:p>
            <a:r>
              <a:rPr lang="en-US" sz="2400" dirty="0" smtClean="0"/>
              <a:t>Mode – most popular flavor of ice cream based on sales</a:t>
            </a:r>
          </a:p>
          <a:p>
            <a:pPr marL="18288" indent="0">
              <a:buNone/>
            </a:pPr>
            <a:endParaRPr lang="en-US" sz="2400" b="1" dirty="0"/>
          </a:p>
          <a:p>
            <a:endParaRPr lang="en-US" dirty="0"/>
          </a:p>
        </p:txBody>
      </p:sp>
    </p:spTree>
    <p:extLst>
      <p:ext uri="{BB962C8B-B14F-4D97-AF65-F5344CB8AC3E}">
        <p14:creationId xmlns:p14="http://schemas.microsoft.com/office/powerpoint/2010/main" val="36355659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p:cNvSpPr>
                <a:spLocks noGrp="1"/>
              </p:cNvSpPr>
              <p:nvPr>
                <p:ph idx="1"/>
              </p:nvPr>
            </p:nvSpPr>
            <p:spPr>
              <a:xfrm>
                <a:off x="1273996" y="685801"/>
                <a:ext cx="6955604" cy="4190999"/>
              </a:xfrm>
            </p:spPr>
            <p:txBody>
              <a:bodyPr/>
              <a:lstStyle/>
              <a:p>
                <a:pPr marL="18288" indent="0">
                  <a:buNone/>
                </a:pPr>
                <a:r>
                  <a:rPr lang="en-US" b="1" dirty="0" smtClean="0"/>
                  <a:t>Simple Linear Regression</a:t>
                </a:r>
              </a:p>
              <a:p>
                <a:pPr marL="18288" indent="0">
                  <a:buNone/>
                </a:pPr>
                <a:endParaRPr lang="en-US" dirty="0" smtClean="0"/>
              </a:p>
              <a:p>
                <a:pPr marL="18288" indent="0">
                  <a:buNone/>
                </a:pPr>
                <a:r>
                  <a:rPr lang="en-US" i="1" dirty="0"/>
                  <a:t>E(Y </a:t>
                </a:r>
                <a:r>
                  <a:rPr lang="en-US" i="1" dirty="0"/>
                  <a:t>|</a:t>
                </a:r>
                <a:r>
                  <a:rPr lang="en-US" i="1" dirty="0" smtClean="0"/>
                  <a:t>x</a:t>
                </a:r>
                <a:r>
                  <a:rPr lang="en-US" i="1" dirty="0"/>
                  <a:t>) = </a:t>
                </a:r>
                <a14:m>
                  <m:oMath xmlns:m="http://schemas.openxmlformats.org/officeDocument/2006/math">
                    <m:r>
                      <a:rPr lang="en-US" i="1" smtClean="0">
                        <a:latin typeface="Cambria Math"/>
                        <a:ea typeface="Cambria Math"/>
                      </a:rPr>
                      <m:t>∝</m:t>
                    </m:r>
                  </m:oMath>
                </a14:m>
                <a:r>
                  <a:rPr lang="en-US" i="1" dirty="0" smtClean="0"/>
                  <a:t> </a:t>
                </a:r>
                <a:r>
                  <a:rPr lang="en-US" i="1" dirty="0"/>
                  <a:t>+ </a:t>
                </a:r>
                <a:r>
                  <a:rPr lang="en-US" i="1" dirty="0" smtClean="0">
                    <a:sym typeface="Symbol"/>
                  </a:rPr>
                  <a:t></a:t>
                </a:r>
                <a:r>
                  <a:rPr lang="en-US" i="1" dirty="0" smtClean="0"/>
                  <a:t>1x</a:t>
                </a:r>
              </a:p>
              <a:p>
                <a:pPr marL="18288" indent="0">
                  <a:buNone/>
                </a:pPr>
                <a:r>
                  <a:rPr lang="en-US" i="1" dirty="0" smtClean="0"/>
                  <a:t>Y = the dependent variable – what you are trying to predict</a:t>
                </a:r>
              </a:p>
              <a:p>
                <a:pPr marL="18288" indent="0">
                  <a:buNone/>
                </a:pPr>
                <a:r>
                  <a:rPr lang="en-US" i="1" dirty="0" smtClean="0"/>
                  <a:t>x = the rate of change in the independent variable related to a “one unit” change in Y</a:t>
                </a:r>
              </a:p>
              <a:p>
                <a:pPr>
                  <a:buFont typeface="Symbol"/>
                  <a:buChar char="a"/>
                </a:pPr>
                <a:r>
                  <a:rPr lang="en-US" dirty="0" smtClean="0">
                    <a:sym typeface="Symbol"/>
                  </a:rPr>
                  <a:t>= the intercept – the expected mean value of Y when x = 0</a:t>
                </a:r>
              </a:p>
              <a:p>
                <a:pPr marL="18288" indent="0">
                  <a:buNone/>
                </a:pPr>
                <a:r>
                  <a:rPr lang="en-US" i="1" dirty="0" smtClean="0">
                    <a:sym typeface="Symbol"/>
                  </a:rPr>
                  <a:t> = the slope of the parameter</a:t>
                </a:r>
              </a:p>
              <a:p>
                <a:pPr marL="18288" indent="0">
                  <a:buNone/>
                </a:pPr>
                <a:r>
                  <a:rPr lang="en-US" i="1" dirty="0" smtClean="0">
                    <a:sym typeface="Symbol"/>
                  </a:rPr>
                  <a:t>1 = the independent or explanatory variable used to predict Y</a:t>
                </a:r>
                <a:endParaRPr lang="en-US" i="1" dirty="0"/>
              </a:p>
              <a:p>
                <a:pPr marL="18288" indent="0">
                  <a:buNone/>
                </a:pPr>
                <a:endParaRPr lang="en-US" i="1" dirty="0"/>
              </a:p>
              <a:p>
                <a:pPr marL="18288" indent="0">
                  <a:buNone/>
                </a:pPr>
                <a:endParaRPr lang="en-US" i="1"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xfrm>
                <a:off x="1273996" y="685801"/>
                <a:ext cx="6955604" cy="4190999"/>
              </a:xfrm>
              <a:blipFill rotWithShape="1">
                <a:blip r:embed="rId3"/>
                <a:stretch>
                  <a:fillRect l="-789" t="-4803" r="-88"/>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sz="4000" i="1" dirty="0"/>
              <a:t>Retail Sales for 2007</a:t>
            </a:r>
            <a:endParaRPr lang="en-US" sz="4000" dirty="0"/>
          </a:p>
        </p:txBody>
      </p:sp>
    </p:spTree>
    <p:extLst>
      <p:ext uri="{BB962C8B-B14F-4D97-AF65-F5344CB8AC3E}">
        <p14:creationId xmlns:p14="http://schemas.microsoft.com/office/powerpoint/2010/main" val="26865139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p:cNvSpPr>
                <a:spLocks noGrp="1"/>
              </p:cNvSpPr>
              <p:nvPr>
                <p:ph idx="1"/>
              </p:nvPr>
            </p:nvSpPr>
            <p:spPr>
              <a:xfrm>
                <a:off x="1674688" y="685801"/>
                <a:ext cx="6554912" cy="3783457"/>
              </a:xfrm>
            </p:spPr>
            <p:txBody>
              <a:bodyPr/>
              <a:lstStyle/>
              <a:p>
                <a:pPr marL="18288" indent="0">
                  <a:buNone/>
                </a:pPr>
                <a:r>
                  <a:rPr lang="en-US" b="1" dirty="0"/>
                  <a:t>Simple Linear Regression</a:t>
                </a:r>
              </a:p>
              <a:p>
                <a:pPr marL="18288" indent="0">
                  <a:buNone/>
                </a:pPr>
                <a:endParaRPr lang="en-US" dirty="0"/>
              </a:p>
              <a:p>
                <a:pPr marL="18288" indent="0">
                  <a:buNone/>
                </a:pPr>
                <a:r>
                  <a:rPr lang="en-US" i="1" dirty="0"/>
                  <a:t>E(Y |</a:t>
                </a:r>
                <a:r>
                  <a:rPr lang="en-US" i="1" dirty="0"/>
                  <a:t>x</a:t>
                </a:r>
                <a:r>
                  <a:rPr lang="en-US" i="1" dirty="0"/>
                  <a:t>) = </a:t>
                </a:r>
                <a14:m>
                  <m:oMath xmlns:m="http://schemas.openxmlformats.org/officeDocument/2006/math">
                    <m:r>
                      <a:rPr lang="en-US" i="1">
                        <a:latin typeface="Cambria Math"/>
                        <a:ea typeface="Cambria Math"/>
                      </a:rPr>
                      <m:t>∝</m:t>
                    </m:r>
                  </m:oMath>
                </a14:m>
                <a:r>
                  <a:rPr lang="en-US" i="1" dirty="0"/>
                  <a:t> </a:t>
                </a:r>
                <a:r>
                  <a:rPr lang="en-US" i="1" dirty="0"/>
                  <a:t>+ </a:t>
                </a:r>
                <a:r>
                  <a:rPr lang="en-US" i="1" dirty="0">
                    <a:sym typeface="Symbol"/>
                  </a:rPr>
                  <a:t></a:t>
                </a:r>
                <a:r>
                  <a:rPr lang="en-US" i="1" dirty="0" smtClean="0"/>
                  <a:t>1x</a:t>
                </a:r>
              </a:p>
              <a:p>
                <a:pPr marL="18288" indent="0">
                  <a:buNone/>
                </a:pPr>
                <a:endParaRPr lang="en-US" i="1" dirty="0"/>
              </a:p>
              <a:p>
                <a:pPr marL="18288" indent="0">
                  <a:buNone/>
                </a:pPr>
                <a:r>
                  <a:rPr lang="en-US" sz="2400" b="1" i="1" dirty="0" smtClean="0"/>
                  <a:t>The expected value of Y at given x.</a:t>
                </a:r>
              </a:p>
              <a:p>
                <a:pPr marL="18288" indent="0">
                  <a:buNone/>
                </a:pPr>
                <a:endParaRPr lang="en-US" sz="2400" b="1" i="1" dirty="0" smtClean="0"/>
              </a:p>
              <a:p>
                <a:pPr marL="18288" indent="0">
                  <a:buNone/>
                </a:pPr>
                <a:r>
                  <a:rPr lang="en-US" sz="2400" b="1" i="1" dirty="0" smtClean="0"/>
                  <a:t>Our Formula</a:t>
                </a:r>
              </a:p>
              <a:p>
                <a:pPr marL="18288" indent="0">
                  <a:buNone/>
                </a:pPr>
                <a:r>
                  <a:rPr lang="en-US" sz="2400" b="1" i="1" dirty="0" smtClean="0"/>
                  <a:t>E(Gross Sales) = </a:t>
                </a:r>
                <a:r>
                  <a:rPr lang="en-US" sz="2400" b="1" i="1" dirty="0" smtClean="0">
                    <a:sym typeface="Symbol"/>
                  </a:rPr>
                  <a:t> + (Wages)x</a:t>
                </a:r>
                <a:endParaRPr lang="en-US" sz="2400" b="1" i="1" dirty="0"/>
              </a:p>
              <a:p>
                <a:pPr marL="18288" indent="0">
                  <a:buNone/>
                </a:pPr>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xfrm>
                <a:off x="1674688" y="685801"/>
                <a:ext cx="6554912" cy="3783457"/>
              </a:xfrm>
              <a:blipFill rotWithShape="1">
                <a:blip r:embed="rId2"/>
                <a:stretch>
                  <a:fillRect l="-1302" t="-161"/>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sz="4000" i="1" dirty="0"/>
              <a:t>Retail Sales for 2007</a:t>
            </a:r>
            <a:endParaRPr lang="en-US" sz="4000" dirty="0"/>
          </a:p>
        </p:txBody>
      </p:sp>
    </p:spTree>
    <p:extLst>
      <p:ext uri="{BB962C8B-B14F-4D97-AF65-F5344CB8AC3E}">
        <p14:creationId xmlns:p14="http://schemas.microsoft.com/office/powerpoint/2010/main" val="39327375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543800" cy="1236324"/>
          </a:xfrm>
        </p:spPr>
        <p:txBody>
          <a:bodyPr/>
          <a:lstStyle/>
          <a:p>
            <a:r>
              <a:rPr lang="en-US" sz="4000" i="1" dirty="0"/>
              <a:t>Retail Sales for </a:t>
            </a:r>
            <a:r>
              <a:rPr lang="en-US" sz="4000" i="1" dirty="0" smtClean="0"/>
              <a:t>2007</a:t>
            </a:r>
            <a:br>
              <a:rPr lang="en-US" sz="4000" i="1" dirty="0" smtClean="0"/>
            </a:br>
            <a:r>
              <a:rPr lang="en-US" sz="3200" i="1" dirty="0" smtClean="0"/>
              <a:t>Sales &lt; $10,000,000</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2210380"/>
              </p:ext>
            </p:extLst>
          </p:nvPr>
        </p:nvGraphicFramePr>
        <p:xfrm>
          <a:off x="1705510" y="685799"/>
          <a:ext cx="6524090" cy="397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84912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i="1" dirty="0"/>
              <a:t>Retail Sales for 2007</a:t>
            </a:r>
            <a:endParaRPr lang="en-US"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86854488"/>
              </p:ext>
            </p:extLst>
          </p:nvPr>
        </p:nvGraphicFramePr>
        <p:xfrm>
          <a:off x="1571946" y="685800"/>
          <a:ext cx="6657654" cy="40197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48669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53447" y="685801"/>
            <a:ext cx="6976153" cy="4379359"/>
          </a:xfrm>
        </p:spPr>
        <p:txBody>
          <a:bodyPr>
            <a:normAutofit/>
          </a:bodyPr>
          <a:lstStyle/>
          <a:p>
            <a:pPr marL="18288" indent="0">
              <a:buNone/>
            </a:pPr>
            <a:r>
              <a:rPr lang="en-US" sz="2800" b="1" dirty="0" smtClean="0"/>
              <a:t>Fit of the Model</a:t>
            </a:r>
          </a:p>
          <a:p>
            <a:r>
              <a:rPr lang="en-US" dirty="0" smtClean="0"/>
              <a:t>F Value = 92.89</a:t>
            </a:r>
          </a:p>
          <a:p>
            <a:pPr lvl="1"/>
            <a:r>
              <a:rPr lang="en-US" dirty="0" smtClean="0"/>
              <a:t>Test of the null hypothesis – essentially that X has no effect on Y</a:t>
            </a:r>
          </a:p>
          <a:p>
            <a:r>
              <a:rPr lang="en-US" dirty="0" smtClean="0"/>
              <a:t>R-squared = 0.6817</a:t>
            </a:r>
          </a:p>
          <a:p>
            <a:pPr lvl="1"/>
            <a:r>
              <a:rPr lang="en-US" dirty="0" smtClean="0"/>
              <a:t>The percent of variation in the dependent variables explained by the variation in the independent variables</a:t>
            </a:r>
          </a:p>
          <a:p>
            <a:pPr lvl="1"/>
            <a:r>
              <a:rPr lang="en-US" dirty="0"/>
              <a:t>H</a:t>
            </a:r>
            <a:r>
              <a:rPr lang="en-US" dirty="0" smtClean="0"/>
              <a:t>ow closely the data are fitted with the regression line</a:t>
            </a:r>
          </a:p>
          <a:p>
            <a:r>
              <a:rPr lang="en-US" dirty="0" smtClean="0"/>
              <a:t>Parameter estimates</a:t>
            </a:r>
          </a:p>
          <a:p>
            <a:pPr lvl="1"/>
            <a:r>
              <a:rPr lang="en-US" dirty="0" smtClean="0"/>
              <a:t>Coefficient  = 6.98</a:t>
            </a:r>
          </a:p>
          <a:p>
            <a:pPr lvl="2"/>
            <a:r>
              <a:rPr lang="en-US" dirty="0" smtClean="0"/>
              <a:t>For every $1 increase in wages, we have a $6.98 increase in gross sales</a:t>
            </a:r>
          </a:p>
          <a:p>
            <a:pPr marL="18288" indent="0">
              <a:buNone/>
            </a:pPr>
            <a:endParaRPr lang="en-US" dirty="0"/>
          </a:p>
        </p:txBody>
      </p:sp>
      <p:sp>
        <p:nvSpPr>
          <p:cNvPr id="3" name="Title 2"/>
          <p:cNvSpPr>
            <a:spLocks noGrp="1"/>
          </p:cNvSpPr>
          <p:nvPr>
            <p:ph type="title"/>
          </p:nvPr>
        </p:nvSpPr>
        <p:spPr>
          <a:xfrm>
            <a:off x="777240" y="5065160"/>
            <a:ext cx="7543800" cy="726040"/>
          </a:xfrm>
        </p:spPr>
        <p:txBody>
          <a:bodyPr/>
          <a:lstStyle/>
          <a:p>
            <a:r>
              <a:rPr lang="en-US" sz="4000" i="1" dirty="0"/>
              <a:t>Retail Sales for 2007</a:t>
            </a:r>
            <a:endParaRPr lang="en-US" sz="4000" dirty="0"/>
          </a:p>
        </p:txBody>
      </p:sp>
    </p:spTree>
    <p:extLst>
      <p:ext uri="{BB962C8B-B14F-4D97-AF65-F5344CB8AC3E}">
        <p14:creationId xmlns:p14="http://schemas.microsoft.com/office/powerpoint/2010/main" val="14638765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63721" y="685801"/>
            <a:ext cx="6965879" cy="4533471"/>
          </a:xfrm>
        </p:spPr>
        <p:txBody>
          <a:bodyPr/>
          <a:lstStyle/>
          <a:p>
            <a:pPr marL="18288" indent="0">
              <a:buNone/>
            </a:pPr>
            <a:r>
              <a:rPr lang="en-US" sz="2800" b="1" dirty="0"/>
              <a:t>Identification of relationships</a:t>
            </a:r>
          </a:p>
          <a:p>
            <a:pPr lvl="1"/>
            <a:r>
              <a:rPr lang="en-US" sz="2000" dirty="0"/>
              <a:t>Association modeling using visual </a:t>
            </a:r>
            <a:r>
              <a:rPr lang="en-US" sz="2000" dirty="0" smtClean="0"/>
              <a:t>intelligence</a:t>
            </a:r>
          </a:p>
          <a:p>
            <a:pPr lvl="2"/>
            <a:r>
              <a:rPr lang="en-US" sz="1800" dirty="0" smtClean="0"/>
              <a:t>Use of Non-Operational/Descriptive Data</a:t>
            </a:r>
          </a:p>
          <a:p>
            <a:pPr lvl="3"/>
            <a:r>
              <a:rPr lang="en-US" dirty="0" smtClean="0"/>
              <a:t>Addresses</a:t>
            </a:r>
          </a:p>
          <a:p>
            <a:pPr lvl="3"/>
            <a:r>
              <a:rPr lang="en-US" dirty="0" smtClean="0"/>
              <a:t>Phone Numbers</a:t>
            </a:r>
          </a:p>
          <a:p>
            <a:pPr lvl="3"/>
            <a:r>
              <a:rPr lang="en-US" dirty="0" smtClean="0"/>
              <a:t>Unique ID numbers</a:t>
            </a:r>
            <a:endParaRPr lang="en-US" dirty="0"/>
          </a:p>
          <a:p>
            <a:pPr lvl="2"/>
            <a:endParaRPr lang="en-US" sz="1800" dirty="0" smtClean="0"/>
          </a:p>
          <a:p>
            <a:pPr lvl="2"/>
            <a:endParaRPr lang="en-US" sz="1800" dirty="0"/>
          </a:p>
          <a:p>
            <a:endParaRPr lang="en-US" dirty="0"/>
          </a:p>
        </p:txBody>
      </p:sp>
    </p:spTree>
    <p:extLst>
      <p:ext uri="{BB962C8B-B14F-4D97-AF65-F5344CB8AC3E}">
        <p14:creationId xmlns:p14="http://schemas.microsoft.com/office/powerpoint/2010/main" val="900897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3852" y="685801"/>
            <a:ext cx="7335748" cy="5108824"/>
          </a:xfrm>
        </p:spPr>
        <p:txBody>
          <a:bodyPr/>
          <a:lstStyle/>
          <a:p>
            <a:pPr marL="18288" indent="0">
              <a:buNone/>
            </a:pPr>
            <a:r>
              <a:rPr lang="en-US" sz="2800" b="1" dirty="0" smtClean="0"/>
              <a:t>Association Modeling using i2</a:t>
            </a:r>
          </a:p>
          <a:p>
            <a:r>
              <a:rPr lang="en-US" sz="2400" dirty="0" smtClean="0"/>
              <a:t>About i2</a:t>
            </a:r>
          </a:p>
          <a:p>
            <a:pPr lvl="1"/>
            <a:r>
              <a:rPr lang="en-US" dirty="0" smtClean="0"/>
              <a:t>Founded in 1990 in Cambridge, UK</a:t>
            </a:r>
          </a:p>
          <a:p>
            <a:pPr lvl="1"/>
            <a:r>
              <a:rPr lang="en-US" dirty="0" smtClean="0"/>
              <a:t>Used by military intelligence, law enforcement, and commercial agencies</a:t>
            </a:r>
          </a:p>
          <a:p>
            <a:pPr lvl="1"/>
            <a:r>
              <a:rPr lang="en-US" dirty="0" smtClean="0"/>
              <a:t>Acquired by IBM in 2011 and integrated into the Identity Insights suite of products</a:t>
            </a:r>
          </a:p>
          <a:p>
            <a:r>
              <a:rPr lang="en-US" sz="2800" dirty="0" smtClean="0"/>
              <a:t>What i2 does</a:t>
            </a:r>
          </a:p>
          <a:p>
            <a:pPr lvl="1"/>
            <a:r>
              <a:rPr lang="en-US" dirty="0" smtClean="0"/>
              <a:t>Creates visual charts</a:t>
            </a:r>
          </a:p>
          <a:p>
            <a:pPr lvl="2"/>
            <a:r>
              <a:rPr lang="en-US" dirty="0" smtClean="0"/>
              <a:t>Relationships between entities</a:t>
            </a:r>
          </a:p>
          <a:p>
            <a:pPr lvl="2"/>
            <a:r>
              <a:rPr lang="en-US" dirty="0" smtClean="0"/>
              <a:t>Relationships between events</a:t>
            </a:r>
          </a:p>
          <a:p>
            <a:pPr lvl="1"/>
            <a:endParaRPr lang="en-US" dirty="0"/>
          </a:p>
        </p:txBody>
      </p:sp>
    </p:spTree>
    <p:extLst>
      <p:ext uri="{BB962C8B-B14F-4D97-AF65-F5344CB8AC3E}">
        <p14:creationId xmlns:p14="http://schemas.microsoft.com/office/powerpoint/2010/main" val="39767455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a:xfrm>
            <a:off x="777240" y="4962418"/>
            <a:ext cx="7543800" cy="780836"/>
          </a:xfrm>
        </p:spPr>
        <p:txBody>
          <a:bodyPr/>
          <a:lstStyle/>
          <a:p>
            <a:r>
              <a:rPr lang="en-US" sz="4000" b="1" dirty="0" smtClean="0"/>
              <a:t/>
            </a:r>
            <a:br>
              <a:rPr lang="en-US" sz="4000" b="1" dirty="0" smtClean="0"/>
            </a:br>
            <a:r>
              <a:rPr lang="en-US" sz="4000" b="1" dirty="0"/>
              <a:t/>
            </a:r>
            <a:br>
              <a:rPr lang="en-US" sz="4000" b="1" dirty="0"/>
            </a:br>
            <a:r>
              <a:rPr lang="en-US" sz="4000" b="1" dirty="0" smtClean="0"/>
              <a:t/>
            </a:r>
            <a:br>
              <a:rPr lang="en-US" sz="4000" b="1" dirty="0" smtClean="0"/>
            </a:br>
            <a:r>
              <a:rPr lang="en-US" sz="4000" b="1" dirty="0"/>
              <a:t/>
            </a:r>
            <a:br>
              <a:rPr lang="en-US" sz="4000" b="1" dirty="0"/>
            </a:br>
            <a:r>
              <a:rPr lang="en-US" sz="4000" b="1" dirty="0" smtClean="0"/>
              <a:t/>
            </a:r>
            <a:br>
              <a:rPr lang="en-US" sz="4000" b="1" dirty="0" smtClean="0"/>
            </a:br>
            <a:r>
              <a:rPr lang="en-US" sz="4000" b="1" dirty="0" smtClean="0"/>
              <a:t/>
            </a:r>
            <a:br>
              <a:rPr lang="en-US" sz="4000" b="1" dirty="0" smtClean="0"/>
            </a:br>
            <a:r>
              <a:rPr lang="en-US" sz="4000" b="1" dirty="0"/>
              <a:t/>
            </a:r>
            <a:br>
              <a:rPr lang="en-US" sz="4000" b="1" dirty="0"/>
            </a:br>
            <a:r>
              <a:rPr lang="en-US" sz="4000" b="1" dirty="0" smtClean="0"/>
              <a:t/>
            </a:r>
            <a:br>
              <a:rPr lang="en-US" sz="4000" b="1" dirty="0" smtClean="0"/>
            </a:br>
            <a:r>
              <a:rPr lang="en-US" sz="4000" b="1" dirty="0"/>
              <a:t/>
            </a:r>
            <a:br>
              <a:rPr lang="en-US" sz="4000" b="1" dirty="0"/>
            </a:br>
            <a:r>
              <a:rPr lang="en-US" sz="4000" b="1" dirty="0" smtClean="0"/>
              <a:t/>
            </a:r>
            <a:br>
              <a:rPr lang="en-US" sz="4000" b="1" dirty="0" smtClean="0"/>
            </a:br>
            <a:r>
              <a:rPr lang="en-US" sz="4000" b="1" dirty="0"/>
              <a:t/>
            </a:r>
            <a:br>
              <a:rPr lang="en-US" sz="4000" b="1" dirty="0"/>
            </a:br>
            <a:r>
              <a:rPr lang="en-US" sz="4000" b="1" dirty="0"/>
              <a:t/>
            </a:r>
            <a:br>
              <a:rPr lang="en-US" sz="4000" b="1" dirty="0"/>
            </a:br>
            <a:r>
              <a:rPr lang="en-US" sz="3600" b="1" i="1" dirty="0"/>
              <a:t>Association Modeling using i2 – association chart</a:t>
            </a:r>
            <a:endParaRPr lang="en-US" sz="3600" dirty="0"/>
          </a:p>
        </p:txBody>
      </p:sp>
      <p:pic>
        <p:nvPicPr>
          <p:cNvPr id="3074" name="Picture 2" descr="O:\Dev\Richard\ICA Presentation\investigation_analyst_notebook-100255267-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818" y="685801"/>
            <a:ext cx="7016222" cy="36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3812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5301465"/>
            <a:ext cx="7543800" cy="934947"/>
          </a:xfrm>
        </p:spPr>
        <p:txBody>
          <a:bodyPr/>
          <a:lstStyle/>
          <a:p>
            <a:r>
              <a:rPr lang="en-US" sz="3600" b="1" i="1" dirty="0"/>
              <a:t>Association Modeling using i2 – </a:t>
            </a:r>
            <a:r>
              <a:rPr lang="en-US" sz="3600" b="1" i="1" dirty="0" smtClean="0"/>
              <a:t>timeline </a:t>
            </a:r>
            <a:r>
              <a:rPr lang="en-US" sz="3600" b="1" i="1" dirty="0"/>
              <a:t>chart</a:t>
            </a:r>
            <a:endParaRPr lang="en-US" sz="3600" dirty="0"/>
          </a:p>
        </p:txBody>
      </p:sp>
      <p:pic>
        <p:nvPicPr>
          <p:cNvPr id="5122" name="Picture 2" descr="O:\Dev\Richard\ICA Presentation\featureImg__3_9e353a3a-af83-489d-be54-c829319a3198.pn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1541124" y="423271"/>
            <a:ext cx="6318606" cy="434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578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30157" y="685801"/>
            <a:ext cx="7099443" cy="4923889"/>
          </a:xfrm>
        </p:spPr>
        <p:txBody>
          <a:bodyPr/>
          <a:lstStyle/>
          <a:p>
            <a:pPr marL="18288" indent="0">
              <a:buNone/>
            </a:pPr>
            <a:r>
              <a:rPr lang="en-US" sz="2800" b="1" dirty="0" smtClean="0"/>
              <a:t>Choosing the Right </a:t>
            </a:r>
            <a:r>
              <a:rPr lang="en-US" sz="2800" b="1" dirty="0" smtClean="0"/>
              <a:t>Tools</a:t>
            </a:r>
          </a:p>
          <a:p>
            <a:r>
              <a:rPr lang="en-US" dirty="0" smtClean="0"/>
              <a:t>Statistical Analysis System (SAS)</a:t>
            </a:r>
          </a:p>
          <a:p>
            <a:pPr lvl="1"/>
            <a:r>
              <a:rPr lang="en-US" dirty="0" smtClean="0"/>
              <a:t>Originally designed for statisticians</a:t>
            </a:r>
          </a:p>
          <a:p>
            <a:pPr lvl="1"/>
            <a:r>
              <a:rPr lang="en-US" dirty="0" smtClean="0"/>
              <a:t>Now has more than 200 components</a:t>
            </a:r>
          </a:p>
          <a:p>
            <a:pPr lvl="1"/>
            <a:r>
              <a:rPr lang="en-US" dirty="0" smtClean="0"/>
              <a:t>Capable of cross-platform querying and writing to multiple environments including DB2</a:t>
            </a:r>
          </a:p>
          <a:p>
            <a:pPr lvl="1"/>
            <a:r>
              <a:rPr lang="en-US" dirty="0" smtClean="0"/>
              <a:t>Powerful graphical components</a:t>
            </a:r>
          </a:p>
          <a:p>
            <a:pPr lvl="1"/>
            <a:r>
              <a:rPr lang="en-US" dirty="0" smtClean="0"/>
              <a:t>Mapping technology</a:t>
            </a:r>
          </a:p>
          <a:p>
            <a:pPr marL="18288" indent="0">
              <a:buNone/>
            </a:pPr>
            <a:endParaRPr lang="en-US" dirty="0" smtClean="0"/>
          </a:p>
        </p:txBody>
      </p:sp>
    </p:spTree>
    <p:extLst>
      <p:ext uri="{BB962C8B-B14F-4D97-AF65-F5344CB8AC3E}">
        <p14:creationId xmlns:p14="http://schemas.microsoft.com/office/powerpoint/2010/main" val="35328581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02076" y="685801"/>
            <a:ext cx="7027524" cy="5026630"/>
          </a:xfrm>
        </p:spPr>
        <p:txBody>
          <a:bodyPr/>
          <a:lstStyle/>
          <a:p>
            <a:pPr marL="18288" indent="0">
              <a:buNone/>
            </a:pPr>
            <a:r>
              <a:rPr lang="en-US" sz="2800" b="1" dirty="0" smtClean="0"/>
              <a:t>Other Tools</a:t>
            </a:r>
          </a:p>
          <a:p>
            <a:r>
              <a:rPr lang="en-US" sz="2400" dirty="0" smtClean="0"/>
              <a:t>JMP</a:t>
            </a:r>
          </a:p>
          <a:p>
            <a:r>
              <a:rPr lang="en-US" sz="2400" dirty="0" smtClean="0"/>
              <a:t>Excel</a:t>
            </a:r>
          </a:p>
          <a:p>
            <a:r>
              <a:rPr lang="en-US" sz="2400" dirty="0" smtClean="0"/>
              <a:t>i2</a:t>
            </a:r>
          </a:p>
          <a:p>
            <a:r>
              <a:rPr lang="en-US" sz="2400" dirty="0" smtClean="0"/>
              <a:t>COGNOS</a:t>
            </a:r>
          </a:p>
          <a:p>
            <a:r>
              <a:rPr lang="en-US" sz="2400" dirty="0" smtClean="0"/>
              <a:t>AQT</a:t>
            </a:r>
          </a:p>
          <a:p>
            <a:r>
              <a:rPr lang="en-US" sz="2400" dirty="0" smtClean="0"/>
              <a:t>SPSS</a:t>
            </a:r>
            <a:endParaRPr lang="en-US" sz="2400" dirty="0"/>
          </a:p>
        </p:txBody>
      </p:sp>
    </p:spTree>
    <p:extLst>
      <p:ext uri="{BB962C8B-B14F-4D97-AF65-F5344CB8AC3E}">
        <p14:creationId xmlns:p14="http://schemas.microsoft.com/office/powerpoint/2010/main" val="963373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8124190"/>
              </p:ext>
            </p:extLst>
          </p:nvPr>
        </p:nvGraphicFramePr>
        <p:xfrm>
          <a:off x="1711804" y="685801"/>
          <a:ext cx="6517796" cy="3994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b="1" dirty="0" smtClean="0"/>
              <a:t>Data</a:t>
            </a:r>
            <a:r>
              <a:rPr lang="en-US" dirty="0" smtClean="0"/>
              <a:t> </a:t>
            </a:r>
            <a:r>
              <a:rPr lang="en-US" b="1" dirty="0" smtClean="0"/>
              <a:t>Leveraging</a:t>
            </a:r>
            <a:endParaRPr lang="en-US" b="1" dirty="0"/>
          </a:p>
        </p:txBody>
      </p:sp>
    </p:spTree>
    <p:extLst>
      <p:ext uri="{BB962C8B-B14F-4D97-AF65-F5344CB8AC3E}">
        <p14:creationId xmlns:p14="http://schemas.microsoft.com/office/powerpoint/2010/main" val="205586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graphicEl>
                                              <a:dgm id="{D3BCC57E-B8EA-AE43-BC42-65E37156861C}"/>
                                            </p:graphicEl>
                                          </p:spTgt>
                                        </p:tgtEl>
                                        <p:attrNameLst>
                                          <p:attrName>style.visibility</p:attrName>
                                        </p:attrNameLst>
                                      </p:cBhvr>
                                      <p:to>
                                        <p:strVal val="visible"/>
                                      </p:to>
                                    </p:set>
                                    <p:anim calcmode="lin" valueType="num">
                                      <p:cBhvr>
                                        <p:cTn id="7" dur="1000" fill="hold"/>
                                        <p:tgtEl>
                                          <p:spTgt spid="4">
                                            <p:graphicEl>
                                              <a:dgm id="{D3BCC57E-B8EA-AE43-BC42-65E37156861C}"/>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D3BCC57E-B8EA-AE43-BC42-65E37156861C}"/>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D3BCC57E-B8EA-AE43-BC42-65E37156861C}"/>
                                            </p:graphic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graphicEl>
                                              <a:dgm id="{D3BCC57E-B8EA-AE43-BC42-65E37156861C}"/>
                                            </p:graphic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4">
                                            <p:graphicEl>
                                              <a:dgm id="{62D60038-1714-7B4E-8735-49E9A00481AC}"/>
                                            </p:graphicEl>
                                          </p:spTgt>
                                        </p:tgtEl>
                                        <p:attrNameLst>
                                          <p:attrName>style.visibility</p:attrName>
                                        </p:attrNameLst>
                                      </p:cBhvr>
                                      <p:to>
                                        <p:strVal val="visible"/>
                                      </p:to>
                                    </p:set>
                                    <p:anim calcmode="lin" valueType="num">
                                      <p:cBhvr>
                                        <p:cTn id="15" dur="1000" fill="hold"/>
                                        <p:tgtEl>
                                          <p:spTgt spid="4">
                                            <p:graphicEl>
                                              <a:dgm id="{62D60038-1714-7B4E-8735-49E9A00481AC}"/>
                                            </p:graphicEl>
                                          </p:spTgt>
                                        </p:tgtEl>
                                        <p:attrNameLst>
                                          <p:attrName>ppt_w</p:attrName>
                                        </p:attrNameLst>
                                      </p:cBhvr>
                                      <p:tavLst>
                                        <p:tav tm="0">
                                          <p:val>
                                            <p:fltVal val="0"/>
                                          </p:val>
                                        </p:tav>
                                        <p:tav tm="100000">
                                          <p:val>
                                            <p:strVal val="#ppt_w"/>
                                          </p:val>
                                        </p:tav>
                                      </p:tavLst>
                                    </p:anim>
                                    <p:anim calcmode="lin" valueType="num">
                                      <p:cBhvr>
                                        <p:cTn id="16" dur="1000" fill="hold"/>
                                        <p:tgtEl>
                                          <p:spTgt spid="4">
                                            <p:graphicEl>
                                              <a:dgm id="{62D60038-1714-7B4E-8735-49E9A00481AC}"/>
                                            </p:graphicEl>
                                          </p:spTgt>
                                        </p:tgtEl>
                                        <p:attrNameLst>
                                          <p:attrName>ppt_h</p:attrName>
                                        </p:attrNameLst>
                                      </p:cBhvr>
                                      <p:tavLst>
                                        <p:tav tm="0">
                                          <p:val>
                                            <p:fltVal val="0"/>
                                          </p:val>
                                        </p:tav>
                                        <p:tav tm="100000">
                                          <p:val>
                                            <p:strVal val="#ppt_h"/>
                                          </p:val>
                                        </p:tav>
                                      </p:tavLst>
                                    </p:anim>
                                    <p:anim calcmode="lin" valueType="num">
                                      <p:cBhvr>
                                        <p:cTn id="17" dur="1000" fill="hold"/>
                                        <p:tgtEl>
                                          <p:spTgt spid="4">
                                            <p:graphicEl>
                                              <a:dgm id="{62D60038-1714-7B4E-8735-49E9A00481AC}"/>
                                            </p:graphic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4">
                                            <p:graphicEl>
                                              <a:dgm id="{62D60038-1714-7B4E-8735-49E9A00481AC}"/>
                                            </p:graphicEl>
                                          </p:spTgt>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grpId="0" nodeType="withEffect">
                                  <p:stCondLst>
                                    <p:cond delay="0"/>
                                  </p:stCondLst>
                                  <p:childTnLst>
                                    <p:set>
                                      <p:cBhvr>
                                        <p:cTn id="20" dur="1" fill="hold">
                                          <p:stCondLst>
                                            <p:cond delay="0"/>
                                          </p:stCondLst>
                                        </p:cTn>
                                        <p:tgtEl>
                                          <p:spTgt spid="4">
                                            <p:graphicEl>
                                              <a:dgm id="{243C0D47-38FE-8143-BF48-97754643E712}"/>
                                            </p:graphicEl>
                                          </p:spTgt>
                                        </p:tgtEl>
                                        <p:attrNameLst>
                                          <p:attrName>style.visibility</p:attrName>
                                        </p:attrNameLst>
                                      </p:cBhvr>
                                      <p:to>
                                        <p:strVal val="visible"/>
                                      </p:to>
                                    </p:set>
                                    <p:anim calcmode="lin" valueType="num">
                                      <p:cBhvr>
                                        <p:cTn id="21" dur="1000" fill="hold"/>
                                        <p:tgtEl>
                                          <p:spTgt spid="4">
                                            <p:graphicEl>
                                              <a:dgm id="{243C0D47-38FE-8143-BF48-97754643E712}"/>
                                            </p:graphicEl>
                                          </p:spTgt>
                                        </p:tgtEl>
                                        <p:attrNameLst>
                                          <p:attrName>ppt_w</p:attrName>
                                        </p:attrNameLst>
                                      </p:cBhvr>
                                      <p:tavLst>
                                        <p:tav tm="0">
                                          <p:val>
                                            <p:fltVal val="0"/>
                                          </p:val>
                                        </p:tav>
                                        <p:tav tm="100000">
                                          <p:val>
                                            <p:strVal val="#ppt_w"/>
                                          </p:val>
                                        </p:tav>
                                      </p:tavLst>
                                    </p:anim>
                                    <p:anim calcmode="lin" valueType="num">
                                      <p:cBhvr>
                                        <p:cTn id="22" dur="1000" fill="hold"/>
                                        <p:tgtEl>
                                          <p:spTgt spid="4">
                                            <p:graphicEl>
                                              <a:dgm id="{243C0D47-38FE-8143-BF48-97754643E712}"/>
                                            </p:graphicEl>
                                          </p:spTgt>
                                        </p:tgtEl>
                                        <p:attrNameLst>
                                          <p:attrName>ppt_h</p:attrName>
                                        </p:attrNameLst>
                                      </p:cBhvr>
                                      <p:tavLst>
                                        <p:tav tm="0">
                                          <p:val>
                                            <p:fltVal val="0"/>
                                          </p:val>
                                        </p:tav>
                                        <p:tav tm="100000">
                                          <p:val>
                                            <p:strVal val="#ppt_h"/>
                                          </p:val>
                                        </p:tav>
                                      </p:tavLst>
                                    </p:anim>
                                    <p:anim calcmode="lin" valueType="num">
                                      <p:cBhvr>
                                        <p:cTn id="23" dur="1000" fill="hold"/>
                                        <p:tgtEl>
                                          <p:spTgt spid="4">
                                            <p:graphicEl>
                                              <a:dgm id="{243C0D47-38FE-8143-BF48-97754643E712}"/>
                                            </p:graphic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
                                            <p:graphicEl>
                                              <a:dgm id="{243C0D47-38FE-8143-BF48-97754643E712}"/>
                                            </p:graphic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4">
                                            <p:graphicEl>
                                              <a:dgm id="{A4933529-40B9-D141-8251-E1834CBBDE8A}"/>
                                            </p:graphicEl>
                                          </p:spTgt>
                                        </p:tgtEl>
                                        <p:attrNameLst>
                                          <p:attrName>style.visibility</p:attrName>
                                        </p:attrNameLst>
                                      </p:cBhvr>
                                      <p:to>
                                        <p:strVal val="visible"/>
                                      </p:to>
                                    </p:set>
                                    <p:anim calcmode="lin" valueType="num">
                                      <p:cBhvr>
                                        <p:cTn id="29" dur="1000" fill="hold"/>
                                        <p:tgtEl>
                                          <p:spTgt spid="4">
                                            <p:graphicEl>
                                              <a:dgm id="{A4933529-40B9-D141-8251-E1834CBBDE8A}"/>
                                            </p:graphicEl>
                                          </p:spTgt>
                                        </p:tgtEl>
                                        <p:attrNameLst>
                                          <p:attrName>ppt_w</p:attrName>
                                        </p:attrNameLst>
                                      </p:cBhvr>
                                      <p:tavLst>
                                        <p:tav tm="0">
                                          <p:val>
                                            <p:fltVal val="0"/>
                                          </p:val>
                                        </p:tav>
                                        <p:tav tm="100000">
                                          <p:val>
                                            <p:strVal val="#ppt_w"/>
                                          </p:val>
                                        </p:tav>
                                      </p:tavLst>
                                    </p:anim>
                                    <p:anim calcmode="lin" valueType="num">
                                      <p:cBhvr>
                                        <p:cTn id="30" dur="1000" fill="hold"/>
                                        <p:tgtEl>
                                          <p:spTgt spid="4">
                                            <p:graphicEl>
                                              <a:dgm id="{A4933529-40B9-D141-8251-E1834CBBDE8A}"/>
                                            </p:graphicEl>
                                          </p:spTgt>
                                        </p:tgtEl>
                                        <p:attrNameLst>
                                          <p:attrName>ppt_h</p:attrName>
                                        </p:attrNameLst>
                                      </p:cBhvr>
                                      <p:tavLst>
                                        <p:tav tm="0">
                                          <p:val>
                                            <p:fltVal val="0"/>
                                          </p:val>
                                        </p:tav>
                                        <p:tav tm="100000">
                                          <p:val>
                                            <p:strVal val="#ppt_h"/>
                                          </p:val>
                                        </p:tav>
                                      </p:tavLst>
                                    </p:anim>
                                    <p:anim calcmode="lin" valueType="num">
                                      <p:cBhvr>
                                        <p:cTn id="31" dur="1000" fill="hold"/>
                                        <p:tgtEl>
                                          <p:spTgt spid="4">
                                            <p:graphicEl>
                                              <a:dgm id="{A4933529-40B9-D141-8251-E1834CBBDE8A}"/>
                                            </p:graphicEl>
                                          </p:spTgt>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
                                            <p:graphicEl>
                                              <a:dgm id="{A4933529-40B9-D141-8251-E1834CBBDE8A}"/>
                                            </p:graphicEl>
                                          </p:spTgt>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grpId="0" nodeType="withEffect">
                                  <p:stCondLst>
                                    <p:cond delay="0"/>
                                  </p:stCondLst>
                                  <p:childTnLst>
                                    <p:set>
                                      <p:cBhvr>
                                        <p:cTn id="34" dur="1" fill="hold">
                                          <p:stCondLst>
                                            <p:cond delay="0"/>
                                          </p:stCondLst>
                                        </p:cTn>
                                        <p:tgtEl>
                                          <p:spTgt spid="4">
                                            <p:graphicEl>
                                              <a:dgm id="{9F3CE642-C6D6-5040-AC02-FD69E6E92262}"/>
                                            </p:graphicEl>
                                          </p:spTgt>
                                        </p:tgtEl>
                                        <p:attrNameLst>
                                          <p:attrName>style.visibility</p:attrName>
                                        </p:attrNameLst>
                                      </p:cBhvr>
                                      <p:to>
                                        <p:strVal val="visible"/>
                                      </p:to>
                                    </p:set>
                                    <p:anim calcmode="lin" valueType="num">
                                      <p:cBhvr>
                                        <p:cTn id="35" dur="1000" fill="hold"/>
                                        <p:tgtEl>
                                          <p:spTgt spid="4">
                                            <p:graphicEl>
                                              <a:dgm id="{9F3CE642-C6D6-5040-AC02-FD69E6E92262}"/>
                                            </p:graphicEl>
                                          </p:spTgt>
                                        </p:tgtEl>
                                        <p:attrNameLst>
                                          <p:attrName>ppt_w</p:attrName>
                                        </p:attrNameLst>
                                      </p:cBhvr>
                                      <p:tavLst>
                                        <p:tav tm="0">
                                          <p:val>
                                            <p:fltVal val="0"/>
                                          </p:val>
                                        </p:tav>
                                        <p:tav tm="100000">
                                          <p:val>
                                            <p:strVal val="#ppt_w"/>
                                          </p:val>
                                        </p:tav>
                                      </p:tavLst>
                                    </p:anim>
                                    <p:anim calcmode="lin" valueType="num">
                                      <p:cBhvr>
                                        <p:cTn id="36" dur="1000" fill="hold"/>
                                        <p:tgtEl>
                                          <p:spTgt spid="4">
                                            <p:graphicEl>
                                              <a:dgm id="{9F3CE642-C6D6-5040-AC02-FD69E6E92262}"/>
                                            </p:graphicEl>
                                          </p:spTgt>
                                        </p:tgtEl>
                                        <p:attrNameLst>
                                          <p:attrName>ppt_h</p:attrName>
                                        </p:attrNameLst>
                                      </p:cBhvr>
                                      <p:tavLst>
                                        <p:tav tm="0">
                                          <p:val>
                                            <p:fltVal val="0"/>
                                          </p:val>
                                        </p:tav>
                                        <p:tav tm="100000">
                                          <p:val>
                                            <p:strVal val="#ppt_h"/>
                                          </p:val>
                                        </p:tav>
                                      </p:tavLst>
                                    </p:anim>
                                    <p:anim calcmode="lin" valueType="num">
                                      <p:cBhvr>
                                        <p:cTn id="37" dur="1000" fill="hold"/>
                                        <p:tgtEl>
                                          <p:spTgt spid="4">
                                            <p:graphicEl>
                                              <a:dgm id="{9F3CE642-C6D6-5040-AC02-FD69E6E92262}"/>
                                            </p:graphicEl>
                                          </p:spTgt>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4">
                                            <p:graphicEl>
                                              <a:dgm id="{9F3CE642-C6D6-5040-AC02-FD69E6E92262}"/>
                                            </p:graphicEl>
                                          </p:spTgt>
                                        </p:tgtEl>
                                        <p:attrNameLst>
                                          <p:attrName>ppt_y</p:attrName>
                                        </p:attrNameLst>
                                      </p:cBhvr>
                                      <p:tavLst>
                                        <p:tav tm="0" fmla="#ppt_y+(sin(-2*pi*(1-$))*-#ppt_x+cos(-2*pi*(1-$))*(1-#ppt_y))*(1-$)">
                                          <p:val>
                                            <p:fltVal val="0"/>
                                          </p:val>
                                        </p:tav>
                                        <p:tav tm="100000">
                                          <p:val>
                                            <p:fltVal val="1"/>
                                          </p:val>
                                        </p:tav>
                                      </p:tavLst>
                                    </p:anim>
                                  </p:childTnLst>
                                </p:cTn>
                              </p:par>
                              <p:par>
                                <p:cTn id="39" presetID="15" presetClass="entr" presetSubtype="0" fill="hold" grpId="0" nodeType="withEffect">
                                  <p:stCondLst>
                                    <p:cond delay="0"/>
                                  </p:stCondLst>
                                  <p:childTnLst>
                                    <p:set>
                                      <p:cBhvr>
                                        <p:cTn id="40" dur="1" fill="hold">
                                          <p:stCondLst>
                                            <p:cond delay="0"/>
                                          </p:stCondLst>
                                        </p:cTn>
                                        <p:tgtEl>
                                          <p:spTgt spid="4">
                                            <p:graphicEl>
                                              <a:dgm id="{A20F00B8-4DEF-F246-BEBA-11699B5A58C0}"/>
                                            </p:graphicEl>
                                          </p:spTgt>
                                        </p:tgtEl>
                                        <p:attrNameLst>
                                          <p:attrName>style.visibility</p:attrName>
                                        </p:attrNameLst>
                                      </p:cBhvr>
                                      <p:to>
                                        <p:strVal val="visible"/>
                                      </p:to>
                                    </p:set>
                                    <p:anim calcmode="lin" valueType="num">
                                      <p:cBhvr>
                                        <p:cTn id="41" dur="1000" fill="hold"/>
                                        <p:tgtEl>
                                          <p:spTgt spid="4">
                                            <p:graphicEl>
                                              <a:dgm id="{A20F00B8-4DEF-F246-BEBA-11699B5A58C0}"/>
                                            </p:graphicEl>
                                          </p:spTgt>
                                        </p:tgtEl>
                                        <p:attrNameLst>
                                          <p:attrName>ppt_w</p:attrName>
                                        </p:attrNameLst>
                                      </p:cBhvr>
                                      <p:tavLst>
                                        <p:tav tm="0">
                                          <p:val>
                                            <p:fltVal val="0"/>
                                          </p:val>
                                        </p:tav>
                                        <p:tav tm="100000">
                                          <p:val>
                                            <p:strVal val="#ppt_w"/>
                                          </p:val>
                                        </p:tav>
                                      </p:tavLst>
                                    </p:anim>
                                    <p:anim calcmode="lin" valueType="num">
                                      <p:cBhvr>
                                        <p:cTn id="42" dur="1000" fill="hold"/>
                                        <p:tgtEl>
                                          <p:spTgt spid="4">
                                            <p:graphicEl>
                                              <a:dgm id="{A20F00B8-4DEF-F246-BEBA-11699B5A58C0}"/>
                                            </p:graphicEl>
                                          </p:spTgt>
                                        </p:tgtEl>
                                        <p:attrNameLst>
                                          <p:attrName>ppt_h</p:attrName>
                                        </p:attrNameLst>
                                      </p:cBhvr>
                                      <p:tavLst>
                                        <p:tav tm="0">
                                          <p:val>
                                            <p:fltVal val="0"/>
                                          </p:val>
                                        </p:tav>
                                        <p:tav tm="100000">
                                          <p:val>
                                            <p:strVal val="#ppt_h"/>
                                          </p:val>
                                        </p:tav>
                                      </p:tavLst>
                                    </p:anim>
                                    <p:anim calcmode="lin" valueType="num">
                                      <p:cBhvr>
                                        <p:cTn id="43" dur="1000" fill="hold"/>
                                        <p:tgtEl>
                                          <p:spTgt spid="4">
                                            <p:graphicEl>
                                              <a:dgm id="{A20F00B8-4DEF-F246-BEBA-11699B5A58C0}"/>
                                            </p:graphicEl>
                                          </p:spTgt>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4">
                                            <p:graphicEl>
                                              <a:dgm id="{A20F00B8-4DEF-F246-BEBA-11699B5A58C0}"/>
                                            </p:graphic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543800" cy="1390436"/>
          </a:xfrm>
        </p:spPr>
        <p:txBody>
          <a:bodyPr/>
          <a:lstStyle/>
          <a:p>
            <a:r>
              <a:rPr lang="en-US" sz="3400" i="1" dirty="0" smtClean="0"/>
              <a:t>We may know what we are looking for, but can’t always know what we will find.</a:t>
            </a:r>
            <a:endParaRPr lang="en-US" sz="3400" i="1" dirty="0"/>
          </a:p>
        </p:txBody>
      </p:sp>
      <p:pic>
        <p:nvPicPr>
          <p:cNvPr id="2050" name="Picture 2" descr="O:\Dev\Richard\ICA Presentation\yukon-cornelius-silver-gold.jp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2054832" y="685799"/>
            <a:ext cx="5678582" cy="406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3076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1398</TotalTime>
  <Words>1469</Words>
  <Application>Microsoft Office PowerPoint</Application>
  <PresentationFormat>On-screen Show (4:3)</PresentationFormat>
  <Paragraphs>282</Paragraphs>
  <Slides>46</Slides>
  <Notes>11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Elemental</vt:lpstr>
      <vt:lpstr>Data Leveraging </vt:lpstr>
      <vt:lpstr>Richard Mazzaferro richard.mazzaferro@its.ny.gov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Data Mining Process</vt:lpstr>
      <vt:lpstr>PowerPoint Presentation</vt:lpstr>
      <vt:lpstr>Garbage in, garbage out!</vt:lpstr>
      <vt:lpstr>Use Case: Federal Information Return Files</vt:lpstr>
      <vt:lpstr>PowerPoint Presentation</vt:lpstr>
      <vt:lpstr>PowerPoint Presentation</vt:lpstr>
      <vt:lpstr>PowerPoint Presentation</vt:lpstr>
      <vt:lpstr>PowerPoint Presentation</vt:lpstr>
      <vt:lpstr>    Normal Distribution: Household Income, 2012 https://factfinder.census.gov/faces/tableservices/jsf/pages/productview.xhtml?pid=ACS_15_5YR_DP03&amp;src=pt</vt:lpstr>
      <vt:lpstr>Data Analysis Tools in MS Excel</vt:lpstr>
      <vt:lpstr>Data Analysis Tools in MS Excel</vt:lpstr>
      <vt:lpstr>Use Case: Retail Sales for 2007; Data Mining using Microsoft Excel    </vt:lpstr>
      <vt:lpstr>Retail Sales for 2007</vt:lpstr>
      <vt:lpstr>Retail Sales for 2007</vt:lpstr>
      <vt:lpstr>Retail Sales for 2007</vt:lpstr>
      <vt:lpstr>Retail Sales for 2007 Sales &lt; $10,000,000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Retail Sales for 2007</vt:lpstr>
      <vt:lpstr>Retail Sales for 2007</vt:lpstr>
      <vt:lpstr>Retail Sales for 2007 Sales &lt; $10,000,000</vt:lpstr>
      <vt:lpstr>Retail Sales for 2007</vt:lpstr>
      <vt:lpstr>Retail Sales for 2007</vt:lpstr>
      <vt:lpstr>PowerPoint Presentation</vt:lpstr>
      <vt:lpstr>PowerPoint Presentation</vt:lpstr>
      <vt:lpstr>            Association Modeling using i2 – association chart</vt:lpstr>
      <vt:lpstr>Association Modeling using i2 – timeline chart</vt:lpstr>
      <vt:lpstr>PowerPoint Presentation</vt:lpstr>
      <vt:lpstr>PowerPoint Presentation</vt:lpstr>
      <vt:lpstr>Data Leveraging</vt:lpstr>
      <vt:lpstr>We may know what we are looking for, but can’t always know what we will find.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Leveraging</dc:title>
  <dc:creator>Richard Mazzaferro</dc:creator>
  <cp:lastModifiedBy>tp01rtm</cp:lastModifiedBy>
  <cp:revision>129</cp:revision>
  <dcterms:created xsi:type="dcterms:W3CDTF">2017-04-21T15:28:50Z</dcterms:created>
  <dcterms:modified xsi:type="dcterms:W3CDTF">2017-04-26T18:52:39Z</dcterms:modified>
</cp:coreProperties>
</file>